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sldIdLst>
    <p:sldId id="256" r:id="rId2"/>
    <p:sldId id="269" r:id="rId3"/>
    <p:sldId id="258" r:id="rId4"/>
    <p:sldId id="259" r:id="rId5"/>
    <p:sldId id="261" r:id="rId6"/>
    <p:sldId id="262" r:id="rId7"/>
    <p:sldId id="265" r:id="rId8"/>
    <p:sldId id="266" r:id="rId9"/>
    <p:sldId id="267" r:id="rId10"/>
    <p:sldId id="268" r:id="rId11"/>
    <p:sldId id="26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F64CB0CD-5B0E-4AA6-A06A-C23472D844D4}">
          <p14:sldIdLst>
            <p14:sldId id="256"/>
            <p14:sldId id="269"/>
            <p14:sldId id="258"/>
            <p14:sldId id="259"/>
            <p14:sldId id="261"/>
            <p14:sldId id="262"/>
            <p14:sldId id="265"/>
            <p14:sldId id="266"/>
            <p14:sldId id="267"/>
            <p14:sldId id="268"/>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66" d="100"/>
          <a:sy n="66" d="100"/>
        </p:scale>
        <p:origin x="900"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5B58BE5-E64E-4CC0-865C-680E453151B0}" type="datetimeFigureOut">
              <a:rPr lang="es-CO" smtClean="0"/>
              <a:t>2021/12/04</a:t>
            </a:fld>
            <a:endParaRPr lang="es-CO"/>
          </a:p>
        </p:txBody>
      </p:sp>
      <p:sp>
        <p:nvSpPr>
          <p:cNvPr id="5" name="Footer Placeholder 4"/>
          <p:cNvSpPr>
            <a:spLocks noGrp="1"/>
          </p:cNvSpPr>
          <p:nvPr>
            <p:ph type="ftr" sz="quarter" idx="11"/>
          </p:nvPr>
        </p:nvSpPr>
        <p:spPr/>
        <p:txBody>
          <a:bodyPr/>
          <a:lstStyle/>
          <a:p>
            <a:endParaRPr lang="es-CO"/>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2027894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5B58BE5-E64E-4CC0-865C-680E453151B0}" type="datetimeFigureOut">
              <a:rPr lang="es-CO" smtClean="0"/>
              <a:t>2021/12/04</a:t>
            </a:fld>
            <a:endParaRPr lang="es-CO"/>
          </a:p>
        </p:txBody>
      </p:sp>
      <p:sp>
        <p:nvSpPr>
          <p:cNvPr id="5" name="Footer Placeholder 4"/>
          <p:cNvSpPr>
            <a:spLocks noGrp="1"/>
          </p:cNvSpPr>
          <p:nvPr>
            <p:ph type="ftr" sz="quarter" idx="11"/>
          </p:nvPr>
        </p:nvSpPr>
        <p:spPr/>
        <p:txBody>
          <a:bodyPr/>
          <a:lstStyle/>
          <a:p>
            <a:endParaRPr lang="es-CO"/>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4006745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5B58BE5-E64E-4CC0-865C-680E453151B0}" type="datetimeFigureOut">
              <a:rPr lang="es-CO" smtClean="0"/>
              <a:t>2021/12/04</a:t>
            </a:fld>
            <a:endParaRPr lang="es-CO"/>
          </a:p>
        </p:txBody>
      </p:sp>
      <p:sp>
        <p:nvSpPr>
          <p:cNvPr id="5" name="Footer Placeholder 4"/>
          <p:cNvSpPr>
            <a:spLocks noGrp="1"/>
          </p:cNvSpPr>
          <p:nvPr>
            <p:ph type="ftr" sz="quarter" idx="11"/>
          </p:nvPr>
        </p:nvSpPr>
        <p:spPr/>
        <p:txBody>
          <a:bodyPr/>
          <a:lstStyle/>
          <a:p>
            <a:endParaRPr lang="es-CO"/>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3BE85B-DAB9-4671-82C0-BBD73E7411F7}" type="slidenum">
              <a:rPr lang="es-CO" smtClean="0"/>
              <a:t>‹Nº›</a:t>
            </a:fld>
            <a:endParaRPr lang="es-CO"/>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77768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15B58BE5-E64E-4CC0-865C-680E453151B0}" type="datetimeFigureOut">
              <a:rPr lang="es-CO" smtClean="0"/>
              <a:t>2021/12/04</a:t>
            </a:fld>
            <a:endParaRPr lang="es-CO"/>
          </a:p>
        </p:txBody>
      </p:sp>
      <p:sp>
        <p:nvSpPr>
          <p:cNvPr id="6" name="Footer Placeholder 5"/>
          <p:cNvSpPr>
            <a:spLocks noGrp="1"/>
          </p:cNvSpPr>
          <p:nvPr>
            <p:ph type="ftr" sz="quarter" idx="11"/>
          </p:nvPr>
        </p:nvSpPr>
        <p:spPr/>
        <p:txBody>
          <a:bodyPr/>
          <a:lstStyle/>
          <a:p>
            <a:endParaRPr lang="es-C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40436874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15B58BE5-E64E-4CC0-865C-680E453151B0}" type="datetimeFigureOut">
              <a:rPr lang="es-CO" smtClean="0"/>
              <a:t>2021/12/04</a:t>
            </a:fld>
            <a:endParaRPr lang="es-CO"/>
          </a:p>
        </p:txBody>
      </p:sp>
      <p:sp>
        <p:nvSpPr>
          <p:cNvPr id="6" name="Footer Placeholder 5"/>
          <p:cNvSpPr>
            <a:spLocks noGrp="1"/>
          </p:cNvSpPr>
          <p:nvPr>
            <p:ph type="ftr" sz="quarter" idx="11"/>
          </p:nvPr>
        </p:nvSpPr>
        <p:spPr/>
        <p:txBody>
          <a:bodyPr/>
          <a:lstStyle/>
          <a:p>
            <a:endParaRPr lang="es-CO"/>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3BE85B-DAB9-4671-82C0-BBD73E7411F7}" type="slidenum">
              <a:rPr lang="es-CO" smtClean="0"/>
              <a:t>‹Nº›</a:t>
            </a:fld>
            <a:endParaRPr lang="es-CO"/>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220572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15B58BE5-E64E-4CC0-865C-680E453151B0}" type="datetimeFigureOut">
              <a:rPr lang="es-CO" smtClean="0"/>
              <a:t>2021/12/04</a:t>
            </a:fld>
            <a:endParaRPr lang="es-CO"/>
          </a:p>
        </p:txBody>
      </p:sp>
      <p:sp>
        <p:nvSpPr>
          <p:cNvPr id="6" name="Footer Placeholder 5"/>
          <p:cNvSpPr>
            <a:spLocks noGrp="1"/>
          </p:cNvSpPr>
          <p:nvPr>
            <p:ph type="ftr" sz="quarter" idx="11"/>
          </p:nvPr>
        </p:nvSpPr>
        <p:spPr/>
        <p:txBody>
          <a:bodyPr/>
          <a:lstStyle/>
          <a:p>
            <a:endParaRPr lang="es-C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24222329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5B58BE5-E64E-4CC0-865C-680E453151B0}" type="datetimeFigureOut">
              <a:rPr lang="es-CO" smtClean="0"/>
              <a:t>2021/12/04</a:t>
            </a:fld>
            <a:endParaRPr lang="es-CO"/>
          </a:p>
        </p:txBody>
      </p:sp>
      <p:sp>
        <p:nvSpPr>
          <p:cNvPr id="5" name="Footer Placeholder 4"/>
          <p:cNvSpPr>
            <a:spLocks noGrp="1"/>
          </p:cNvSpPr>
          <p:nvPr>
            <p:ph type="ftr" sz="quarter" idx="11"/>
          </p:nvPr>
        </p:nvSpPr>
        <p:spPr/>
        <p:txBody>
          <a:bodyPr/>
          <a:lstStyle/>
          <a:p>
            <a:endParaRPr lang="es-C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40299082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5B58BE5-E64E-4CC0-865C-680E453151B0}" type="datetimeFigureOut">
              <a:rPr lang="es-CO" smtClean="0"/>
              <a:t>2021/12/04</a:t>
            </a:fld>
            <a:endParaRPr lang="es-CO"/>
          </a:p>
        </p:txBody>
      </p:sp>
      <p:sp>
        <p:nvSpPr>
          <p:cNvPr id="5" name="Footer Placeholder 4"/>
          <p:cNvSpPr>
            <a:spLocks noGrp="1"/>
          </p:cNvSpPr>
          <p:nvPr>
            <p:ph type="ftr" sz="quarter" idx="11"/>
          </p:nvPr>
        </p:nvSpPr>
        <p:spPr/>
        <p:txBody>
          <a:bodyPr/>
          <a:lstStyle/>
          <a:p>
            <a:endParaRPr lang="es-C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687370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5B58BE5-E64E-4CC0-865C-680E453151B0}" type="datetimeFigureOut">
              <a:rPr lang="es-CO" smtClean="0"/>
              <a:t>2021/12/04</a:t>
            </a:fld>
            <a:endParaRPr lang="es-CO"/>
          </a:p>
        </p:txBody>
      </p:sp>
      <p:sp>
        <p:nvSpPr>
          <p:cNvPr id="5" name="Footer Placeholder 4"/>
          <p:cNvSpPr>
            <a:spLocks noGrp="1"/>
          </p:cNvSpPr>
          <p:nvPr>
            <p:ph type="ftr" sz="quarter" idx="11"/>
          </p:nvPr>
        </p:nvSpPr>
        <p:spPr/>
        <p:txBody>
          <a:bodyPr/>
          <a:lstStyle/>
          <a:p>
            <a:endParaRPr lang="es-C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1108393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5B58BE5-E64E-4CC0-865C-680E453151B0}" type="datetimeFigureOut">
              <a:rPr lang="es-CO" smtClean="0"/>
              <a:t>2021/12/04</a:t>
            </a:fld>
            <a:endParaRPr lang="es-CO"/>
          </a:p>
        </p:txBody>
      </p:sp>
      <p:sp>
        <p:nvSpPr>
          <p:cNvPr id="5" name="Footer Placeholder 4"/>
          <p:cNvSpPr>
            <a:spLocks noGrp="1"/>
          </p:cNvSpPr>
          <p:nvPr>
            <p:ph type="ftr" sz="quarter" idx="11"/>
          </p:nvPr>
        </p:nvSpPr>
        <p:spPr/>
        <p:txBody>
          <a:bodyPr/>
          <a:lstStyle/>
          <a:p>
            <a:endParaRPr lang="es-CO"/>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2861802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5B58BE5-E64E-4CC0-865C-680E453151B0}" type="datetimeFigureOut">
              <a:rPr lang="es-CO" smtClean="0"/>
              <a:t>2021/12/04</a:t>
            </a:fld>
            <a:endParaRPr lang="es-CO"/>
          </a:p>
        </p:txBody>
      </p:sp>
      <p:sp>
        <p:nvSpPr>
          <p:cNvPr id="6" name="Footer Placeholder 5"/>
          <p:cNvSpPr>
            <a:spLocks noGrp="1"/>
          </p:cNvSpPr>
          <p:nvPr>
            <p:ph type="ftr" sz="quarter" idx="11"/>
          </p:nvPr>
        </p:nvSpPr>
        <p:spPr/>
        <p:txBody>
          <a:bodyPr/>
          <a:lstStyle/>
          <a:p>
            <a:endParaRPr lang="es-CO"/>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1545284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5B58BE5-E64E-4CC0-865C-680E453151B0}" type="datetimeFigureOut">
              <a:rPr lang="es-CO" smtClean="0"/>
              <a:t>2021/12/04</a:t>
            </a:fld>
            <a:endParaRPr lang="es-CO"/>
          </a:p>
        </p:txBody>
      </p:sp>
      <p:sp>
        <p:nvSpPr>
          <p:cNvPr id="8" name="Footer Placeholder 7"/>
          <p:cNvSpPr>
            <a:spLocks noGrp="1"/>
          </p:cNvSpPr>
          <p:nvPr>
            <p:ph type="ftr" sz="quarter" idx="11"/>
          </p:nvPr>
        </p:nvSpPr>
        <p:spPr/>
        <p:txBody>
          <a:bodyPr/>
          <a:lstStyle/>
          <a:p>
            <a:endParaRPr lang="es-CO"/>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3307556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5B58BE5-E64E-4CC0-865C-680E453151B0}" type="datetimeFigureOut">
              <a:rPr lang="es-CO" smtClean="0"/>
              <a:t>2021/12/04</a:t>
            </a:fld>
            <a:endParaRPr lang="es-CO"/>
          </a:p>
        </p:txBody>
      </p:sp>
      <p:sp>
        <p:nvSpPr>
          <p:cNvPr id="4" name="Footer Placeholder 3"/>
          <p:cNvSpPr>
            <a:spLocks noGrp="1"/>
          </p:cNvSpPr>
          <p:nvPr>
            <p:ph type="ftr" sz="quarter" idx="11"/>
          </p:nvPr>
        </p:nvSpPr>
        <p:spPr/>
        <p:txBody>
          <a:bodyPr/>
          <a:lstStyle/>
          <a:p>
            <a:endParaRPr lang="es-CO"/>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1339912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B58BE5-E64E-4CC0-865C-680E453151B0}" type="datetimeFigureOut">
              <a:rPr lang="es-CO" smtClean="0"/>
              <a:t>2021/12/04</a:t>
            </a:fld>
            <a:endParaRPr lang="es-CO"/>
          </a:p>
        </p:txBody>
      </p:sp>
      <p:sp>
        <p:nvSpPr>
          <p:cNvPr id="3" name="Footer Placeholder 2"/>
          <p:cNvSpPr>
            <a:spLocks noGrp="1"/>
          </p:cNvSpPr>
          <p:nvPr>
            <p:ph type="ftr" sz="quarter" idx="11"/>
          </p:nvPr>
        </p:nvSpPr>
        <p:spPr/>
        <p:txBody>
          <a:bodyPr/>
          <a:lstStyle/>
          <a:p>
            <a:endParaRPr lang="es-CO"/>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720780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5B58BE5-E64E-4CC0-865C-680E453151B0}" type="datetimeFigureOut">
              <a:rPr lang="es-CO" smtClean="0"/>
              <a:t>2021/12/04</a:t>
            </a:fld>
            <a:endParaRPr lang="es-CO"/>
          </a:p>
        </p:txBody>
      </p:sp>
      <p:sp>
        <p:nvSpPr>
          <p:cNvPr id="6" name="Footer Placeholder 5"/>
          <p:cNvSpPr>
            <a:spLocks noGrp="1"/>
          </p:cNvSpPr>
          <p:nvPr>
            <p:ph type="ftr" sz="quarter" idx="11"/>
          </p:nvPr>
        </p:nvSpPr>
        <p:spPr/>
        <p:txBody>
          <a:bodyPr/>
          <a:lstStyle/>
          <a:p>
            <a:endParaRPr lang="es-CO"/>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3481671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5B58BE5-E64E-4CC0-865C-680E453151B0}" type="datetimeFigureOut">
              <a:rPr lang="es-CO" smtClean="0"/>
              <a:t>2021/12/04</a:t>
            </a:fld>
            <a:endParaRPr lang="es-CO"/>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3BE85B-DAB9-4671-82C0-BBD73E7411F7}" type="slidenum">
              <a:rPr lang="es-CO" smtClean="0"/>
              <a:t>‹Nº›</a:t>
            </a:fld>
            <a:endParaRPr lang="es-CO"/>
          </a:p>
        </p:txBody>
      </p:sp>
    </p:spTree>
    <p:extLst>
      <p:ext uri="{BB962C8B-B14F-4D97-AF65-F5344CB8AC3E}">
        <p14:creationId xmlns:p14="http://schemas.microsoft.com/office/powerpoint/2010/main" val="695651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5B58BE5-E64E-4CC0-865C-680E453151B0}" type="datetimeFigureOut">
              <a:rPr lang="es-CO" smtClean="0"/>
              <a:t>2021/12/04</a:t>
            </a:fld>
            <a:endParaRPr lang="es-CO"/>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23BE85B-DAB9-4671-82C0-BBD73E7411F7}" type="slidenum">
              <a:rPr lang="es-CO" smtClean="0"/>
              <a:t>‹Nº›</a:t>
            </a:fld>
            <a:endParaRPr lang="es-CO"/>
          </a:p>
        </p:txBody>
      </p:sp>
    </p:spTree>
    <p:extLst>
      <p:ext uri="{BB962C8B-B14F-4D97-AF65-F5344CB8AC3E}">
        <p14:creationId xmlns:p14="http://schemas.microsoft.com/office/powerpoint/2010/main" val="2178396849"/>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64F1B5-CFAB-485A-8FE6-19D1BB54E97D}"/>
              </a:ext>
            </a:extLst>
          </p:cNvPr>
          <p:cNvSpPr>
            <a:spLocks noGrp="1"/>
          </p:cNvSpPr>
          <p:nvPr>
            <p:ph type="ctrTitle"/>
          </p:nvPr>
        </p:nvSpPr>
        <p:spPr>
          <a:xfrm>
            <a:off x="424543" y="802298"/>
            <a:ext cx="10630309" cy="2541431"/>
          </a:xfrm>
        </p:spPr>
        <p:txBody>
          <a:bodyPr>
            <a:noAutofit/>
          </a:bodyPr>
          <a:lstStyle/>
          <a:p>
            <a:pPr algn="ctr"/>
            <a:r>
              <a:rPr lang="es-ES" sz="4400" b="1" dirty="0"/>
              <a:t>Evasión del pago de la seguridad social por parte de las empresas PYMES en la ciudad de Medellín.</a:t>
            </a:r>
            <a:endParaRPr lang="es-CO" sz="4400" dirty="0"/>
          </a:p>
        </p:txBody>
      </p:sp>
      <p:sp>
        <p:nvSpPr>
          <p:cNvPr id="3" name="Subtítulo 2">
            <a:extLst>
              <a:ext uri="{FF2B5EF4-FFF2-40B4-BE49-F238E27FC236}">
                <a16:creationId xmlns:a16="http://schemas.microsoft.com/office/drawing/2014/main" id="{1C5C4F5A-1000-48E7-9DA2-89645358DB77}"/>
              </a:ext>
            </a:extLst>
          </p:cNvPr>
          <p:cNvSpPr>
            <a:spLocks noGrp="1"/>
          </p:cNvSpPr>
          <p:nvPr>
            <p:ph type="subTitle" idx="1"/>
          </p:nvPr>
        </p:nvSpPr>
        <p:spPr/>
        <p:txBody>
          <a:bodyPr>
            <a:noAutofit/>
          </a:bodyPr>
          <a:lstStyle/>
          <a:p>
            <a:pPr algn="r"/>
            <a:r>
              <a:rPr lang="es-CO" sz="2000" dirty="0"/>
              <a:t>Por:</a:t>
            </a:r>
          </a:p>
          <a:p>
            <a:pPr algn="r"/>
            <a:r>
              <a:rPr lang="es-CO" sz="2000" dirty="0"/>
              <a:t>Luisa Fernanda Muñoz Jaramillo</a:t>
            </a:r>
          </a:p>
          <a:p>
            <a:pPr algn="r"/>
            <a:r>
              <a:rPr lang="es-CO" sz="2000" dirty="0"/>
              <a:t>Luisa María Vásquez Londoño</a:t>
            </a:r>
          </a:p>
        </p:txBody>
      </p:sp>
    </p:spTree>
    <p:extLst>
      <p:ext uri="{BB962C8B-B14F-4D97-AF65-F5344CB8AC3E}">
        <p14:creationId xmlns:p14="http://schemas.microsoft.com/office/powerpoint/2010/main" val="175776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AAE678-D69E-4AEE-8B2F-3887A549C5EC}"/>
              </a:ext>
            </a:extLst>
          </p:cNvPr>
          <p:cNvSpPr>
            <a:spLocks noGrp="1"/>
          </p:cNvSpPr>
          <p:nvPr>
            <p:ph type="title"/>
          </p:nvPr>
        </p:nvSpPr>
        <p:spPr>
          <a:xfrm>
            <a:off x="1335624" y="1231901"/>
            <a:ext cx="3731675" cy="785590"/>
          </a:xfrm>
        </p:spPr>
        <p:txBody>
          <a:bodyPr>
            <a:normAutofit/>
          </a:bodyPr>
          <a:lstStyle/>
          <a:p>
            <a:pPr algn="ctr"/>
            <a:r>
              <a:rPr lang="es-CO" sz="3200" b="1" dirty="0">
                <a:latin typeface="Times New Roman" panose="02020603050405020304" pitchFamily="18" charset="0"/>
                <a:cs typeface="Times New Roman" panose="02020603050405020304" pitchFamily="18" charset="0"/>
              </a:rPr>
              <a:t>¿Qué es la UGPP?</a:t>
            </a:r>
          </a:p>
        </p:txBody>
      </p:sp>
      <p:pic>
        <p:nvPicPr>
          <p:cNvPr id="4" name="Imagen 3">
            <a:extLst>
              <a:ext uri="{FF2B5EF4-FFF2-40B4-BE49-F238E27FC236}">
                <a16:creationId xmlns:a16="http://schemas.microsoft.com/office/drawing/2014/main" id="{34291804-C6F3-4998-AD09-19F14481113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31312" y="2705100"/>
            <a:ext cx="4940300" cy="2920999"/>
          </a:xfrm>
          <a:prstGeom prst="rect">
            <a:avLst/>
          </a:prstGeom>
          <a:noFill/>
        </p:spPr>
      </p:pic>
      <p:pic>
        <p:nvPicPr>
          <p:cNvPr id="5" name="Imagen 4">
            <a:extLst>
              <a:ext uri="{FF2B5EF4-FFF2-40B4-BE49-F238E27FC236}">
                <a16:creationId xmlns:a16="http://schemas.microsoft.com/office/drawing/2014/main" id="{B2A5DE09-E8AA-41B2-811B-6E7E5232594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661150" y="2705100"/>
            <a:ext cx="4940300" cy="2920999"/>
          </a:xfrm>
          <a:prstGeom prst="rect">
            <a:avLst/>
          </a:prstGeom>
          <a:noFill/>
        </p:spPr>
      </p:pic>
      <p:sp>
        <p:nvSpPr>
          <p:cNvPr id="6" name="Rectángulo 5">
            <a:extLst>
              <a:ext uri="{FF2B5EF4-FFF2-40B4-BE49-F238E27FC236}">
                <a16:creationId xmlns:a16="http://schemas.microsoft.com/office/drawing/2014/main" id="{B6FCD59A-8535-4076-850A-0C9F402656F2}"/>
              </a:ext>
            </a:extLst>
          </p:cNvPr>
          <p:cNvSpPr/>
          <p:nvPr/>
        </p:nvSpPr>
        <p:spPr>
          <a:xfrm>
            <a:off x="6498695" y="525840"/>
            <a:ext cx="5265210" cy="1569660"/>
          </a:xfrm>
          <a:prstGeom prst="rect">
            <a:avLst/>
          </a:prstGeom>
        </p:spPr>
        <p:txBody>
          <a:bodyPr wrap="square">
            <a:spAutoFit/>
          </a:bodyPr>
          <a:lstStyle/>
          <a:p>
            <a:r>
              <a:rPr lang="es-CO" sz="3200" b="1" dirty="0">
                <a:latin typeface="Times New Roman" panose="02020603050405020304" pitchFamily="18" charset="0"/>
                <a:ea typeface="Times New Roman" panose="02020603050405020304" pitchFamily="18" charset="0"/>
              </a:rPr>
              <a:t> ¿Cree en las prácticas de evasión o elusión genera un ahorro para la empresa?</a:t>
            </a:r>
            <a:endParaRPr lang="es-CO" sz="3200" b="1" dirty="0"/>
          </a:p>
        </p:txBody>
      </p:sp>
    </p:spTree>
    <p:extLst>
      <p:ext uri="{BB962C8B-B14F-4D97-AF65-F5344CB8AC3E}">
        <p14:creationId xmlns:p14="http://schemas.microsoft.com/office/powerpoint/2010/main" val="1057085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E094DA-59B2-4749-AB05-3BEF0D52B3B7}"/>
              </a:ext>
            </a:extLst>
          </p:cNvPr>
          <p:cNvSpPr>
            <a:spLocks noGrp="1"/>
          </p:cNvSpPr>
          <p:nvPr>
            <p:ph type="title"/>
          </p:nvPr>
        </p:nvSpPr>
        <p:spPr/>
        <p:txBody>
          <a:bodyPr>
            <a:normAutofit/>
          </a:bodyPr>
          <a:lstStyle/>
          <a:p>
            <a:r>
              <a:rPr lang="es-CO" b="1" dirty="0"/>
              <a:t>CONCLUSIONES</a:t>
            </a:r>
            <a:r>
              <a:rPr lang="es-CO" b="1" i="1" dirty="0"/>
              <a:t> </a:t>
            </a:r>
          </a:p>
        </p:txBody>
      </p:sp>
      <p:pic>
        <p:nvPicPr>
          <p:cNvPr id="2052" name="Picture 4" descr="El desconocimiento de la ley | esPublicoBlog">
            <a:extLst>
              <a:ext uri="{FF2B5EF4-FFF2-40B4-BE49-F238E27FC236}">
                <a16:creationId xmlns:a16="http://schemas.microsoft.com/office/drawing/2014/main" id="{3CD1555E-F971-4EC5-AB5F-3C8BB11ED90F}"/>
              </a:ext>
            </a:extLst>
          </p:cNvPr>
          <p:cNvPicPr>
            <a:picLocks noChangeAspect="1" noChangeArrowheads="1"/>
          </p:cNvPicPr>
          <p:nvPr/>
        </p:nvPicPr>
        <p:blipFill rotWithShape="1">
          <a:blip r:embed="rId2" cstate="hqprint">
            <a:extLst>
              <a:ext uri="{28A0092B-C50C-407E-A947-70E740481C1C}">
                <a14:useLocalDpi xmlns:a14="http://schemas.microsoft.com/office/drawing/2010/main" val="0"/>
              </a:ext>
            </a:extLst>
          </a:blip>
          <a:srcRect l="26484" r="24201"/>
          <a:stretch/>
        </p:blipFill>
        <p:spPr bwMode="auto">
          <a:xfrm>
            <a:off x="973675" y="1219683"/>
            <a:ext cx="1104900" cy="192308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sp>
        <p:nvSpPr>
          <p:cNvPr id="3" name="Rectángulo: esquinas redondeadas 2">
            <a:extLst>
              <a:ext uri="{FF2B5EF4-FFF2-40B4-BE49-F238E27FC236}">
                <a16:creationId xmlns:a16="http://schemas.microsoft.com/office/drawing/2014/main" id="{6150FBA1-5867-428E-A438-C3417C2391CF}"/>
              </a:ext>
            </a:extLst>
          </p:cNvPr>
          <p:cNvSpPr/>
          <p:nvPr/>
        </p:nvSpPr>
        <p:spPr>
          <a:xfrm>
            <a:off x="2250025" y="1476374"/>
            <a:ext cx="8356600" cy="14097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dirty="0"/>
              <a:t>Desinformación de los empleadores  de las empresas PYME frente al Sistema de Seguridad Social Integral  empleadores</a:t>
            </a:r>
          </a:p>
          <a:p>
            <a:pPr algn="ctr"/>
            <a:endParaRPr lang="es-CO" dirty="0"/>
          </a:p>
        </p:txBody>
      </p:sp>
      <p:pic>
        <p:nvPicPr>
          <p:cNvPr id="5" name="Imagen 4">
            <a:extLst>
              <a:ext uri="{FF2B5EF4-FFF2-40B4-BE49-F238E27FC236}">
                <a16:creationId xmlns:a16="http://schemas.microsoft.com/office/drawing/2014/main" id="{03865089-7BA9-401B-95E2-0AFF22172D2A}"/>
              </a:ext>
            </a:extLst>
          </p:cNvPr>
          <p:cNvPicPr>
            <a:picLocks noChangeAspect="1"/>
          </p:cNvPicPr>
          <p:nvPr/>
        </p:nvPicPr>
        <p:blipFill>
          <a:blip r:embed="rId3"/>
          <a:stretch>
            <a:fillRect/>
          </a:stretch>
        </p:blipFill>
        <p:spPr>
          <a:xfrm>
            <a:off x="9348787" y="2990852"/>
            <a:ext cx="2333625" cy="19621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Rectángulo: esquinas redondeadas 7">
            <a:extLst>
              <a:ext uri="{FF2B5EF4-FFF2-40B4-BE49-F238E27FC236}">
                <a16:creationId xmlns:a16="http://schemas.microsoft.com/office/drawing/2014/main" id="{07EBFA37-22DB-44F6-B9BE-70A4D96A5BFD}"/>
              </a:ext>
            </a:extLst>
          </p:cNvPr>
          <p:cNvSpPr/>
          <p:nvPr/>
        </p:nvSpPr>
        <p:spPr>
          <a:xfrm>
            <a:off x="709407" y="3429000"/>
            <a:ext cx="8356600" cy="14097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dirty="0"/>
              <a:t>Trámites engorrosos para la afiliación al Sistema de Seguridad Social integral o plataformas para la creación de la planilla de Seguridad Social Integral difícil de manejar,</a:t>
            </a:r>
          </a:p>
        </p:txBody>
      </p:sp>
      <p:pic>
        <p:nvPicPr>
          <p:cNvPr id="2054" name="Picture 6" descr="Ahorrar para el retiro: la mejor edad para empezar y cómo hacerlo | GQ">
            <a:extLst>
              <a:ext uri="{FF2B5EF4-FFF2-40B4-BE49-F238E27FC236}">
                <a16:creationId xmlns:a16="http://schemas.microsoft.com/office/drawing/2014/main" id="{30D28566-E441-48CE-A28F-4F18796440CF}"/>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696707" y="5081810"/>
            <a:ext cx="2298700" cy="153246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sp>
        <p:nvSpPr>
          <p:cNvPr id="10" name="Rectángulo: esquinas redondeadas 9">
            <a:extLst>
              <a:ext uri="{FF2B5EF4-FFF2-40B4-BE49-F238E27FC236}">
                <a16:creationId xmlns:a16="http://schemas.microsoft.com/office/drawing/2014/main" id="{D8213C3E-7328-47D6-83BB-88144D28B96D}"/>
              </a:ext>
            </a:extLst>
          </p:cNvPr>
          <p:cNvSpPr/>
          <p:nvPr/>
        </p:nvSpPr>
        <p:spPr>
          <a:xfrm>
            <a:off x="3325812" y="5204577"/>
            <a:ext cx="8356600" cy="118352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dirty="0"/>
              <a:t>La creencia de que la evasión o elusión es una forma de ahorro para la empresa,</a:t>
            </a:r>
          </a:p>
        </p:txBody>
      </p:sp>
    </p:spTree>
    <p:extLst>
      <p:ext uri="{BB962C8B-B14F-4D97-AF65-F5344CB8AC3E}">
        <p14:creationId xmlns:p14="http://schemas.microsoft.com/office/powerpoint/2010/main" val="2772855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rotWithShape="1">
          <a:blip r:embed="rId2" cstate="print">
            <a:extLst>
              <a:ext uri="{28A0092B-C50C-407E-A947-70E740481C1C}">
                <a14:useLocalDpi xmlns:a14="http://schemas.microsoft.com/office/drawing/2010/main" val="0"/>
              </a:ext>
            </a:extLst>
          </a:blip>
          <a:srcRect l="16556" t="3738" r="17315" b="8431"/>
          <a:stretch/>
        </p:blipFill>
        <p:spPr>
          <a:xfrm>
            <a:off x="1344053" y="286472"/>
            <a:ext cx="9338461" cy="7007792"/>
          </a:xfrm>
          <a:prstGeom prst="rect">
            <a:avLst/>
          </a:prstGeom>
        </p:spPr>
      </p:pic>
      <p:sp>
        <p:nvSpPr>
          <p:cNvPr id="4" name="Rectángulo: esquinas redondeadas 3">
            <a:extLst>
              <a:ext uri="{FF2B5EF4-FFF2-40B4-BE49-F238E27FC236}">
                <a16:creationId xmlns:a16="http://schemas.microsoft.com/office/drawing/2014/main" id="{62C065C3-8163-47D1-8A4E-ECCC1434E600}"/>
              </a:ext>
            </a:extLst>
          </p:cNvPr>
          <p:cNvSpPr/>
          <p:nvPr/>
        </p:nvSpPr>
        <p:spPr>
          <a:xfrm>
            <a:off x="4539590" y="2275418"/>
            <a:ext cx="2947386" cy="4478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Ley 100 de 1993</a:t>
            </a:r>
          </a:p>
        </p:txBody>
      </p:sp>
      <p:pic>
        <p:nvPicPr>
          <p:cNvPr id="1028" name="Picture 4" descr="DOCENTES NACIONALIZADOS Y DERECHO A LA PENSIÓN GRACIA - Trámites pensionales">
            <a:extLst>
              <a:ext uri="{FF2B5EF4-FFF2-40B4-BE49-F238E27FC236}">
                <a16:creationId xmlns:a16="http://schemas.microsoft.com/office/drawing/2014/main" id="{894B0333-D4DD-4E48-9E97-EAC612630B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3435" y="5057266"/>
            <a:ext cx="780353" cy="62733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91FEC26D-9E60-4F7B-A2C4-8F64FD85D03E}"/>
              </a:ext>
            </a:extLst>
          </p:cNvPr>
          <p:cNvPicPr>
            <a:picLocks noChangeAspect="1"/>
          </p:cNvPicPr>
          <p:nvPr/>
        </p:nvPicPr>
        <p:blipFill>
          <a:blip r:embed="rId4"/>
          <a:stretch>
            <a:fillRect/>
          </a:stretch>
        </p:blipFill>
        <p:spPr>
          <a:xfrm>
            <a:off x="9227387" y="3307996"/>
            <a:ext cx="634387" cy="6343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30" name="Picture 6" descr="Cómo se realiza un análisis de riesgos laborales - MuyPymes">
            <a:extLst>
              <a:ext uri="{FF2B5EF4-FFF2-40B4-BE49-F238E27FC236}">
                <a16:creationId xmlns:a16="http://schemas.microsoft.com/office/drawing/2014/main" id="{58CC6A84-C1B2-4F7C-99ED-5B02A66954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71570" y="5073597"/>
            <a:ext cx="867590" cy="52718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0156BE74-030D-4527-BB25-D3DE901B7407}"/>
              </a:ext>
            </a:extLst>
          </p:cNvPr>
          <p:cNvSpPr txBox="1"/>
          <p:nvPr/>
        </p:nvSpPr>
        <p:spPr>
          <a:xfrm>
            <a:off x="0" y="2275418"/>
            <a:ext cx="2645229" cy="923330"/>
          </a:xfrm>
          <a:prstGeom prst="rect">
            <a:avLst/>
          </a:prstGeom>
          <a:noFill/>
        </p:spPr>
        <p:txBody>
          <a:bodyPr wrap="square" rtlCol="0">
            <a:spAutoFit/>
          </a:bodyPr>
          <a:lstStyle/>
          <a:p>
            <a:pPr algn="ctr"/>
            <a:r>
              <a:rPr lang="es-CO" b="1" dirty="0"/>
              <a:t>Sistema general de seguridad social en salud</a:t>
            </a:r>
          </a:p>
        </p:txBody>
      </p:sp>
      <p:sp>
        <p:nvSpPr>
          <p:cNvPr id="11" name="CuadroTexto 10">
            <a:extLst>
              <a:ext uri="{FF2B5EF4-FFF2-40B4-BE49-F238E27FC236}">
                <a16:creationId xmlns:a16="http://schemas.microsoft.com/office/drawing/2014/main" id="{7E7A3257-F3AC-4A11-8472-5396A23C768A}"/>
              </a:ext>
            </a:extLst>
          </p:cNvPr>
          <p:cNvSpPr txBox="1"/>
          <p:nvPr/>
        </p:nvSpPr>
        <p:spPr>
          <a:xfrm>
            <a:off x="922467" y="5943334"/>
            <a:ext cx="2645229" cy="646331"/>
          </a:xfrm>
          <a:prstGeom prst="rect">
            <a:avLst/>
          </a:prstGeom>
          <a:noFill/>
        </p:spPr>
        <p:txBody>
          <a:bodyPr wrap="square" rtlCol="0">
            <a:spAutoFit/>
          </a:bodyPr>
          <a:lstStyle/>
          <a:p>
            <a:pPr algn="ctr"/>
            <a:r>
              <a:rPr lang="es-CO" b="1" dirty="0"/>
              <a:t>Sistema general de pensiones</a:t>
            </a:r>
          </a:p>
        </p:txBody>
      </p:sp>
      <p:sp>
        <p:nvSpPr>
          <p:cNvPr id="12" name="CuadroTexto 11">
            <a:extLst>
              <a:ext uri="{FF2B5EF4-FFF2-40B4-BE49-F238E27FC236}">
                <a16:creationId xmlns:a16="http://schemas.microsoft.com/office/drawing/2014/main" id="{098297BB-C306-489E-B8A9-6D2549C75FC8}"/>
              </a:ext>
            </a:extLst>
          </p:cNvPr>
          <p:cNvSpPr txBox="1"/>
          <p:nvPr/>
        </p:nvSpPr>
        <p:spPr>
          <a:xfrm>
            <a:off x="8539160" y="5606803"/>
            <a:ext cx="2645229" cy="646331"/>
          </a:xfrm>
          <a:prstGeom prst="rect">
            <a:avLst/>
          </a:prstGeom>
          <a:noFill/>
        </p:spPr>
        <p:txBody>
          <a:bodyPr wrap="square" rtlCol="0">
            <a:spAutoFit/>
          </a:bodyPr>
          <a:lstStyle/>
          <a:p>
            <a:pPr algn="ctr"/>
            <a:r>
              <a:rPr lang="es-CO" b="1" dirty="0"/>
              <a:t>Sistema general de riesgos laborales </a:t>
            </a:r>
          </a:p>
        </p:txBody>
      </p:sp>
      <p:sp>
        <p:nvSpPr>
          <p:cNvPr id="13" name="CuadroTexto 12">
            <a:extLst>
              <a:ext uri="{FF2B5EF4-FFF2-40B4-BE49-F238E27FC236}">
                <a16:creationId xmlns:a16="http://schemas.microsoft.com/office/drawing/2014/main" id="{76F575FF-3C06-4F74-88A4-494686E7E250}"/>
              </a:ext>
            </a:extLst>
          </p:cNvPr>
          <p:cNvSpPr txBox="1"/>
          <p:nvPr/>
        </p:nvSpPr>
        <p:spPr>
          <a:xfrm>
            <a:off x="9338485" y="2402440"/>
            <a:ext cx="2645229" cy="646331"/>
          </a:xfrm>
          <a:prstGeom prst="rect">
            <a:avLst/>
          </a:prstGeom>
          <a:noFill/>
        </p:spPr>
        <p:txBody>
          <a:bodyPr wrap="square" rtlCol="0">
            <a:spAutoFit/>
          </a:bodyPr>
          <a:lstStyle/>
          <a:p>
            <a:pPr algn="ctr"/>
            <a:r>
              <a:rPr lang="es-CO" b="1" dirty="0"/>
              <a:t>Servicios sociales complementario.</a:t>
            </a:r>
          </a:p>
        </p:txBody>
      </p:sp>
      <p:pic>
        <p:nvPicPr>
          <p:cNvPr id="1026" name="Picture 2" descr="DESC: Derecho a la Salud - Ciencias Sociales - Campus Virtual ORT">
            <a:extLst>
              <a:ext uri="{FF2B5EF4-FFF2-40B4-BE49-F238E27FC236}">
                <a16:creationId xmlns:a16="http://schemas.microsoft.com/office/drawing/2014/main" id="{75D0E82A-D1D0-461A-B4BE-F835DF6EBD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234" y="3354224"/>
            <a:ext cx="741081" cy="5881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24" name="Título 1">
            <a:extLst>
              <a:ext uri="{FF2B5EF4-FFF2-40B4-BE49-F238E27FC236}">
                <a16:creationId xmlns:a16="http://schemas.microsoft.com/office/drawing/2014/main" id="{21F55750-51D4-4A93-84C3-8010E990FA3E}"/>
              </a:ext>
            </a:extLst>
          </p:cNvPr>
          <p:cNvSpPr>
            <a:spLocks noGrp="1"/>
          </p:cNvSpPr>
          <p:nvPr>
            <p:ph type="title"/>
          </p:nvPr>
        </p:nvSpPr>
        <p:spPr>
          <a:xfrm>
            <a:off x="1506008" y="227577"/>
            <a:ext cx="9603275" cy="354356"/>
          </a:xfrm>
        </p:spPr>
        <p:txBody>
          <a:bodyPr>
            <a:normAutofit fontScale="90000"/>
          </a:bodyPr>
          <a:lstStyle/>
          <a:p>
            <a:pPr algn="ctr"/>
            <a:r>
              <a:rPr lang="es-CO" sz="2000" b="1" dirty="0"/>
              <a:t>¿Qué es el sistema general de seguridad social integral?</a:t>
            </a:r>
          </a:p>
        </p:txBody>
      </p:sp>
    </p:spTree>
    <p:extLst>
      <p:ext uri="{BB962C8B-B14F-4D97-AF65-F5344CB8AC3E}">
        <p14:creationId xmlns:p14="http://schemas.microsoft.com/office/powerpoint/2010/main" val="4278936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11CEA6-8FDD-4AC0-9F22-99BCA5B2A05F}"/>
              </a:ext>
            </a:extLst>
          </p:cNvPr>
          <p:cNvSpPr>
            <a:spLocks noGrp="1"/>
          </p:cNvSpPr>
          <p:nvPr>
            <p:ph type="title"/>
          </p:nvPr>
        </p:nvSpPr>
        <p:spPr>
          <a:xfrm>
            <a:off x="1200299" y="1425461"/>
            <a:ext cx="10515600" cy="3718039"/>
          </a:xfrm>
        </p:spPr>
        <p:txBody>
          <a:bodyPr>
            <a:normAutofit fontScale="90000"/>
          </a:bodyPr>
          <a:lstStyle/>
          <a:p>
            <a:pPr algn="ctr"/>
            <a:r>
              <a:rPr lang="es-ES" b="1" dirty="0"/>
              <a:t>¿Cuál es el motivo del comportamiento de evasión y elusión a la cotización de la Seguridad Social por parte de las empresas PYMES?, El gobierno nacional ha generado estrategias para velar por el derecho constitucional de los trabajadores frente al Sistema General de Seguridad Social. ¿Por qué las estrategias implementadas no han sido efectivas?</a:t>
            </a:r>
            <a:endParaRPr lang="es-CO" b="1" dirty="0"/>
          </a:p>
        </p:txBody>
      </p:sp>
    </p:spTree>
    <p:extLst>
      <p:ext uri="{BB962C8B-B14F-4D97-AF65-F5344CB8AC3E}">
        <p14:creationId xmlns:p14="http://schemas.microsoft.com/office/powerpoint/2010/main" val="1724556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4C2841-6F14-4E8B-BFC4-8B62E49ECF55}"/>
              </a:ext>
            </a:extLst>
          </p:cNvPr>
          <p:cNvSpPr>
            <a:spLocks noGrp="1"/>
          </p:cNvSpPr>
          <p:nvPr>
            <p:ph type="title"/>
          </p:nvPr>
        </p:nvSpPr>
        <p:spPr>
          <a:xfrm>
            <a:off x="1511300" y="611410"/>
            <a:ext cx="8911687" cy="620490"/>
          </a:xfrm>
        </p:spPr>
        <p:txBody>
          <a:bodyPr>
            <a:normAutofit fontScale="90000"/>
          </a:bodyPr>
          <a:lstStyle/>
          <a:p>
            <a:r>
              <a:rPr lang="es-CO" b="1" dirty="0"/>
              <a:t>OBJETIVOS:</a:t>
            </a:r>
          </a:p>
        </p:txBody>
      </p:sp>
      <p:sp>
        <p:nvSpPr>
          <p:cNvPr id="3" name="Marcador de contenido 2">
            <a:extLst>
              <a:ext uri="{FF2B5EF4-FFF2-40B4-BE49-F238E27FC236}">
                <a16:creationId xmlns:a16="http://schemas.microsoft.com/office/drawing/2014/main" id="{0580C386-EF8F-4686-85AB-8D9A2E723022}"/>
              </a:ext>
            </a:extLst>
          </p:cNvPr>
          <p:cNvSpPr>
            <a:spLocks noGrp="1"/>
          </p:cNvSpPr>
          <p:nvPr>
            <p:ph idx="1"/>
          </p:nvPr>
        </p:nvSpPr>
        <p:spPr>
          <a:xfrm>
            <a:off x="1511300" y="1498600"/>
            <a:ext cx="9840912" cy="1295400"/>
          </a:xfrm>
        </p:spPr>
        <p:txBody>
          <a:bodyPr/>
          <a:lstStyle/>
          <a:p>
            <a:pPr marL="0" indent="0" algn="just">
              <a:buNone/>
            </a:pPr>
            <a:r>
              <a:rPr lang="es-ES" dirty="0"/>
              <a:t>Identificar las razones por las cuales </a:t>
            </a:r>
            <a:r>
              <a:rPr lang="es-CO" dirty="0"/>
              <a:t> </a:t>
            </a:r>
            <a:r>
              <a:rPr lang="es-ES" dirty="0"/>
              <a:t>los empleadores de las PYMES de la ciudad de Medellín, realizan actos de evasión y elusión al pago del Sistema General de Seguridad Social Integral, aun con todos los parámetros que tiene establecido el Gobierno Nacional para realizar seguimiento al cumplimiento.</a:t>
            </a:r>
            <a:endParaRPr lang="es-CO" dirty="0"/>
          </a:p>
          <a:p>
            <a:pPr marL="0" indent="0">
              <a:buNone/>
            </a:pPr>
            <a:endParaRPr lang="es-CO" dirty="0"/>
          </a:p>
        </p:txBody>
      </p:sp>
      <p:sp>
        <p:nvSpPr>
          <p:cNvPr id="4" name="Título 1">
            <a:extLst>
              <a:ext uri="{FF2B5EF4-FFF2-40B4-BE49-F238E27FC236}">
                <a16:creationId xmlns:a16="http://schemas.microsoft.com/office/drawing/2014/main" id="{ABDE2FBF-D31A-41B6-8C0F-78293494A123}"/>
              </a:ext>
            </a:extLst>
          </p:cNvPr>
          <p:cNvSpPr txBox="1">
            <a:spLocks/>
          </p:cNvSpPr>
          <p:nvPr/>
        </p:nvSpPr>
        <p:spPr>
          <a:xfrm>
            <a:off x="992725" y="2984500"/>
            <a:ext cx="8911687" cy="582390"/>
          </a:xfrm>
          <a:prstGeom prst="rect">
            <a:avLst/>
          </a:prstGeom>
        </p:spPr>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O" b="1" dirty="0"/>
              <a:t>OBJETIVOS ESPECIFICOS</a:t>
            </a:r>
            <a:r>
              <a:rPr lang="es-CO" dirty="0"/>
              <a:t>.</a:t>
            </a:r>
          </a:p>
        </p:txBody>
      </p:sp>
      <p:sp>
        <p:nvSpPr>
          <p:cNvPr id="5" name="Marcador de contenido 2">
            <a:extLst>
              <a:ext uri="{FF2B5EF4-FFF2-40B4-BE49-F238E27FC236}">
                <a16:creationId xmlns:a16="http://schemas.microsoft.com/office/drawing/2014/main" id="{623F72B8-D523-4F2A-A722-F2C581AAED2B}"/>
              </a:ext>
            </a:extLst>
          </p:cNvPr>
          <p:cNvSpPr txBox="1">
            <a:spLocks/>
          </p:cNvSpPr>
          <p:nvPr/>
        </p:nvSpPr>
        <p:spPr>
          <a:xfrm>
            <a:off x="1192212" y="3947890"/>
            <a:ext cx="10299700" cy="30353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s-ES" dirty="0"/>
              <a:t>Enumerar los motivos que impulsa a empleadores de las PYMES de la ciudad de Medellín a evadir y eludir el pago a la Seguridad Social Integral.</a:t>
            </a:r>
            <a:endParaRPr lang="es-CO" dirty="0"/>
          </a:p>
          <a:p>
            <a:pPr algn="just"/>
            <a:r>
              <a:rPr lang="es-ES" dirty="0"/>
              <a:t>Mencionar como la evasión y elusión del pago de la Seguridad Social Integral afecta la sostenibilidad financiera y solidaria del Sistema de Seguridad Social Integral</a:t>
            </a:r>
            <a:endParaRPr lang="es-CO" dirty="0"/>
          </a:p>
          <a:p>
            <a:pPr algn="just"/>
            <a:r>
              <a:rPr lang="es-ES" dirty="0"/>
              <a:t>Identificar las consecuencias negativas de los servicios prestados a la población por parte de las diferentes entidades responsables del manejo de servicios públicos de la Seguridad Social Integral, como resultado por la evasión y elusión del pago de la Seguridad Social Integral.    </a:t>
            </a:r>
            <a:endParaRPr lang="es-CO" dirty="0"/>
          </a:p>
        </p:txBody>
      </p:sp>
    </p:spTree>
    <p:extLst>
      <p:ext uri="{BB962C8B-B14F-4D97-AF65-F5344CB8AC3E}">
        <p14:creationId xmlns:p14="http://schemas.microsoft.com/office/powerpoint/2010/main" val="1360228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4ACF09-6900-4C52-8649-BB48A62E71CC}"/>
              </a:ext>
            </a:extLst>
          </p:cNvPr>
          <p:cNvSpPr>
            <a:spLocks noGrp="1"/>
          </p:cNvSpPr>
          <p:nvPr>
            <p:ph type="title"/>
          </p:nvPr>
        </p:nvSpPr>
        <p:spPr>
          <a:xfrm>
            <a:off x="2592925" y="852710"/>
            <a:ext cx="8911687" cy="1280890"/>
          </a:xfrm>
        </p:spPr>
        <p:txBody>
          <a:bodyPr>
            <a:normAutofit/>
          </a:bodyPr>
          <a:lstStyle/>
          <a:p>
            <a:pPr algn="ctr"/>
            <a:r>
              <a:rPr lang="es-CO" b="1" i="1" dirty="0"/>
              <a:t>Debilidades identificadas en las pymes como señalan Beltrán et al. (2004):</a:t>
            </a:r>
            <a:endParaRPr lang="es-CO" b="1" dirty="0"/>
          </a:p>
        </p:txBody>
      </p:sp>
      <p:sp>
        <p:nvSpPr>
          <p:cNvPr id="3" name="Marcador de contenido 2">
            <a:extLst>
              <a:ext uri="{FF2B5EF4-FFF2-40B4-BE49-F238E27FC236}">
                <a16:creationId xmlns:a16="http://schemas.microsoft.com/office/drawing/2014/main" id="{58E95FFB-A5FC-4E5D-ABAA-863A9F2907EC}"/>
              </a:ext>
            </a:extLst>
          </p:cNvPr>
          <p:cNvSpPr>
            <a:spLocks noGrp="1"/>
          </p:cNvSpPr>
          <p:nvPr>
            <p:ph idx="1"/>
          </p:nvPr>
        </p:nvSpPr>
        <p:spPr>
          <a:xfrm>
            <a:off x="1003300" y="2438400"/>
            <a:ext cx="10501312" cy="4006222"/>
          </a:xfrm>
        </p:spPr>
        <p:txBody>
          <a:bodyPr>
            <a:normAutofit/>
          </a:bodyPr>
          <a:lstStyle/>
          <a:p>
            <a:pPr lvl="0"/>
            <a:r>
              <a:rPr lang="es-CO" i="1" dirty="0"/>
              <a:t>“Las pymes tienen gran debilidad estructural.</a:t>
            </a:r>
            <a:endParaRPr lang="es-CO" dirty="0"/>
          </a:p>
          <a:p>
            <a:pPr lvl="0"/>
            <a:r>
              <a:rPr lang="es-CO" i="1" dirty="0"/>
              <a:t>Les falta estrategia y planeación, lo que se convierte en una limitante para la inserción en el contexto internacional y pone en riesgo su continuidad en el mercado nacional.</a:t>
            </a:r>
            <a:endParaRPr lang="es-CO" dirty="0"/>
          </a:p>
          <a:p>
            <a:pPr lvl="0"/>
            <a:r>
              <a:rPr lang="es-CO" i="1" dirty="0"/>
              <a:t>El difícil acceso a las líneas de crédito y por lo tanto no es posible la inversión en tecnología, capital de trabajo y conocimiento.</a:t>
            </a:r>
            <a:endParaRPr lang="es-CO" dirty="0"/>
          </a:p>
          <a:p>
            <a:pPr lvl="0"/>
            <a:r>
              <a:rPr lang="es-CO" i="1" dirty="0"/>
              <a:t>La gestión administrativa, financiera, contable y operativa es muy informal.</a:t>
            </a:r>
            <a:endParaRPr lang="es-CO" dirty="0"/>
          </a:p>
          <a:p>
            <a:pPr lvl="0"/>
            <a:r>
              <a:rPr lang="es-CO" i="1" dirty="0"/>
              <a:t>No existe un plan estratégico que permita desarrollar una gestión gerencial a mediano y a largo plazo.</a:t>
            </a:r>
            <a:endParaRPr lang="es-CO" dirty="0"/>
          </a:p>
          <a:p>
            <a:pPr lvl="0"/>
            <a:r>
              <a:rPr lang="es-CO" i="1" dirty="0"/>
              <a:t>Financieramente el empresario no proyecta la empresa a mediano y a largo plazo, debido al desconocimiento de las herramientas para llevar a cabo esta labor.</a:t>
            </a:r>
            <a:r>
              <a:rPr lang="es-ES" i="1" dirty="0"/>
              <a:t>  “. </a:t>
            </a:r>
            <a:r>
              <a:rPr lang="es-ES" dirty="0"/>
              <a:t>(Arrubla, </a:t>
            </a:r>
            <a:r>
              <a:rPr lang="es-CO" dirty="0"/>
              <a:t>2016, p 100,).</a:t>
            </a:r>
          </a:p>
          <a:p>
            <a:endParaRPr lang="es-CO" dirty="0"/>
          </a:p>
        </p:txBody>
      </p:sp>
    </p:spTree>
    <p:extLst>
      <p:ext uri="{BB962C8B-B14F-4D97-AF65-F5344CB8AC3E}">
        <p14:creationId xmlns:p14="http://schemas.microsoft.com/office/powerpoint/2010/main" val="1902175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64E901-27B7-4D83-804A-A2809046828B}"/>
              </a:ext>
            </a:extLst>
          </p:cNvPr>
          <p:cNvSpPr>
            <a:spLocks noGrp="1"/>
          </p:cNvSpPr>
          <p:nvPr>
            <p:ph type="title"/>
          </p:nvPr>
        </p:nvSpPr>
        <p:spPr>
          <a:xfrm>
            <a:off x="1945225" y="250088"/>
            <a:ext cx="8911687" cy="696690"/>
          </a:xfrm>
        </p:spPr>
        <p:txBody>
          <a:bodyPr/>
          <a:lstStyle/>
          <a:p>
            <a:r>
              <a:rPr lang="es-CO" b="1" dirty="0"/>
              <a:t>METODOLOGIA INVESTIGATIVA.</a:t>
            </a:r>
          </a:p>
        </p:txBody>
      </p:sp>
      <p:sp>
        <p:nvSpPr>
          <p:cNvPr id="4" name="Elipse 3">
            <a:extLst>
              <a:ext uri="{FF2B5EF4-FFF2-40B4-BE49-F238E27FC236}">
                <a16:creationId xmlns:a16="http://schemas.microsoft.com/office/drawing/2014/main" id="{B17C6366-21C5-4C0D-AAE4-3A5B4F6D0FD3}"/>
              </a:ext>
            </a:extLst>
          </p:cNvPr>
          <p:cNvSpPr/>
          <p:nvPr/>
        </p:nvSpPr>
        <p:spPr>
          <a:xfrm>
            <a:off x="368300" y="1498600"/>
            <a:ext cx="2527300" cy="14224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CO" b="1" dirty="0"/>
              <a:t>Tipo De Investigación: Mixto.</a:t>
            </a:r>
          </a:p>
          <a:p>
            <a:pPr algn="ctr"/>
            <a:endParaRPr lang="es-CO" dirty="0"/>
          </a:p>
        </p:txBody>
      </p:sp>
      <p:sp>
        <p:nvSpPr>
          <p:cNvPr id="5" name="Elipse 4">
            <a:extLst>
              <a:ext uri="{FF2B5EF4-FFF2-40B4-BE49-F238E27FC236}">
                <a16:creationId xmlns:a16="http://schemas.microsoft.com/office/drawing/2014/main" id="{5F3F3205-4E34-47AB-B1ED-D824205B01C1}"/>
              </a:ext>
            </a:extLst>
          </p:cNvPr>
          <p:cNvSpPr/>
          <p:nvPr/>
        </p:nvSpPr>
        <p:spPr>
          <a:xfrm>
            <a:off x="4686300" y="1413189"/>
            <a:ext cx="2527300" cy="14224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CO" b="1" dirty="0"/>
              <a:t>Enfoque: Cuantitativa</a:t>
            </a:r>
          </a:p>
          <a:p>
            <a:pPr algn="ctr"/>
            <a:endParaRPr lang="es-CO" dirty="0"/>
          </a:p>
        </p:txBody>
      </p:sp>
      <p:sp>
        <p:nvSpPr>
          <p:cNvPr id="6" name="Elipse 5">
            <a:extLst>
              <a:ext uri="{FF2B5EF4-FFF2-40B4-BE49-F238E27FC236}">
                <a16:creationId xmlns:a16="http://schemas.microsoft.com/office/drawing/2014/main" id="{0E7503DA-A305-455F-921D-F771825683A8}"/>
              </a:ext>
            </a:extLst>
          </p:cNvPr>
          <p:cNvSpPr/>
          <p:nvPr/>
        </p:nvSpPr>
        <p:spPr>
          <a:xfrm>
            <a:off x="8851900" y="1467478"/>
            <a:ext cx="2527300" cy="14224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CO" b="1" dirty="0"/>
              <a:t>Tipo De Estudio</a:t>
            </a:r>
            <a:r>
              <a:rPr lang="es-CO" sz="1200" dirty="0"/>
              <a:t> </a:t>
            </a:r>
            <a:r>
              <a:rPr lang="es-CO" b="1" dirty="0"/>
              <a:t>: Descriptivo.</a:t>
            </a:r>
          </a:p>
          <a:p>
            <a:pPr algn="ctr"/>
            <a:endParaRPr lang="es-CO" dirty="0"/>
          </a:p>
        </p:txBody>
      </p:sp>
      <p:sp>
        <p:nvSpPr>
          <p:cNvPr id="7" name="Elipse 6">
            <a:extLst>
              <a:ext uri="{FF2B5EF4-FFF2-40B4-BE49-F238E27FC236}">
                <a16:creationId xmlns:a16="http://schemas.microsoft.com/office/drawing/2014/main" id="{EE495BCA-467B-4D92-A38D-E0B408617892}"/>
              </a:ext>
            </a:extLst>
          </p:cNvPr>
          <p:cNvSpPr/>
          <p:nvPr/>
        </p:nvSpPr>
        <p:spPr>
          <a:xfrm>
            <a:off x="2759076" y="2990850"/>
            <a:ext cx="2527300" cy="14224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CO" b="1" dirty="0"/>
              <a:t>Muestra</a:t>
            </a:r>
            <a:endParaRPr lang="es-CO" dirty="0"/>
          </a:p>
        </p:txBody>
      </p:sp>
      <p:sp>
        <p:nvSpPr>
          <p:cNvPr id="8" name="Elipse 7">
            <a:extLst>
              <a:ext uri="{FF2B5EF4-FFF2-40B4-BE49-F238E27FC236}">
                <a16:creationId xmlns:a16="http://schemas.microsoft.com/office/drawing/2014/main" id="{3F8EA268-4974-4481-9637-B253C8F2E9BB}"/>
              </a:ext>
            </a:extLst>
          </p:cNvPr>
          <p:cNvSpPr/>
          <p:nvPr/>
        </p:nvSpPr>
        <p:spPr>
          <a:xfrm>
            <a:off x="6751638" y="2921000"/>
            <a:ext cx="2527300" cy="14224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CO" b="1" dirty="0"/>
              <a:t>Universo población.</a:t>
            </a:r>
            <a:endParaRPr lang="es-CO" dirty="0"/>
          </a:p>
        </p:txBody>
      </p:sp>
      <p:sp>
        <p:nvSpPr>
          <p:cNvPr id="9" name="Elipse 8">
            <a:extLst>
              <a:ext uri="{FF2B5EF4-FFF2-40B4-BE49-F238E27FC236}">
                <a16:creationId xmlns:a16="http://schemas.microsoft.com/office/drawing/2014/main" id="{8B1ADBB5-F5B0-4E20-8FA7-022597734764}"/>
              </a:ext>
            </a:extLst>
          </p:cNvPr>
          <p:cNvSpPr/>
          <p:nvPr/>
        </p:nvSpPr>
        <p:spPr>
          <a:xfrm>
            <a:off x="9417050" y="4413250"/>
            <a:ext cx="2527300" cy="14224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CO" b="1" dirty="0"/>
              <a:t>Unidad de análisis </a:t>
            </a:r>
            <a:endParaRPr lang="es-CO" dirty="0"/>
          </a:p>
        </p:txBody>
      </p:sp>
      <p:sp>
        <p:nvSpPr>
          <p:cNvPr id="10" name="Elipse 9">
            <a:extLst>
              <a:ext uri="{FF2B5EF4-FFF2-40B4-BE49-F238E27FC236}">
                <a16:creationId xmlns:a16="http://schemas.microsoft.com/office/drawing/2014/main" id="{3E696498-98C6-40CD-BB1D-E6DB662163EB}"/>
              </a:ext>
            </a:extLst>
          </p:cNvPr>
          <p:cNvSpPr/>
          <p:nvPr/>
        </p:nvSpPr>
        <p:spPr>
          <a:xfrm>
            <a:off x="4972050" y="4568511"/>
            <a:ext cx="2527300" cy="14224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CO" b="1" dirty="0" err="1"/>
              <a:t>Tecnicas</a:t>
            </a:r>
            <a:r>
              <a:rPr lang="es-CO" b="1" dirty="0"/>
              <a:t> de recolección de información</a:t>
            </a:r>
            <a:endParaRPr lang="es-CO" dirty="0"/>
          </a:p>
        </p:txBody>
      </p:sp>
    </p:spTree>
    <p:extLst>
      <p:ext uri="{BB962C8B-B14F-4D97-AF65-F5344CB8AC3E}">
        <p14:creationId xmlns:p14="http://schemas.microsoft.com/office/powerpoint/2010/main" val="231677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ED1B2C6-9473-4B3F-83FC-31C96252229E}"/>
              </a:ext>
            </a:extLst>
          </p:cNvPr>
          <p:cNvSpPr/>
          <p:nvPr/>
        </p:nvSpPr>
        <p:spPr>
          <a:xfrm>
            <a:off x="6921500" y="1124635"/>
            <a:ext cx="5168900" cy="1569660"/>
          </a:xfrm>
          <a:prstGeom prst="rect">
            <a:avLst/>
          </a:prstGeom>
        </p:spPr>
        <p:txBody>
          <a:bodyPr wrap="square">
            <a:spAutoFit/>
          </a:bodyPr>
          <a:lstStyle/>
          <a:p>
            <a:r>
              <a:rPr lang="es-CO" sz="3200" b="1" dirty="0">
                <a:latin typeface="Times New Roman" panose="02020603050405020304" pitchFamily="18" charset="0"/>
                <a:ea typeface="Times New Roman" panose="02020603050405020304" pitchFamily="18" charset="0"/>
              </a:rPr>
              <a:t>¿Sabe cómo se hacen los aportes al sistema general de seguridad social?</a:t>
            </a:r>
            <a:endParaRPr lang="es-CO" sz="3200" b="1" dirty="0"/>
          </a:p>
        </p:txBody>
      </p:sp>
      <p:pic>
        <p:nvPicPr>
          <p:cNvPr id="6" name="Imagen 5">
            <a:extLst>
              <a:ext uri="{FF2B5EF4-FFF2-40B4-BE49-F238E27FC236}">
                <a16:creationId xmlns:a16="http://schemas.microsoft.com/office/drawing/2014/main" id="{C86B3180-424B-4669-B3D8-A21088C918D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662102" y="3101607"/>
            <a:ext cx="5021898" cy="3469958"/>
          </a:xfrm>
          <a:prstGeom prst="rect">
            <a:avLst/>
          </a:prstGeom>
          <a:noFill/>
        </p:spPr>
      </p:pic>
      <p:sp>
        <p:nvSpPr>
          <p:cNvPr id="9" name="Rectángulo 8">
            <a:extLst>
              <a:ext uri="{FF2B5EF4-FFF2-40B4-BE49-F238E27FC236}">
                <a16:creationId xmlns:a16="http://schemas.microsoft.com/office/drawing/2014/main" id="{355F4666-F92D-4D18-BEA2-D3F4BAB05B59}"/>
              </a:ext>
            </a:extLst>
          </p:cNvPr>
          <p:cNvSpPr/>
          <p:nvPr/>
        </p:nvSpPr>
        <p:spPr>
          <a:xfrm>
            <a:off x="444500" y="1165542"/>
            <a:ext cx="4724400" cy="1569660"/>
          </a:xfrm>
          <a:prstGeom prst="rect">
            <a:avLst/>
          </a:prstGeom>
        </p:spPr>
        <p:txBody>
          <a:bodyPr wrap="square">
            <a:spAutoFit/>
          </a:bodyPr>
          <a:lstStyle/>
          <a:p>
            <a:pPr lvl="1"/>
            <a:r>
              <a:rPr lang="es-MX" sz="3200" b="1" dirty="0">
                <a:latin typeface="Times New Roman" panose="02020603050405020304" pitchFamily="18" charset="0"/>
                <a:cs typeface="Times New Roman" panose="02020603050405020304" pitchFamily="18" charset="0"/>
              </a:rPr>
              <a:t>¿Sabe que es el sistema de seguridad social en Colombia?</a:t>
            </a:r>
            <a:endParaRPr lang="es-CO" sz="3200" b="1" dirty="0">
              <a:latin typeface="Times New Roman" panose="02020603050405020304" pitchFamily="18" charset="0"/>
              <a:cs typeface="Times New Roman" panose="02020603050405020304" pitchFamily="18" charset="0"/>
            </a:endParaRPr>
          </a:p>
        </p:txBody>
      </p:sp>
      <p:pic>
        <p:nvPicPr>
          <p:cNvPr id="10" name="Imagen 9">
            <a:extLst>
              <a:ext uri="{FF2B5EF4-FFF2-40B4-BE49-F238E27FC236}">
                <a16:creationId xmlns:a16="http://schemas.microsoft.com/office/drawing/2014/main" id="{B8273818-60FF-4EB7-86BA-455118BF953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21360" y="3101607"/>
            <a:ext cx="5021898" cy="3469958"/>
          </a:xfrm>
          <a:prstGeom prst="rect">
            <a:avLst/>
          </a:prstGeom>
          <a:noFill/>
        </p:spPr>
      </p:pic>
    </p:spTree>
    <p:extLst>
      <p:ext uri="{BB962C8B-B14F-4D97-AF65-F5344CB8AC3E}">
        <p14:creationId xmlns:p14="http://schemas.microsoft.com/office/powerpoint/2010/main" val="1271984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66B2D443-94C4-4209-9A65-6A4FB271298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81660" y="3392428"/>
            <a:ext cx="4809490" cy="3207702"/>
          </a:xfrm>
          <a:prstGeom prst="rect">
            <a:avLst/>
          </a:prstGeom>
          <a:noFill/>
        </p:spPr>
      </p:pic>
      <p:sp>
        <p:nvSpPr>
          <p:cNvPr id="5" name="Rectángulo 4">
            <a:extLst>
              <a:ext uri="{FF2B5EF4-FFF2-40B4-BE49-F238E27FC236}">
                <a16:creationId xmlns:a16="http://schemas.microsoft.com/office/drawing/2014/main" id="{9BB4E828-6A76-4854-8B0E-16158870B44C}"/>
              </a:ext>
            </a:extLst>
          </p:cNvPr>
          <p:cNvSpPr/>
          <p:nvPr/>
        </p:nvSpPr>
        <p:spPr>
          <a:xfrm>
            <a:off x="473710" y="233998"/>
            <a:ext cx="5253990" cy="2862322"/>
          </a:xfrm>
          <a:prstGeom prst="rect">
            <a:avLst/>
          </a:prstGeom>
        </p:spPr>
        <p:txBody>
          <a:bodyPr wrap="square">
            <a:spAutoFit/>
          </a:bodyPr>
          <a:lstStyle/>
          <a:p>
            <a:r>
              <a:rPr lang="es-CO" sz="3000" b="1" dirty="0">
                <a:latin typeface="Times New Roman" panose="02020603050405020304" pitchFamily="18" charset="0"/>
                <a:ea typeface="Times New Roman" panose="02020603050405020304" pitchFamily="18" charset="0"/>
              </a:rPr>
              <a:t>¿Recibió orientación en el momento de crear su empresa para realizar el pago y reportar las novedades al Sistema General de Seguridad Social?</a:t>
            </a:r>
            <a:endParaRPr lang="es-CO" sz="3000" b="1" dirty="0"/>
          </a:p>
        </p:txBody>
      </p:sp>
      <p:sp>
        <p:nvSpPr>
          <p:cNvPr id="7" name="Rectángulo 6">
            <a:extLst>
              <a:ext uri="{FF2B5EF4-FFF2-40B4-BE49-F238E27FC236}">
                <a16:creationId xmlns:a16="http://schemas.microsoft.com/office/drawing/2014/main" id="{1FD85C28-92A9-4A12-AC01-54402CA1BF35}"/>
              </a:ext>
            </a:extLst>
          </p:cNvPr>
          <p:cNvSpPr/>
          <p:nvPr/>
        </p:nvSpPr>
        <p:spPr>
          <a:xfrm>
            <a:off x="6096000" y="832535"/>
            <a:ext cx="6096000" cy="1569660"/>
          </a:xfrm>
          <a:prstGeom prst="rect">
            <a:avLst/>
          </a:prstGeom>
        </p:spPr>
        <p:txBody>
          <a:bodyPr>
            <a:spAutoFit/>
          </a:bodyPr>
          <a:lstStyle/>
          <a:p>
            <a:r>
              <a:rPr lang="es-CO" sz="3200" b="1" dirty="0">
                <a:latin typeface="Times New Roman" panose="02020603050405020304" pitchFamily="18" charset="0"/>
                <a:ea typeface="Times New Roman" panose="02020603050405020304" pitchFamily="18" charset="0"/>
              </a:rPr>
              <a:t>¿Ha sido sancionado en algún momento por alguna entidad gubernamental?</a:t>
            </a:r>
            <a:endParaRPr lang="es-CO" sz="3200" b="1" dirty="0"/>
          </a:p>
        </p:txBody>
      </p:sp>
      <p:pic>
        <p:nvPicPr>
          <p:cNvPr id="8" name="Imagen 7">
            <a:extLst>
              <a:ext uri="{FF2B5EF4-FFF2-40B4-BE49-F238E27FC236}">
                <a16:creationId xmlns:a16="http://schemas.microsoft.com/office/drawing/2014/main" id="{4287C5E5-AB75-49C6-A96A-C5BE79DE8A7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392428"/>
            <a:ext cx="5308600" cy="3207702"/>
          </a:xfrm>
          <a:prstGeom prst="rect">
            <a:avLst/>
          </a:prstGeom>
          <a:noFill/>
        </p:spPr>
      </p:pic>
    </p:spTree>
    <p:extLst>
      <p:ext uri="{BB962C8B-B14F-4D97-AF65-F5344CB8AC3E}">
        <p14:creationId xmlns:p14="http://schemas.microsoft.com/office/powerpoint/2010/main" val="4024198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C1BA5D9-13D1-445E-AF9E-4D45F540AAF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04824" y="2895600"/>
            <a:ext cx="5337175" cy="3170555"/>
          </a:xfrm>
          <a:prstGeom prst="rect">
            <a:avLst/>
          </a:prstGeom>
          <a:noFill/>
        </p:spPr>
      </p:pic>
      <p:sp>
        <p:nvSpPr>
          <p:cNvPr id="5" name="Rectángulo 4">
            <a:extLst>
              <a:ext uri="{FF2B5EF4-FFF2-40B4-BE49-F238E27FC236}">
                <a16:creationId xmlns:a16="http://schemas.microsoft.com/office/drawing/2014/main" id="{9224AD77-93F1-411B-9E01-7A40E1DC06EC}"/>
              </a:ext>
            </a:extLst>
          </p:cNvPr>
          <p:cNvSpPr/>
          <p:nvPr/>
        </p:nvSpPr>
        <p:spPr>
          <a:xfrm>
            <a:off x="504824" y="256113"/>
            <a:ext cx="5337175" cy="2062103"/>
          </a:xfrm>
          <a:prstGeom prst="rect">
            <a:avLst/>
          </a:prstGeom>
        </p:spPr>
        <p:txBody>
          <a:bodyPr wrap="square">
            <a:spAutoFit/>
          </a:bodyPr>
          <a:lstStyle/>
          <a:p>
            <a:r>
              <a:rPr lang="es-CO" sz="3200" b="1" dirty="0">
                <a:latin typeface="Times New Roman" panose="02020603050405020304" pitchFamily="18" charset="0"/>
                <a:ea typeface="Times New Roman" panose="02020603050405020304" pitchFamily="18" charset="0"/>
              </a:rPr>
              <a:t>¿El manejo de las planillas para el pago de la seguridad integral y reporte de las novedades es dificultoso?</a:t>
            </a:r>
            <a:endParaRPr lang="es-CO" sz="3200" b="1" dirty="0"/>
          </a:p>
        </p:txBody>
      </p:sp>
      <p:pic>
        <p:nvPicPr>
          <p:cNvPr id="6" name="Imagen 5">
            <a:extLst>
              <a:ext uri="{FF2B5EF4-FFF2-40B4-BE49-F238E27FC236}">
                <a16:creationId xmlns:a16="http://schemas.microsoft.com/office/drawing/2014/main" id="{27E036E5-D23A-40EF-B864-0C1BCF25B28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350003" y="2895600"/>
            <a:ext cx="5181597" cy="3170555"/>
          </a:xfrm>
          <a:prstGeom prst="rect">
            <a:avLst/>
          </a:prstGeom>
          <a:noFill/>
        </p:spPr>
      </p:pic>
      <p:sp>
        <p:nvSpPr>
          <p:cNvPr id="7" name="Rectángulo 6">
            <a:extLst>
              <a:ext uri="{FF2B5EF4-FFF2-40B4-BE49-F238E27FC236}">
                <a16:creationId xmlns:a16="http://schemas.microsoft.com/office/drawing/2014/main" id="{2A3E3D37-B4FF-4B0A-BD0C-67C17642E773}"/>
              </a:ext>
            </a:extLst>
          </p:cNvPr>
          <p:cNvSpPr/>
          <p:nvPr/>
        </p:nvSpPr>
        <p:spPr>
          <a:xfrm>
            <a:off x="6350003" y="256113"/>
            <a:ext cx="5181597" cy="2554545"/>
          </a:xfrm>
          <a:prstGeom prst="rect">
            <a:avLst/>
          </a:prstGeom>
        </p:spPr>
        <p:txBody>
          <a:bodyPr wrap="square">
            <a:spAutoFit/>
          </a:bodyPr>
          <a:lstStyle/>
          <a:p>
            <a:pPr>
              <a:spcAft>
                <a:spcPts val="0"/>
              </a:spcAft>
            </a:pPr>
            <a:r>
              <a:rPr lang="es-CO" sz="3200" b="1" dirty="0">
                <a:latin typeface="Times New Roman" panose="02020603050405020304" pitchFamily="18" charset="0"/>
                <a:ea typeface="Times New Roman" panose="02020603050405020304" pitchFamily="18" charset="0"/>
                <a:cs typeface="Times New Roman" panose="02020603050405020304" pitchFamily="18" charset="0"/>
              </a:rPr>
              <a:t>¿Se siente usted desinformado de las buenas prácticas  que debe tener con respecto al pago de la Seguridad Social Integral?</a:t>
            </a:r>
            <a:r>
              <a:rPr lang="es-CO" sz="3200" b="1" dirty="0">
                <a:latin typeface="Times New Roman" panose="02020603050405020304" pitchFamily="18" charset="0"/>
                <a:cs typeface="Times New Roman" panose="02020603050405020304" pitchFamily="18" charset="0"/>
              </a:rPr>
              <a:t> </a:t>
            </a:r>
            <a:endParaRPr lang="es-CO" sz="32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4090818"/>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1550</TotalTime>
  <Words>559</Words>
  <Application>Microsoft Office PowerPoint</Application>
  <PresentationFormat>Panorámica</PresentationFormat>
  <Paragraphs>44</Paragraphs>
  <Slides>11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11</vt:i4>
      </vt:variant>
    </vt:vector>
  </HeadingPairs>
  <TitlesOfParts>
    <vt:vector size="16" baseType="lpstr">
      <vt:lpstr>Arial</vt:lpstr>
      <vt:lpstr>Century Gothic</vt:lpstr>
      <vt:lpstr>Times New Roman</vt:lpstr>
      <vt:lpstr>Wingdings 3</vt:lpstr>
      <vt:lpstr>Espiral</vt:lpstr>
      <vt:lpstr>Evasión del pago de la seguridad social por parte de las empresas PYMES en la ciudad de Medellín.</vt:lpstr>
      <vt:lpstr>¿Qué es el sistema general de seguridad social integral?</vt:lpstr>
      <vt:lpstr>¿Cuál es el motivo del comportamiento de evasión y elusión a la cotización de la Seguridad Social por parte de las empresas PYMES?, El gobierno nacional ha generado estrategias para velar por el derecho constitucional de los trabajadores frente al Sistema General de Seguridad Social. ¿Por qué las estrategias implementadas no han sido efectivas?</vt:lpstr>
      <vt:lpstr>OBJETIVOS:</vt:lpstr>
      <vt:lpstr>Debilidades identificadas en las pymes como señalan Beltrán et al. (2004):</vt:lpstr>
      <vt:lpstr>METODOLOGIA INVESTIGATIVA.</vt:lpstr>
      <vt:lpstr>Presentación de PowerPoint</vt:lpstr>
      <vt:lpstr>Presentación de PowerPoint</vt:lpstr>
      <vt:lpstr>Presentación de PowerPoint</vt:lpstr>
      <vt:lpstr>¿Qué es la UGPP?</vt:lpstr>
      <vt:lpstr>CONCLUSIONES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Evasión del pago de la seguridad social por parte de las empresas PYMES en la ciudad de Medellín.</dc:title>
  <dc:creator>LUISA MARIA VASQUEZ LONDONO</dc:creator>
  <cp:lastModifiedBy>Luisa Fernanda Muñoz Jaramillo</cp:lastModifiedBy>
  <cp:revision>17</cp:revision>
  <dcterms:created xsi:type="dcterms:W3CDTF">2021-11-28T17:51:13Z</dcterms:created>
  <dcterms:modified xsi:type="dcterms:W3CDTF">2021-12-04T18:23:44Z</dcterms:modified>
</cp:coreProperties>
</file>