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17"/>
  </p:notesMasterIdLst>
  <p:sldIdLst>
    <p:sldId id="258" r:id="rId5"/>
    <p:sldId id="314" r:id="rId6"/>
    <p:sldId id="306" r:id="rId7"/>
    <p:sldId id="307" r:id="rId8"/>
    <p:sldId id="311" r:id="rId9"/>
    <p:sldId id="312" r:id="rId10"/>
    <p:sldId id="308" r:id="rId11"/>
    <p:sldId id="313" r:id="rId12"/>
    <p:sldId id="310" r:id="rId13"/>
    <p:sldId id="309" r:id="rId14"/>
    <p:sldId id="315" r:id="rId15"/>
    <p:sldId id="297" r:id="rId16"/>
  </p:sldIdLst>
  <p:sldSz cx="96012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51B87"/>
    <a:srgbClr val="FFCCFF"/>
    <a:srgbClr val="FFCCCC"/>
    <a:srgbClr val="8B357F"/>
    <a:srgbClr val="646C75"/>
    <a:srgbClr val="99FF66"/>
    <a:srgbClr val="009999"/>
    <a:srgbClr val="D7881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80" autoAdjust="0"/>
    <p:restoredTop sz="82034" autoAdjust="0"/>
  </p:normalViewPr>
  <p:slideViewPr>
    <p:cSldViewPr snapToGrid="0" snapToObjects="1" showGuides="1">
      <p:cViewPr varScale="1">
        <p:scale>
          <a:sx n="74" d="100"/>
          <a:sy n="74" d="100"/>
        </p:scale>
        <p:origin x="-1506" y="-90"/>
      </p:cViewPr>
      <p:guideLst>
        <p:guide orient="horz" pos="2160"/>
        <p:guide pos="302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5A6CE-42F9-4E01-AD14-17456ACECB09}" type="datetimeFigureOut">
              <a:rPr lang="es-CO" smtClean="0"/>
              <a:pPr/>
              <a:t>26/01/2015</a:t>
            </a:fld>
            <a:endParaRPr lang="es-CO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85800"/>
            <a:ext cx="4800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CO" smtClean="0"/>
              <a:t>Click to edit Master text styles</a:t>
            </a:r>
          </a:p>
          <a:p>
            <a:pPr lvl="1"/>
            <a:r>
              <a:rPr lang="es-CO" smtClean="0"/>
              <a:t>Second level</a:t>
            </a:r>
          </a:p>
          <a:p>
            <a:pPr lvl="2"/>
            <a:r>
              <a:rPr lang="es-CO" smtClean="0"/>
              <a:t>Third level</a:t>
            </a:r>
          </a:p>
          <a:p>
            <a:pPr lvl="3"/>
            <a:r>
              <a:rPr lang="es-CO" smtClean="0"/>
              <a:t>Fourth level</a:t>
            </a:r>
          </a:p>
          <a:p>
            <a:pPr lvl="4"/>
            <a:r>
              <a:rPr lang="es-CO" smtClean="0"/>
              <a:t>Fifth level</a:t>
            </a:r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C575A-FA3C-4170-BDE2-E20A38399392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2448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28700" y="685800"/>
            <a:ext cx="48006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C575A-FA3C-4170-BDE2-E20A38399392}" type="slidenum">
              <a:rPr lang="es-CO" smtClean="0"/>
              <a:pPr/>
              <a:t>0</a:t>
            </a:fld>
            <a:endParaRPr lang="es-C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28700" y="685800"/>
            <a:ext cx="48006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C575A-FA3C-4170-BDE2-E20A38399392}" type="slidenum">
              <a:rPr lang="es-CO" smtClean="0"/>
              <a:pPr/>
              <a:t>11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2" descr="logo TU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9334" y="5853646"/>
            <a:ext cx="2123902" cy="719051"/>
          </a:xfrm>
          <a:prstGeom prst="rect">
            <a:avLst/>
          </a:prstGeom>
        </p:spPr>
      </p:pic>
      <p:pic>
        <p:nvPicPr>
          <p:cNvPr id="6" name="Imagen 3" descr="logo TU-02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661333" y="420182"/>
            <a:ext cx="2243836" cy="782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Click to edit Master title style</a:t>
            </a:r>
            <a:endParaRPr lang="es-CO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43133" y="1508400"/>
            <a:ext cx="8716098" cy="4590000"/>
          </a:xfrm>
        </p:spPr>
        <p:txBody>
          <a:bodyPr/>
          <a:lstStyle/>
          <a:p>
            <a:pPr lvl="0"/>
            <a:r>
              <a:rPr lang="es-CO" smtClean="0"/>
              <a:t>Click to edit Master text styles</a:t>
            </a:r>
          </a:p>
          <a:p>
            <a:pPr lvl="1"/>
            <a:r>
              <a:rPr lang="es-CO" smtClean="0"/>
              <a:t>Second level</a:t>
            </a:r>
          </a:p>
          <a:p>
            <a:pPr lvl="2"/>
            <a:r>
              <a:rPr lang="es-CO" smtClean="0"/>
              <a:t>Third level</a:t>
            </a:r>
          </a:p>
          <a:p>
            <a:pPr lvl="3"/>
            <a:r>
              <a:rPr lang="es-CO" smtClean="0"/>
              <a:t>Fourth level</a:t>
            </a:r>
          </a:p>
          <a:p>
            <a:pPr lvl="4"/>
            <a:r>
              <a:rPr lang="es-CO" smtClean="0"/>
              <a:t>Fifth level</a:t>
            </a:r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Click to edit Master title style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43133" y="1508400"/>
            <a:ext cx="8716098" cy="4590000"/>
          </a:xfrm>
        </p:spPr>
        <p:txBody>
          <a:bodyPr/>
          <a:lstStyle>
            <a:lvl1pPr indent="-172800">
              <a:buClr>
                <a:schemeClr val="accent4"/>
              </a:buClr>
              <a:buFont typeface="Arial" pitchFamily="34" charset="0"/>
              <a:buChar char="•"/>
              <a:defRPr b="0"/>
            </a:lvl1pPr>
            <a:lvl2pPr marL="630000">
              <a:buFont typeface="Arial" pitchFamily="34" charset="0"/>
              <a:buChar char="–"/>
              <a:defRPr b="0"/>
            </a:lvl2pPr>
            <a:lvl3pPr marL="1076400">
              <a:defRPr b="0"/>
            </a:lvl3pPr>
            <a:lvl4pPr marL="1544400" indent="-230400">
              <a:defRPr b="0"/>
            </a:lvl4pPr>
            <a:lvl5pPr>
              <a:defRPr b="0"/>
            </a:lvl5pPr>
          </a:lstStyle>
          <a:p>
            <a:pPr lvl="0"/>
            <a:r>
              <a:rPr lang="es-CO" smtClean="0"/>
              <a:t>Click to edit Master text styles</a:t>
            </a:r>
          </a:p>
          <a:p>
            <a:pPr lvl="1"/>
            <a:r>
              <a:rPr lang="es-CO" smtClean="0"/>
              <a:t>Second level</a:t>
            </a:r>
          </a:p>
          <a:p>
            <a:pPr lvl="2"/>
            <a:r>
              <a:rPr lang="es-CO" smtClean="0"/>
              <a:t>Third level</a:t>
            </a:r>
          </a:p>
          <a:p>
            <a:pPr lvl="3"/>
            <a:r>
              <a:rPr lang="es-CO" smtClean="0"/>
              <a:t>Fourth level</a:t>
            </a:r>
          </a:p>
          <a:p>
            <a:pPr lvl="4"/>
            <a:r>
              <a:rPr lang="es-CO" smtClean="0"/>
              <a:t>Fifth level</a:t>
            </a:r>
            <a:endParaRPr lang="es-C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/>
              <a:t>Click to edit Master title style</a:t>
            </a:r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80060" y="6356351"/>
            <a:ext cx="224028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A76F5-8C25-426F-B4F7-2C1DA065C448}" type="datetimeFigureOut">
              <a:rPr lang="es-ES"/>
              <a:pPr>
                <a:defRPr/>
              </a:pPr>
              <a:t>26/01/2015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280410" y="6356351"/>
            <a:ext cx="304038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880860" y="6356351"/>
            <a:ext cx="224028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1F569-5F55-4EB1-81BB-683BE92953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1" name="think-cell Slide" r:id="rId10" imgW="270" imgH="270" progId="">
                  <p:embed/>
                </p:oleObj>
              </mc:Choice>
              <mc:Fallback>
                <p:oleObj name="think-cell Slide" r:id="rId10" imgW="270" imgH="270" progId="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Imagen 2" descr="logo TU-01.jpg"/>
          <p:cNvPicPr>
            <a:picLocks noChangeAspect="1"/>
          </p:cNvPicPr>
          <p:nvPr userDrawn="1"/>
        </p:nvPicPr>
        <p:blipFill>
          <a:blip r:embed="rId12" cstate="print"/>
          <a:srcRect t="10408" b="11075"/>
          <a:stretch>
            <a:fillRect/>
          </a:stretch>
        </p:blipFill>
        <p:spPr>
          <a:xfrm>
            <a:off x="4372557" y="6532245"/>
            <a:ext cx="810698" cy="216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133" y="162000"/>
            <a:ext cx="8716098" cy="831600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es-CO" noProof="0" dirty="0" err="1" smtClean="0"/>
              <a:t>Click</a:t>
            </a:r>
            <a:r>
              <a:rPr lang="es-CO" noProof="0" dirty="0" smtClean="0"/>
              <a:t> </a:t>
            </a:r>
            <a:r>
              <a:rPr lang="es-CO" noProof="0" dirty="0" err="1" smtClean="0"/>
              <a:t>to</a:t>
            </a:r>
            <a:r>
              <a:rPr lang="es-CO" noProof="0" dirty="0" smtClean="0"/>
              <a:t> </a:t>
            </a:r>
            <a:r>
              <a:rPr lang="es-CO" noProof="0" dirty="0" err="1" smtClean="0"/>
              <a:t>edit</a:t>
            </a:r>
            <a:r>
              <a:rPr lang="es-CO" noProof="0" dirty="0" smtClean="0"/>
              <a:t> </a:t>
            </a:r>
            <a:r>
              <a:rPr lang="es-CO" noProof="0" dirty="0" err="1" smtClean="0"/>
              <a:t>Master</a:t>
            </a:r>
            <a:r>
              <a:rPr lang="es-CO" noProof="0" dirty="0" smtClean="0"/>
              <a:t> </a:t>
            </a:r>
            <a:r>
              <a:rPr lang="es-CO" noProof="0" dirty="0" err="1" smtClean="0"/>
              <a:t>title</a:t>
            </a:r>
            <a:r>
              <a:rPr lang="es-CO" noProof="0" dirty="0" smtClean="0"/>
              <a:t> </a:t>
            </a:r>
            <a:r>
              <a:rPr lang="es-CO" noProof="0" dirty="0" err="1" smtClean="0"/>
              <a:t>style</a:t>
            </a:r>
            <a:endParaRPr lang="es-CO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3133" y="1508400"/>
            <a:ext cx="8716098" cy="459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s-CO" noProof="0" dirty="0" err="1" smtClean="0"/>
              <a:t>Click</a:t>
            </a:r>
            <a:r>
              <a:rPr lang="es-CO" noProof="0" dirty="0" smtClean="0"/>
              <a:t> </a:t>
            </a:r>
            <a:r>
              <a:rPr lang="es-CO" noProof="0" dirty="0" err="1" smtClean="0"/>
              <a:t>to</a:t>
            </a:r>
            <a:r>
              <a:rPr lang="es-CO" noProof="0" dirty="0" smtClean="0"/>
              <a:t> </a:t>
            </a:r>
            <a:r>
              <a:rPr lang="es-CO" noProof="0" dirty="0" err="1" smtClean="0"/>
              <a:t>edit</a:t>
            </a:r>
            <a:r>
              <a:rPr lang="es-CO" noProof="0" dirty="0" smtClean="0"/>
              <a:t> </a:t>
            </a:r>
            <a:r>
              <a:rPr lang="es-CO" noProof="0" dirty="0" err="1" smtClean="0"/>
              <a:t>Master</a:t>
            </a:r>
            <a:r>
              <a:rPr lang="es-CO" noProof="0" dirty="0" smtClean="0"/>
              <a:t> </a:t>
            </a:r>
            <a:r>
              <a:rPr lang="es-CO" noProof="0" dirty="0" err="1" smtClean="0"/>
              <a:t>text</a:t>
            </a:r>
            <a:r>
              <a:rPr lang="es-CO" noProof="0" dirty="0" smtClean="0"/>
              <a:t> </a:t>
            </a:r>
            <a:r>
              <a:rPr lang="es-CO" noProof="0" dirty="0" err="1" smtClean="0"/>
              <a:t>styles</a:t>
            </a:r>
            <a:endParaRPr lang="es-CO" noProof="0" dirty="0" smtClean="0"/>
          </a:p>
          <a:p>
            <a:pPr lvl="1"/>
            <a:r>
              <a:rPr lang="es-CO" noProof="0" dirty="0" err="1" smtClean="0"/>
              <a:t>Second</a:t>
            </a:r>
            <a:r>
              <a:rPr lang="es-CO" noProof="0" dirty="0" smtClean="0"/>
              <a:t> </a:t>
            </a:r>
            <a:r>
              <a:rPr lang="es-CO" noProof="0" dirty="0" err="1" smtClean="0"/>
              <a:t>level</a:t>
            </a:r>
            <a:endParaRPr lang="es-CO" noProof="0" dirty="0" smtClean="0"/>
          </a:p>
          <a:p>
            <a:pPr lvl="2"/>
            <a:r>
              <a:rPr lang="es-CO" noProof="0" dirty="0" err="1" smtClean="0"/>
              <a:t>Third</a:t>
            </a:r>
            <a:r>
              <a:rPr lang="es-CO" noProof="0" dirty="0" smtClean="0"/>
              <a:t> </a:t>
            </a:r>
            <a:r>
              <a:rPr lang="es-CO" noProof="0" dirty="0" err="1" smtClean="0"/>
              <a:t>level</a:t>
            </a:r>
            <a:endParaRPr lang="es-CO" noProof="0" dirty="0" smtClean="0"/>
          </a:p>
          <a:p>
            <a:pPr lvl="3"/>
            <a:r>
              <a:rPr lang="es-CO" noProof="0" dirty="0" err="1" smtClean="0"/>
              <a:t>Fourth</a:t>
            </a:r>
            <a:r>
              <a:rPr lang="es-CO" noProof="0" dirty="0" smtClean="0"/>
              <a:t> </a:t>
            </a:r>
            <a:r>
              <a:rPr lang="es-CO" noProof="0" dirty="0" err="1" smtClean="0"/>
              <a:t>level</a:t>
            </a:r>
            <a:endParaRPr lang="es-CO" noProof="0" dirty="0" smtClean="0"/>
          </a:p>
          <a:p>
            <a:pPr lvl="4"/>
            <a:r>
              <a:rPr lang="es-CO" noProof="0" dirty="0" err="1" smtClean="0"/>
              <a:t>Fifth</a:t>
            </a:r>
            <a:r>
              <a:rPr lang="es-CO" noProof="0" dirty="0" smtClean="0"/>
              <a:t> </a:t>
            </a:r>
            <a:r>
              <a:rPr lang="es-CO" noProof="0" dirty="0" err="1" smtClean="0"/>
              <a:t>level</a:t>
            </a:r>
            <a:endParaRPr lang="es-CO" noProof="0" dirty="0" smtClean="0"/>
          </a:p>
          <a:p>
            <a:pPr lvl="4"/>
            <a:endParaRPr lang="es-CO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443133" y="6699600"/>
            <a:ext cx="184638" cy="127000"/>
          </a:xfrm>
          <a:prstGeom prst="rect">
            <a:avLst/>
          </a:prstGeom>
          <a:noFill/>
          <a:ln/>
          <a:effectLst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53E389-1311-4796-9190-1F74A8EADEA2}" type="slidenum">
              <a:rPr kumimoji="0" lang="es-CO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l"/>
            <a:endParaRPr lang="es-CO" sz="900" baseline="0" dirty="0" smtClean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9" name="Line 115"/>
          <p:cNvSpPr>
            <a:spLocks noChangeShapeType="1"/>
          </p:cNvSpPr>
          <p:nvPr userDrawn="1"/>
        </p:nvSpPr>
        <p:spPr bwMode="auto">
          <a:xfrm flipH="1">
            <a:off x="443132" y="1003300"/>
            <a:ext cx="8716098" cy="0"/>
          </a:xfrm>
          <a:prstGeom prst="line">
            <a:avLst/>
          </a:prstGeom>
          <a:noFill/>
          <a:ln w="28575">
            <a:solidFill>
              <a:srgbClr val="E41A2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O" noProof="0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52390" y="6640592"/>
            <a:ext cx="8296423" cy="0"/>
            <a:chOff x="659422" y="6705600"/>
            <a:chExt cx="7901355" cy="0"/>
          </a:xfrm>
        </p:grpSpPr>
        <p:cxnSp>
          <p:nvCxnSpPr>
            <p:cNvPr id="14" name="Straight Connector 13"/>
            <p:cNvCxnSpPr/>
            <p:nvPr userDrawn="1"/>
          </p:nvCxnSpPr>
          <p:spPr>
            <a:xfrm>
              <a:off x="5105400" y="6705600"/>
              <a:ext cx="3455377" cy="0"/>
            </a:xfrm>
            <a:prstGeom prst="line">
              <a:avLst/>
            </a:prstGeom>
            <a:ln w="38100">
              <a:solidFill>
                <a:schemeClr val="folHlink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659422" y="6705600"/>
              <a:ext cx="3455377" cy="0"/>
            </a:xfrm>
            <a:prstGeom prst="line">
              <a:avLst/>
            </a:prstGeom>
            <a:ln w="38100">
              <a:solidFill>
                <a:srgbClr val="0056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Imagen 3" descr="logo TU-02.jpg"/>
          <p:cNvPicPr>
            <a:picLocks noChangeAspect="1"/>
          </p:cNvPicPr>
          <p:nvPr userDrawn="1"/>
        </p:nvPicPr>
        <p:blipFill>
          <a:blip r:embed="rId13" cstate="print"/>
          <a:srcRect t="14552" b="12465"/>
          <a:stretch>
            <a:fillRect/>
          </a:stretch>
        </p:blipFill>
        <p:spPr>
          <a:xfrm>
            <a:off x="4372557" y="8910"/>
            <a:ext cx="856086" cy="21783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4" r:id="rId4"/>
    <p:sldLayoutId id="2147483655" r:id="rId5"/>
    <p:sldLayoutId id="2147483658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lang="nl-NL" sz="2400" b="1" kern="1200" noProof="0" dirty="0">
          <a:solidFill>
            <a:srgbClr val="005697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6363" indent="-233362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8988" indent="-230188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Plan%20321(130115).xlsm" TargetMode="External"/><Relationship Id="rId2" Type="http://schemas.openxmlformats.org/officeDocument/2006/relationships/hyperlink" Target="Mapa%20de%20Experiencias%20Enero.xlsx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\\une-file\0872\Soporte" TargetMode="External"/><Relationship Id="rId2" Type="http://schemas.openxmlformats.org/officeDocument/2006/relationships/hyperlink" Target="file:///\\une-file\0817\Sub%20Mercadeo%20y%20Gestion%20de%20Clientes\2014\GCC\Frente%20Gesti&#243;n%20de%20Experiencias\2.%20Voz%20del%20Cliente%202014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5"/>
          <p:cNvSpPr txBox="1">
            <a:spLocks/>
          </p:cNvSpPr>
          <p:nvPr/>
        </p:nvSpPr>
        <p:spPr>
          <a:xfrm>
            <a:off x="475462" y="2312853"/>
            <a:ext cx="5979136" cy="1196181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69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Mapa de Experiencias  </a:t>
            </a:r>
            <a:br>
              <a:rPr kumimoji="0" lang="es-CO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69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CO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69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Clientes</a:t>
            </a:r>
            <a:r>
              <a:rPr kumimoji="0" lang="es-CO" sz="2800" b="1" i="0" u="none" strike="noStrike" kern="1200" cap="none" spc="0" normalizeH="0" noProof="0" dirty="0" smtClean="0">
                <a:ln>
                  <a:noFill/>
                </a:ln>
                <a:solidFill>
                  <a:srgbClr val="00569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Corporativos</a:t>
            </a:r>
            <a:r>
              <a:rPr kumimoji="0" lang="es-CO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 de atención</a:t>
            </a:r>
            <a:endParaRPr kumimoji="0" lang="es-E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BF1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172820" y="577109"/>
            <a:ext cx="7289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s-CO" b="1" dirty="0" smtClean="0">
                <a:solidFill>
                  <a:srgbClr val="0070C0"/>
                </a:solidFill>
              </a:rPr>
              <a:t>Responsable del Seguimiento de la Experiencia del Cliente</a:t>
            </a:r>
            <a:endParaRPr lang="es-CO" b="1" dirty="0">
              <a:solidFill>
                <a:srgbClr val="0070C0"/>
              </a:solidFill>
            </a:endParaRPr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676216" y="1533317"/>
            <a:ext cx="8458906" cy="582866"/>
          </a:xfrm>
        </p:spPr>
        <p:txBody>
          <a:bodyPr/>
          <a:lstStyle/>
          <a:p>
            <a:pPr algn="just"/>
            <a:r>
              <a:rPr lang="es-CO" b="0" dirty="0" smtClean="0"/>
              <a:t>El área de GCC será la encargada del seguimiento de la Experiencia del cliente, teniendo a su cargo las siguientes funciones:</a:t>
            </a:r>
          </a:p>
          <a:p>
            <a:pPr algn="just"/>
            <a:endParaRPr lang="es-CO" b="0" dirty="0"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CO" b="0" dirty="0" smtClean="0">
              <a:solidFill>
                <a:srgbClr val="0070C0"/>
              </a:solidFill>
            </a:endParaRPr>
          </a:p>
          <a:p>
            <a:pPr algn="just"/>
            <a:endParaRPr lang="es-CO" b="0" dirty="0" smtClean="0"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CO" b="0" dirty="0"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CO" b="0" dirty="0" smtClean="0"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CO" b="0" dirty="0" smtClean="0">
              <a:solidFill>
                <a:srgbClr val="0070C0"/>
              </a:solidFill>
            </a:endParaRPr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516605"/>
              </p:ext>
            </p:extLst>
          </p:nvPr>
        </p:nvGraphicFramePr>
        <p:xfrm>
          <a:off x="1928813" y="2412955"/>
          <a:ext cx="5743575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Hoja de cálculo" r:id="rId3" imgW="5743457" imgH="2676431" progId="Excel.Sheet.12">
                  <p:embed/>
                </p:oleObj>
              </mc:Choice>
              <mc:Fallback>
                <p:oleObj name="Hoja de cálculo" r:id="rId3" imgW="5743457" imgH="267643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8813" y="2412955"/>
                        <a:ext cx="5743575" cy="2676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1928813" y="5537914"/>
            <a:ext cx="6143222" cy="397201"/>
          </a:xfrm>
          <a:prstGeom prst="rect">
            <a:avLst/>
          </a:prstGeom>
          <a:noFill/>
        </p:spPr>
        <p:txBody>
          <a:bodyPr wrap="square" tIns="90000" bIns="90000" rtlCol="0" anchor="t">
            <a:spAutoFit/>
          </a:bodyPr>
          <a:lstStyle/>
          <a:p>
            <a:pPr>
              <a:buClr>
                <a:schemeClr val="accent4"/>
              </a:buClr>
              <a:buSzPct val="100000"/>
            </a:pPr>
            <a:r>
              <a:rPr lang="es-MX" sz="1400" b="1" dirty="0" smtClean="0">
                <a:cs typeface="Arial" pitchFamily="34" charset="0"/>
              </a:rPr>
              <a:t>Los responsables son asignados por la tutora Sandra Villegas</a:t>
            </a:r>
            <a:endParaRPr lang="es-MX" sz="1400" b="1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22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>
            <a:hlinkClick r:id="rId2" action="ppaction://hlinkfile"/>
          </p:cNvPr>
          <p:cNvSpPr txBox="1"/>
          <p:nvPr/>
        </p:nvSpPr>
        <p:spPr>
          <a:xfrm>
            <a:off x="1963269" y="2850775"/>
            <a:ext cx="1891553" cy="61264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tIns="90000" bIns="90000" rtlCol="0" anchor="t">
            <a:spAutoFit/>
          </a:bodyPr>
          <a:lstStyle/>
          <a:p>
            <a:pPr algn="ctr">
              <a:buClr>
                <a:schemeClr val="accent4"/>
              </a:buClr>
              <a:buSzPct val="100000"/>
            </a:pPr>
            <a:r>
              <a:rPr lang="es-CO" sz="1400" b="1" dirty="0" smtClean="0">
                <a:solidFill>
                  <a:schemeClr val="bg1"/>
                </a:solidFill>
                <a:cs typeface="Arial" pitchFamily="34" charset="0"/>
              </a:rPr>
              <a:t>Ir al Mapa de Experiencias</a:t>
            </a:r>
            <a:endParaRPr lang="es-ES" sz="1400" b="1" dirty="0" err="1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7 CuadroTexto">
            <a:hlinkClick r:id="rId3" action="ppaction://hlinkfile"/>
          </p:cNvPr>
          <p:cNvSpPr txBox="1"/>
          <p:nvPr/>
        </p:nvSpPr>
        <p:spPr>
          <a:xfrm>
            <a:off x="5226423" y="2850774"/>
            <a:ext cx="1891553" cy="61264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tIns="90000" bIns="90000" rtlCol="0" anchor="t">
            <a:spAutoFit/>
          </a:bodyPr>
          <a:lstStyle/>
          <a:p>
            <a:pPr algn="ctr">
              <a:buClr>
                <a:schemeClr val="accent4"/>
              </a:buClr>
              <a:buSzPct val="100000"/>
            </a:pPr>
            <a:r>
              <a:rPr lang="es-CO" sz="1400" b="1" dirty="0" smtClean="0">
                <a:solidFill>
                  <a:schemeClr val="bg1"/>
                </a:solidFill>
                <a:cs typeface="Arial" pitchFamily="34" charset="0"/>
              </a:rPr>
              <a:t>Ir al Formato del Plan 321</a:t>
            </a:r>
            <a:endParaRPr lang="es-ES" sz="1400" b="1" dirty="0" err="1" smtClean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14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914408" y="2784143"/>
            <a:ext cx="7916091" cy="735756"/>
          </a:xfrm>
          <a:prstGeom prst="rect">
            <a:avLst/>
          </a:prstGeom>
          <a:noFill/>
        </p:spPr>
        <p:txBody>
          <a:bodyPr wrap="square" tIns="90000" bIns="90000" rtlCol="0" anchor="t">
            <a:spAutoFit/>
          </a:bodyPr>
          <a:lstStyle/>
          <a:p>
            <a:pPr algn="ctr">
              <a:buClr>
                <a:schemeClr val="accent4"/>
              </a:buClr>
              <a:buSzPct val="100000"/>
            </a:pPr>
            <a:r>
              <a:rPr lang="es-CO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¡MUCHAS GRACIAS!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>
            <a:spLocks noChangeArrowheads="1"/>
          </p:cNvSpPr>
          <p:nvPr/>
        </p:nvSpPr>
        <p:spPr bwMode="auto">
          <a:xfrm>
            <a:off x="1656918" y="509589"/>
            <a:ext cx="586573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rgbClr val="0070C0"/>
                </a:solidFill>
              </a:rPr>
              <a:t>¿Qué es el Mapa de Experiencias?</a:t>
            </a:r>
            <a:endParaRPr lang="es-CO" b="1" dirty="0">
              <a:solidFill>
                <a:srgbClr val="0070C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1317" y="2269718"/>
            <a:ext cx="82296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O" dirty="0" smtClean="0"/>
              <a:t>Es una herramienta </a:t>
            </a:r>
            <a:r>
              <a:rPr lang="es-CO" dirty="0"/>
              <a:t>que </a:t>
            </a:r>
            <a:r>
              <a:rPr lang="es-CO" dirty="0" smtClean="0"/>
              <a:t>permite </a:t>
            </a:r>
            <a:r>
              <a:rPr lang="es-CO" dirty="0"/>
              <a:t>monitorear la experiencia de nuestros clientes en los diferentes puntos de contacto y relacionamiento</a:t>
            </a:r>
            <a:r>
              <a:rPr lang="es-CO" dirty="0" smtClean="0"/>
              <a:t>.</a:t>
            </a:r>
          </a:p>
          <a:p>
            <a:endParaRPr lang="es-ES" dirty="0"/>
          </a:p>
          <a:p>
            <a:r>
              <a:rPr lang="es-CO" dirty="0"/>
              <a:t>Está basado en un modelo de riesgo correlacionando la satisfacción o cumplimiento de los procesos de cara al cliente con el tipo de experiencia (nivel de riesgo: Alto, Medio y Bajo)</a:t>
            </a:r>
            <a:endParaRPr lang="es-E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38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96"/>
          <a:stretch/>
        </p:blipFill>
        <p:spPr>
          <a:xfrm>
            <a:off x="663948" y="1165412"/>
            <a:ext cx="8255543" cy="510544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2" b="86507"/>
          <a:stretch/>
        </p:blipFill>
        <p:spPr>
          <a:xfrm>
            <a:off x="663947" y="376515"/>
            <a:ext cx="8255543" cy="546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4 CuadroTexto"/>
          <p:cNvSpPr txBox="1">
            <a:spLocks noChangeArrowheads="1"/>
          </p:cNvSpPr>
          <p:nvPr/>
        </p:nvSpPr>
        <p:spPr bwMode="auto">
          <a:xfrm>
            <a:off x="1656918" y="509589"/>
            <a:ext cx="586573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rgbClr val="0070C0"/>
                </a:solidFill>
              </a:rPr>
              <a:t>Valoración y Cálculo del Riesgo</a:t>
            </a:r>
            <a:endParaRPr lang="es-CO" b="1" dirty="0">
              <a:solidFill>
                <a:srgbClr val="0070C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" t="22203" r="4105" b="24591"/>
          <a:stretch/>
        </p:blipFill>
        <p:spPr bwMode="auto">
          <a:xfrm>
            <a:off x="277904" y="1586751"/>
            <a:ext cx="9107081" cy="3890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674845" y="360392"/>
            <a:ext cx="58657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rgbClr val="0070C0"/>
                </a:solidFill>
              </a:rPr>
              <a:t>Áreas responsables de alimentar el </a:t>
            </a:r>
          </a:p>
          <a:p>
            <a:pPr algn="ctr"/>
            <a:r>
              <a:rPr lang="es-CO" b="1" dirty="0" smtClean="0">
                <a:solidFill>
                  <a:srgbClr val="0070C0"/>
                </a:solidFill>
              </a:rPr>
              <a:t>Mapa de Experiencias</a:t>
            </a:r>
            <a:endParaRPr lang="es-CO" b="1" dirty="0">
              <a:solidFill>
                <a:srgbClr val="0070C0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296900"/>
              </p:ext>
            </p:extLst>
          </p:nvPr>
        </p:nvGraphicFramePr>
        <p:xfrm>
          <a:off x="523595" y="1242729"/>
          <a:ext cx="8716962" cy="5152414"/>
        </p:xfrm>
        <a:graphic>
          <a:graphicData uri="http://schemas.openxmlformats.org/drawingml/2006/table">
            <a:tbl>
              <a:tblPr/>
              <a:tblGrid>
                <a:gridCol w="1296496"/>
                <a:gridCol w="1007254"/>
                <a:gridCol w="934758"/>
                <a:gridCol w="757646"/>
                <a:gridCol w="960236"/>
                <a:gridCol w="3760572"/>
              </a:tblGrid>
              <a:tr h="17387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MEDICIÓN</a:t>
                      </a:r>
                    </a:p>
                  </a:txBody>
                  <a:tcPr marL="8694" marR="8694" marT="8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ÁREA</a:t>
                      </a:r>
                    </a:p>
                  </a:txBody>
                  <a:tcPr marL="8694" marR="8694" marT="8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RESPONSABLE DE</a:t>
                      </a:r>
                      <a:r>
                        <a:rPr lang="es-ES" sz="1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LA BD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FRECUENCIA</a:t>
                      </a:r>
                    </a:p>
                  </a:txBody>
                  <a:tcPr marL="8694" marR="8694" marT="8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RESPONSABLE DE UBICAR EN LA RUTA</a:t>
                      </a:r>
                      <a:endParaRPr lang="es-E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RUTA</a:t>
                      </a:r>
                    </a:p>
                  </a:txBody>
                  <a:tcPr marL="8694" marR="8694" marT="8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4775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Línea SAC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EMTELCO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Wilber Jerson Pulido Vanegas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Mensual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Sandra Beatriz Arias Obando</a:t>
                      </a:r>
                    </a:p>
                    <a:p>
                      <a:pPr algn="l" fontAlgn="ctr"/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sng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\\une-file\0817\Sub Mercadeo y Gestion de Clientes\2014\GCC\Frente Gestión de Experiencias\4. Mediciones Internas\Linea SAC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36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Estudio de Facturación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EMTELCO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Mensual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Sandra Beatriz Arias Obando</a:t>
                      </a:r>
                    </a:p>
                    <a:p>
                      <a:pPr algn="l" fontAlgn="ctr"/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sng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\\une-file\0817\Sub Mercadeo y Gestion de Clientes\2014\GCC\Frente Gestión de Experiencias\4. Mediciones Internas\Facturación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36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Ejecutivo de Cuenta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EMTELCO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Mensual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Sandra Beatriz Arias Obando</a:t>
                      </a:r>
                    </a:p>
                    <a:p>
                      <a:pPr algn="l" fontAlgn="ctr"/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\\une-file\0817\Sub Mercadeo y </a:t>
                      </a:r>
                      <a:r>
                        <a:rPr lang="es-ES" sz="1000" b="0" i="0" u="sng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Gestion</a:t>
                      </a:r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de Clientes\2014\GCC\Frente Gestión de Experiencias\4. Mediciones Internas\Ejecutivos de Cuenta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627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Ejecutivos de Servicio o </a:t>
                      </a:r>
                      <a:b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</a:br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Gerentes de Negocio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EMTELCO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Mensual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Sandra Beatriz Arias Obando</a:t>
                      </a:r>
                    </a:p>
                    <a:p>
                      <a:pPr algn="l" fontAlgn="ctr"/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\\une-file\0817\Sub Mercadeo y </a:t>
                      </a:r>
                      <a:r>
                        <a:rPr lang="es-ES" sz="1000" b="0" i="0" u="sng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Gestion</a:t>
                      </a:r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de Clientes\2014\GCC\Frente Gestión de Experiencias\4. Mediciones Internas\</a:t>
                      </a:r>
                      <a:r>
                        <a:rPr lang="es-ES" sz="1000" b="0" i="0" u="sng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Ejecuivos</a:t>
                      </a:r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de Servicio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75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Voz del Cliente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Sub. Mercadeo y </a:t>
                      </a:r>
                      <a:b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</a:br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Gestión de Clientes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Sandra Beatriz Arias Obando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Anual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Sandra Beatriz Arias Obando</a:t>
                      </a:r>
                    </a:p>
                    <a:p>
                      <a:pPr algn="l" fontAlgn="ctr"/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" sz="1000" b="0" i="0" u="sng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  <a:hlinkClick r:id="rId2"/>
                        </a:rPr>
                        <a:t>\\une-file\0817\Sub Mercadeo y </a:t>
                      </a:r>
                      <a:r>
                        <a:rPr lang="es-ES" sz="1000" b="0" i="0" u="sng" strike="noStrike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  <a:hlinkClick r:id="rId2"/>
                        </a:rPr>
                        <a:t>Gestion</a:t>
                      </a:r>
                      <a:r>
                        <a:rPr lang="es-ES" sz="1000" b="0" i="0" u="sng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  <a:hlinkClick r:id="rId2"/>
                        </a:rPr>
                        <a:t> de Clientes\2014\GCC\Frente Gestión de Experiencias\2. Voz del Cliente 2014</a:t>
                      </a:r>
                      <a:endParaRPr lang="es-ES" sz="1000" b="0" i="0" u="sng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445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Visitas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Soporte a Ventas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Anyelo Amilcar Barraza Mahecha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Mensual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Oscar Rolando Quintero Restrepo</a:t>
                      </a:r>
                    </a:p>
                    <a:p>
                      <a:pPr algn="l" fontAlgn="ctr"/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\\une-file\0817\Sub Mercadeo y </a:t>
                      </a:r>
                      <a:r>
                        <a:rPr lang="es-ES" sz="1000" b="0" i="0" u="sng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Gestion</a:t>
                      </a:r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de Clientes\2014\GCC\Frente Sistemas de información\Informes\Visitas\Reporte mensual visitas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445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Cubrimiento de </a:t>
                      </a:r>
                      <a:b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</a:br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Territorio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Sub. Mercadeo y </a:t>
                      </a:r>
                      <a:b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</a:br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Gestión de Clientes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Oscar Rolando Quintero Restrepo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Trimestral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Oscar Rolando Quintero Restrepo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\\une-file\0817\Sub Mercadeo y </a:t>
                      </a:r>
                      <a:r>
                        <a:rPr lang="es-ES" sz="1000" b="0" i="0" u="sng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Gestion</a:t>
                      </a:r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de Clientes\2014\GCC\Frente Sistemas de información\Informes\Visitas\Cubrimiento </a:t>
                      </a:r>
                      <a:r>
                        <a:rPr lang="es-ES" sz="1000" b="0" i="0" u="sng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Territorio</a:t>
                      </a:r>
                      <a:endParaRPr lang="es-ES" sz="1000" b="0" i="0" u="sng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445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Contratos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Soporte a Ventas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Adriana Vargas Castro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Diario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ES" sz="10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  <a:hlinkClick r:id="rId3"/>
                        </a:rPr>
                        <a:t>\\une-file\0872\Soporte a Ventas\Contratación (BL)\Contratos </a:t>
                      </a:r>
                      <a:r>
                        <a:rPr lang="es-CO" sz="1000" b="0" i="0" u="sng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hlinkClick r:id="rId3"/>
                        </a:rPr>
                        <a:t>Proximos</a:t>
                      </a:r>
                      <a:r>
                        <a:rPr lang="es-CO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  <a:hlinkClick r:id="rId3"/>
                        </a:rPr>
                        <a:t> a Vencerse</a:t>
                      </a:r>
                      <a:endParaRPr lang="es-CO" sz="1000" b="0" i="0" u="sng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23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PQR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Dirección de Servicio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Elkin Dario Alvarez Diaz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Mensual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ES" sz="10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file://une-file/0895/D%20Reclamos%20Corporativos/INFORMES%20MENSUALES%20DE%20GESTION/2014/CONSOLIDADO%202014/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445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Daños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Dirección de Servicio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Javier Andres Parra Bastos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Mensual</a:t>
                      </a: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ES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sng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\\une-file\0895\Indicadores\Fuentes de indicadores\Aseguramiento\</a:t>
                      </a:r>
                      <a:r>
                        <a:rPr lang="es-ES" sz="1000" b="0" i="0" u="sng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Semaforo</a:t>
                      </a:r>
                      <a:endParaRPr lang="es-ES" sz="1000" b="0" i="0" u="sng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8694" marR="8694" marT="86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969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674845" y="517154"/>
            <a:ext cx="586573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rgbClr val="0070C0"/>
                </a:solidFill>
              </a:rPr>
              <a:t>Integración del Mapa al GCC</a:t>
            </a:r>
            <a:endParaRPr lang="es-CO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768017"/>
              </p:ext>
            </p:extLst>
          </p:nvPr>
        </p:nvGraphicFramePr>
        <p:xfrm>
          <a:off x="856239" y="3689903"/>
          <a:ext cx="7843624" cy="998982"/>
        </p:xfrm>
        <a:graphic>
          <a:graphicData uri="http://schemas.openxmlformats.org/drawingml/2006/table">
            <a:tbl>
              <a:tblPr firstRow="1" firstCol="1" bandRow="1"/>
              <a:tblGrid>
                <a:gridCol w="1138024"/>
                <a:gridCol w="896983"/>
                <a:gridCol w="714102"/>
                <a:gridCol w="1166949"/>
                <a:gridCol w="1297577"/>
                <a:gridCol w="2629989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Variable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Frecuencia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Área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b="1" kern="1200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Responsable de la BD</a:t>
                      </a:r>
                      <a:endParaRPr lang="es-ES" sz="1200" b="1" kern="120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kern="1200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Responsable de ubicar en la ruta</a:t>
                      </a:r>
                      <a:endParaRPr lang="es-ES" sz="1200" b="1" kern="120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Ruta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61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BD corporativa</a:t>
                      </a:r>
                      <a:endParaRPr lang="es-E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Mensual</a:t>
                      </a:r>
                      <a:endParaRPr lang="es-E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Soporte a ventas</a:t>
                      </a:r>
                      <a:endParaRPr lang="es-E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Nathaly Hincapie</a:t>
                      </a:r>
                      <a:endParaRPr lang="es-ES" sz="11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100" kern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Oscar Rolando Quintero Restrepo</a:t>
                      </a:r>
                      <a:endParaRPr lang="es-ES" sz="11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u="sng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\\une-file\0817\Sub Mercadeo y </a:t>
                      </a:r>
                      <a:r>
                        <a:rPr lang="es-ES" sz="1100" u="sng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Gestion</a:t>
                      </a:r>
                      <a:r>
                        <a:rPr lang="es-ES" sz="1100" u="sng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de Clientes\2014\GCC\Frente Sistemas de </a:t>
                      </a:r>
                      <a:r>
                        <a:rPr lang="es-ES" sz="1100" u="sng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información\BD\Corporativa</a:t>
                      </a:r>
                      <a:endParaRPr lang="es-E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9082" y="1412531"/>
            <a:ext cx="8662740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Base de Datos Corporativa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es-ES" sz="1600" dirty="0">
              <a:solidFill>
                <a:srgbClr val="0070C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s-ES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Esta será la base de datos que soporte la información del nombre de la empresa, tipo de cliente, regional, ciudad, departamento, segmento de valor, ejecutivo de cuenta, consultor y Grupo económico; con el fin de homogenizar los datos al momento del filtro y garantizar la actualización de los </a:t>
            </a:r>
            <a:r>
              <a:rPr kumimoji="0" lang="es-ES" altLang="es-ES" sz="16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clientes GCC.</a:t>
            </a:r>
            <a:endParaRPr kumimoji="0" lang="es-ES" altLang="es-ES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25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CuadroTexto"/>
          <p:cNvSpPr txBox="1">
            <a:spLocks noChangeArrowheads="1"/>
          </p:cNvSpPr>
          <p:nvPr/>
        </p:nvSpPr>
        <p:spPr bwMode="auto">
          <a:xfrm>
            <a:off x="1674845" y="508445"/>
            <a:ext cx="586573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rgbClr val="0070C0"/>
                </a:solidFill>
              </a:rPr>
              <a:t>Visualización de la Experiencia del Cliente</a:t>
            </a:r>
            <a:endParaRPr lang="es-CO" b="1" dirty="0">
              <a:solidFill>
                <a:srgbClr val="0070C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" t="17567" r="2457" b="35336"/>
          <a:stretch/>
        </p:blipFill>
        <p:spPr bwMode="auto">
          <a:xfrm>
            <a:off x="118950" y="1583481"/>
            <a:ext cx="9308448" cy="3666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125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674845" y="517154"/>
            <a:ext cx="586573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rgbClr val="0070C0"/>
                </a:solidFill>
              </a:rPr>
              <a:t>Filtros del Mapa de Experiencias</a:t>
            </a:r>
            <a:endParaRPr lang="es-CO" b="1" dirty="0">
              <a:solidFill>
                <a:srgbClr val="0070C0"/>
              </a:solidFill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57011" y="1103017"/>
            <a:ext cx="8662740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 visualización de</a:t>
            </a:r>
            <a:r>
              <a:rPr kumimoji="0" lang="es-ES" altLang="es-ES" sz="1600" i="0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la </a:t>
            </a:r>
            <a:r>
              <a:rPr lang="es-ES" altLang="es-ES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Experiencia</a:t>
            </a:r>
            <a:r>
              <a:rPr kumimoji="0" lang="es-ES" altLang="es-ES" sz="1600" i="0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del cliente se podrá filtrar por: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CO" altLang="es-ES" sz="1600" baseline="0" dirty="0"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CO" altLang="es-ES" sz="1600" i="0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Empresa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kumimoji="0" lang="es-CO" altLang="es-ES" sz="1600" i="0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CO" altLang="es-ES" sz="1600" baseline="0" dirty="0" smtClean="0">
                <a:latin typeface="Arial" pitchFamily="34" charset="0"/>
                <a:cs typeface="Arial" pitchFamily="34" charset="0"/>
              </a:rPr>
              <a:t>Regional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es-CO" altLang="es-ES" sz="1600" baseline="0" dirty="0" smtClean="0"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CO" altLang="es-ES" sz="1600" i="0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Segmento de valor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kumimoji="0" lang="es-CO" altLang="es-ES" sz="1600" i="0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CO" altLang="es-ES" sz="1600" baseline="0" dirty="0" smtClean="0">
                <a:latin typeface="Arial" pitchFamily="34" charset="0"/>
                <a:cs typeface="Arial" pitchFamily="34" charset="0"/>
              </a:rPr>
              <a:t>Tipo</a:t>
            </a:r>
            <a:r>
              <a:rPr lang="es-CO" altLang="es-ES" sz="1600" dirty="0" smtClean="0">
                <a:latin typeface="Arial" pitchFamily="34" charset="0"/>
                <a:cs typeface="Arial" pitchFamily="34" charset="0"/>
              </a:rPr>
              <a:t> de Cliente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es-CO" altLang="es-ES" sz="1600" dirty="0"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CO" altLang="es-ES" sz="1600" dirty="0" smtClean="0">
                <a:latin typeface="Arial" pitchFamily="34" charset="0"/>
                <a:cs typeface="Arial" pitchFamily="34" charset="0"/>
              </a:rPr>
              <a:t>Grupo económico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es-CO" altLang="es-ES" sz="1600" dirty="0" smtClean="0"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CO" altLang="es-ES" sz="160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Consultor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kumimoji="0" lang="es-CO" altLang="es-ES" sz="1600" i="0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CO" altLang="es-ES" sz="1600" dirty="0" smtClean="0">
                <a:latin typeface="Arial" pitchFamily="34" charset="0"/>
                <a:cs typeface="Arial" pitchFamily="34" charset="0"/>
              </a:rPr>
              <a:t>Ejecutivo de Cuenta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es-CO" altLang="es-ES" sz="1600" dirty="0" smtClean="0"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CO" altLang="es-ES" sz="160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Ciudad</a:t>
            </a:r>
            <a:r>
              <a:rPr kumimoji="0" lang="es-CO" altLang="es-ES" sz="1600" i="0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kumimoji="0" lang="es-CO" altLang="es-ES" sz="1600" i="0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CO" altLang="es-ES" sz="1600" baseline="0" dirty="0" smtClean="0">
                <a:latin typeface="Arial" pitchFamily="34" charset="0"/>
                <a:cs typeface="Arial" pitchFamily="34" charset="0"/>
              </a:rPr>
              <a:t>Departamento</a:t>
            </a:r>
            <a:endParaRPr kumimoji="0" lang="es-ES" altLang="es-ES" sz="1600" i="0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6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6216" y="1533317"/>
            <a:ext cx="8458906" cy="4590000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 smtClean="0"/>
              <a:t>Visualización del Nivel de Riesgo Alto:</a:t>
            </a:r>
          </a:p>
          <a:p>
            <a:pPr algn="just"/>
            <a:r>
              <a:rPr lang="es-CO" b="0" dirty="0" smtClean="0"/>
              <a:t>Cada mes se realizará un seguimiento de la Experiencia del Cliente a través del Mapa de Experiencias, identificando los registros que se encuentran en nivel de Riesgo Alto.</a:t>
            </a:r>
          </a:p>
          <a:p>
            <a:pPr algn="just"/>
            <a:endParaRPr lang="es-CO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 smtClean="0"/>
              <a:t>Informe:</a:t>
            </a:r>
          </a:p>
          <a:p>
            <a:pPr algn="just"/>
            <a:r>
              <a:rPr lang="es-CO" b="0" dirty="0" smtClean="0"/>
              <a:t>Generar </a:t>
            </a:r>
            <a:r>
              <a:rPr lang="es-CO" b="0" dirty="0"/>
              <a:t>un informe donde se visualice el número de registros en Riesgo alto por        </a:t>
            </a:r>
            <a:r>
              <a:rPr lang="es-CO" b="0" dirty="0" smtClean="0"/>
              <a:t>     segmento </a:t>
            </a:r>
            <a:r>
              <a:rPr lang="es-CO" b="0" dirty="0"/>
              <a:t>de valor, </a:t>
            </a:r>
            <a:r>
              <a:rPr lang="es-CO" b="0" dirty="0" smtClean="0"/>
              <a:t>y con el porcentaje de reducción del riesgo con relación al mes anterior</a:t>
            </a:r>
            <a:endParaRPr lang="es-CO" b="0" dirty="0"/>
          </a:p>
          <a:p>
            <a:pPr algn="just"/>
            <a:endParaRPr lang="es-CO" b="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 smtClean="0"/>
              <a:t>Plan 321:</a:t>
            </a:r>
          </a:p>
          <a:p>
            <a:pPr algn="just"/>
            <a:r>
              <a:rPr lang="es-CO" b="0" dirty="0" smtClean="0"/>
              <a:t>Generar un plan de mejoramiento a través del formato del plan 321, en el cual se indique la o las actividades que permitan reducir el nivel de riesgo de las empresa platino y platino plus.</a:t>
            </a:r>
            <a:endParaRPr lang="es-CO" dirty="0" smtClean="0"/>
          </a:p>
          <a:p>
            <a:pPr algn="just"/>
            <a:endParaRPr lang="es-CO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 smtClean="0"/>
              <a:t>Cierre:</a:t>
            </a:r>
          </a:p>
          <a:p>
            <a:pPr algn="just"/>
            <a:r>
              <a:rPr lang="es-CO" b="0" dirty="0" smtClean="0"/>
              <a:t>Al mes siguiente, verificar el estado de las actividades propuestas e identificar el cierre del plan.</a:t>
            </a:r>
            <a:endParaRPr lang="es-ES" b="0" dirty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674845" y="517154"/>
            <a:ext cx="586573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solidFill>
                  <a:srgbClr val="0070C0"/>
                </a:solidFill>
              </a:rPr>
              <a:t>Seguimiento de la Experiencia del Cliente</a:t>
            </a:r>
            <a:endParaRPr lang="es-CO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87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54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STYLE" val="CoverPag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STYLE" val="CoverPage"/>
</p:tagLst>
</file>

<file path=ppt/theme/theme1.xml><?xml version="1.0" encoding="utf-8"?>
<a:theme xmlns:a="http://schemas.openxmlformats.org/drawingml/2006/main" name="blank">
  <a:themeElements>
    <a:clrScheme name="Tigo-une">
      <a:dk1>
        <a:srgbClr val="000000"/>
      </a:dk1>
      <a:lt1>
        <a:srgbClr val="FFFFFF"/>
      </a:lt1>
      <a:dk2>
        <a:srgbClr val="005697"/>
      </a:dk2>
      <a:lt2>
        <a:srgbClr val="8AA7D6"/>
      </a:lt2>
      <a:accent1>
        <a:srgbClr val="005697"/>
      </a:accent1>
      <a:accent2>
        <a:srgbClr val="3C66AA"/>
      </a:accent2>
      <a:accent3>
        <a:srgbClr val="8AA7D6"/>
      </a:accent3>
      <a:accent4>
        <a:srgbClr val="E41A22"/>
      </a:accent4>
      <a:accent5>
        <a:srgbClr val="E9434B"/>
      </a:accent5>
      <a:accent6>
        <a:srgbClr val="EE6C72"/>
      </a:accent6>
      <a:hlink>
        <a:srgbClr val="005697"/>
      </a:hlink>
      <a:folHlink>
        <a:srgbClr val="E41A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 w="9525">
          <a:solidFill>
            <a:schemeClr val="accent3"/>
          </a:solidFill>
        </a:ln>
        <a:effectLst/>
      </a:spPr>
      <a:bodyPr tIns="90000" bIns="90000" rtlCol="0" anchor="ctr" anchorCtr="0"/>
      <a:lstStyle>
        <a:defPPr algn="ctr">
          <a:buClr>
            <a:schemeClr val="accent4"/>
          </a:buClr>
          <a:defRPr sz="1400" dirty="0" err="1" smtClean="0">
            <a:solidFill>
              <a:schemeClr val="tx1"/>
            </a:solidFill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>
          <a:buClr>
            <a:schemeClr val="accent4"/>
          </a:buClr>
          <a:buSzPct val="100000"/>
          <a:defRPr sz="1400" b="1" dirty="0" err="1" smtClean="0"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escription0 xmlns="614f71a7-1ffd-4a5b-b04c-721b42e4b93f" xsi:nil="true"/>
    <Software xmlns="614f71a7-1ffd-4a5b-b04c-721b42e4b93f" xsi:nil="true"/>
    <Product xmlns="614f71a7-1ffd-4a5b-b04c-721b42e4b93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FC59CFA4602A49AC3BDAF1F5DD4AD1" ma:contentTypeVersion="7" ma:contentTypeDescription="Create a new document." ma:contentTypeScope="" ma:versionID="c65ba08bd50aaf5ec69a5d563d9d7160">
  <xsd:schema xmlns:xsd="http://www.w3.org/2001/XMLSchema" xmlns:p="http://schemas.microsoft.com/office/2006/metadata/properties" xmlns:ns2="614f71a7-1ffd-4a5b-b04c-721b42e4b93f" targetNamespace="http://schemas.microsoft.com/office/2006/metadata/properties" ma:root="true" ma:fieldsID="8a3eb56de8cb87a095342ef8a3972c2e" ns2:_="">
    <xsd:import namespace="614f71a7-1ffd-4a5b-b04c-721b42e4b93f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Software" minOccurs="0"/>
                <xsd:element ref="ns2:Produ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14f71a7-1ffd-4a5b-b04c-721b42e4b93f" elementFormDefault="qualified">
    <xsd:import namespace="http://schemas.microsoft.com/office/2006/documentManagement/types"/>
    <xsd:element name="Description0" ma:index="8" nillable="true" ma:displayName="Description" ma:hidden="true" ma:internalName="Description0" ma:readOnly="false">
      <xsd:simpleType>
        <xsd:restriction base="dms:Note"/>
      </xsd:simpleType>
    </xsd:element>
    <xsd:element name="Software" ma:index="9" nillable="true" ma:displayName="Software" ma:hidden="true" ma:internalName="Software" ma:readOnly="false">
      <xsd:simpleType>
        <xsd:restriction base="dms:Text">
          <xsd:maxLength value="10"/>
        </xsd:restriction>
      </xsd:simpleType>
    </xsd:element>
    <xsd:element name="Product" ma:index="10" nillable="true" ma:displayName="Product" ma:hidden="true" ma:internalName="Product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137AB40-A66A-4634-91C0-CB637860CFEA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2006/documentManagement/types"/>
    <ds:schemaRef ds:uri="614f71a7-1ffd-4a5b-b04c-721b42e4b93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4B85102-0C6A-47B8-8A9F-7CA34F832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4f71a7-1ffd-4a5b-b04c-721b42e4b93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D89FBA6-98B8-4B1B-82BA-3EEEBB1544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36561</TotalTime>
  <Words>653</Words>
  <Application>Microsoft Office PowerPoint</Application>
  <PresentationFormat>Personalizado</PresentationFormat>
  <Paragraphs>133</Paragraphs>
  <Slides>12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blank</vt:lpstr>
      <vt:lpstr>think-cell Slide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Diego Fernando Escobar Osorio</dc:creator>
  <cp:lastModifiedBy>Stiven</cp:lastModifiedBy>
  <cp:revision>577</cp:revision>
  <dcterms:created xsi:type="dcterms:W3CDTF">2011-02-10T11:54:54Z</dcterms:created>
  <dcterms:modified xsi:type="dcterms:W3CDTF">2015-01-26T17:21:06Z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O2007_v4.8.29_v1</vt:lpwstr>
  </property>
  <property fmtid="{D5CDD505-2E9C-101B-9397-08002B2CF9AE}" pid="3" name="Format Name">
    <vt:lpwstr>313361-00 Tigo-Une</vt:lpwstr>
  </property>
  <property fmtid="{D5CDD505-2E9C-101B-9397-08002B2CF9AE}" pid="4" name="Template Name">
    <vt:lpwstr>Letter Arial</vt:lpwstr>
  </property>
  <property fmtid="{D5CDD505-2E9C-101B-9397-08002B2CF9AE}" pid="5" name="AMS version">
    <vt:lpwstr>O2007_v4.8.29_v1</vt:lpwstr>
  </property>
</Properties>
</file>