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9"/>
  </p:notesMasterIdLst>
  <p:sldIdLst>
    <p:sldId id="256" r:id="rId2"/>
    <p:sldId id="268" r:id="rId3"/>
    <p:sldId id="257" r:id="rId4"/>
    <p:sldId id="269" r:id="rId5"/>
    <p:sldId id="270" r:id="rId6"/>
    <p:sldId id="271" r:id="rId7"/>
    <p:sldId id="280" r:id="rId8"/>
    <p:sldId id="279" r:id="rId9"/>
    <p:sldId id="281" r:id="rId10"/>
    <p:sldId id="282" r:id="rId11"/>
    <p:sldId id="283" r:id="rId12"/>
    <p:sldId id="272" r:id="rId13"/>
    <p:sldId id="273" r:id="rId14"/>
    <p:sldId id="274" r:id="rId15"/>
    <p:sldId id="275" r:id="rId16"/>
    <p:sldId id="277" r:id="rId17"/>
    <p:sldId id="278" r:id="rId1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8D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56"/>
    <p:restoredTop sz="94669"/>
  </p:normalViewPr>
  <p:slideViewPr>
    <p:cSldViewPr>
      <p:cViewPr varScale="1">
        <p:scale>
          <a:sx n="63" d="100"/>
          <a:sy n="63" d="100"/>
        </p:scale>
        <p:origin x="1720" y="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32B05-62EA-407A-B21C-2310C7945705}" type="doc">
      <dgm:prSet loTypeId="urn:diagrams.loki3.com/TabbedArc+Icon" loCatId="officeonline" qsTypeId="urn:microsoft.com/office/officeart/2005/8/quickstyle/simple5" qsCatId="simple" csTypeId="urn:microsoft.com/office/officeart/2005/8/colors/colorful1" csCatId="colorful" phldr="1"/>
      <dgm:spPr/>
      <dgm:t>
        <a:bodyPr/>
        <a:lstStyle/>
        <a:p>
          <a:endParaRPr lang="en-US"/>
        </a:p>
      </dgm:t>
    </dgm:pt>
    <dgm:pt modelId="{8EA7219F-BDB2-48EB-9EEB-3133522D132E}">
      <dgm:prSet phldrT="[Text]"/>
      <dgm:spPr>
        <a:xfrm rot="18000000">
          <a:off x="731" y="1671125"/>
          <a:ext cx="1553765" cy="1009947"/>
        </a:xfrm>
        <a:prstGeom prst="round2SameRect">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r>
            <a:rPr lang="es-MX" dirty="0"/>
            <a:t>Hay necesidades de formación específicas de acuerdo a las obras</a:t>
          </a:r>
          <a:endParaRPr lang="en-US" dirty="0">
            <a:solidFill>
              <a:sysClr val="window" lastClr="FFFFFF"/>
            </a:solidFill>
            <a:latin typeface="Calibri" panose="020F0502020204030204"/>
            <a:ea typeface="+mn-ea"/>
            <a:cs typeface="+mn-cs"/>
          </a:endParaRP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F3FA86F7-575E-4FDD-B637-1D7276F725A4}">
      <dgm:prSet phldrT="[Text]"/>
      <dgm:spPr>
        <a:xfrm rot="20400000">
          <a:off x="1374471" y="518420"/>
          <a:ext cx="1553765" cy="1009947"/>
        </a:xfrm>
        <a:prstGeom prst="round2SameRect">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r>
            <a:rPr lang="es-MX" dirty="0"/>
            <a:t>plantar en las obras, trabajadores con habilidades competentes en ellas, conociendo la ejecución de las diversas tareas demandadas </a:t>
          </a:r>
          <a:endParaRPr lang="en-US" dirty="0">
            <a:solidFill>
              <a:sysClr val="window" lastClr="FFFFFF"/>
            </a:solidFill>
            <a:latin typeface="Calibri" panose="020F0502020204030204"/>
            <a:ea typeface="+mn-ea"/>
            <a:cs typeface="+mn-cs"/>
          </a:endParaRPr>
        </a:p>
      </dgm:t>
    </dgm:pt>
    <dgm:pt modelId="{192CD16B-FA85-49AB-96EA-80094BA41ED5}" type="parTrans" cxnId="{B38DB338-3B1E-4324-A45E-8025E9D81450}">
      <dgm:prSet/>
      <dgm:spPr/>
      <dgm:t>
        <a:bodyPr/>
        <a:lstStyle/>
        <a:p>
          <a:endParaRPr lang="en-US"/>
        </a:p>
      </dgm:t>
    </dgm:pt>
    <dgm:pt modelId="{BEF45895-E33A-456A-85CE-5D5DFC2CF2C9}" type="sibTrans" cxnId="{B38DB338-3B1E-4324-A45E-8025E9D81450}">
      <dgm:prSet/>
      <dgm:spPr/>
      <dgm:t>
        <a:bodyPr/>
        <a:lstStyle/>
        <a:p>
          <a:endParaRPr lang="en-US"/>
        </a:p>
      </dgm:t>
    </dgm:pt>
    <dgm:pt modelId="{8D3744A8-1883-4930-8E0D-B57E26D003C6}">
      <dgm:prSet phldrT="[Text]"/>
      <dgm:spPr>
        <a:xfrm rot="1200000">
          <a:off x="3167762" y="518420"/>
          <a:ext cx="1553765" cy="1009947"/>
        </a:xfrm>
        <a:prstGeom prst="round2SameRect">
          <a:avLst/>
        </a:prstGeom>
        <a:gradFill rotWithShape="0">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r>
            <a:rPr lang="es-MX" dirty="0"/>
            <a:t>Esta oportunidad se presenta en un momento donde es difícil la inversión para cualquier compañía</a:t>
          </a:r>
          <a:endParaRPr lang="en-US" dirty="0">
            <a:solidFill>
              <a:sysClr val="window" lastClr="FFFFFF"/>
            </a:solidFill>
            <a:latin typeface="Calibri" panose="020F0502020204030204"/>
            <a:ea typeface="+mn-ea"/>
            <a:cs typeface="+mn-cs"/>
          </a:endParaRPr>
        </a:p>
      </dgm:t>
    </dgm:pt>
    <dgm:pt modelId="{AC9EAF57-EBF1-4FB7-8ED0-6ECFF59ADE74}" type="parTrans" cxnId="{C8FCCD3C-805E-4A27-964D-25DE1206ADCA}">
      <dgm:prSet/>
      <dgm:spPr/>
      <dgm:t>
        <a:bodyPr/>
        <a:lstStyle/>
        <a:p>
          <a:endParaRPr lang="en-US"/>
        </a:p>
      </dgm:t>
    </dgm:pt>
    <dgm:pt modelId="{D40CF7D9-D0C3-4084-8D2D-359654C28D0F}" type="sibTrans" cxnId="{C8FCCD3C-805E-4A27-964D-25DE1206ADCA}">
      <dgm:prSet/>
      <dgm:spPr/>
      <dgm:t>
        <a:bodyPr/>
        <a:lstStyle/>
        <a:p>
          <a:endParaRPr lang="en-US"/>
        </a:p>
      </dgm:t>
    </dgm:pt>
    <dgm:pt modelId="{BB36F745-62BA-4892-99D7-E4239B0F3843}">
      <dgm:prSet phldrT="[Text]"/>
      <dgm:spPr>
        <a:xfrm rot="3600000">
          <a:off x="4541503" y="1671125"/>
          <a:ext cx="1553765" cy="1009947"/>
        </a:xfrm>
        <a:prstGeom prst="round2SameRect">
          <a:avLst/>
        </a:prstGeom>
        <a:gradFill rotWithShape="0">
          <a:gsLst>
            <a:gs pos="0">
              <a:srgbClr val="C0392B">
                <a:hueOff val="0"/>
                <a:satOff val="0"/>
                <a:lumOff val="0"/>
                <a:alphaOff val="0"/>
                <a:satMod val="103000"/>
                <a:lumMod val="102000"/>
                <a:tint val="94000"/>
              </a:srgbClr>
            </a:gs>
            <a:gs pos="50000">
              <a:srgbClr val="C0392B">
                <a:hueOff val="0"/>
                <a:satOff val="0"/>
                <a:lumOff val="0"/>
                <a:alphaOff val="0"/>
                <a:satMod val="110000"/>
                <a:lumMod val="100000"/>
                <a:shade val="100000"/>
              </a:srgbClr>
            </a:gs>
            <a:gs pos="100000">
              <a:srgbClr val="C0392B">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r>
            <a:rPr lang="es-MX" dirty="0"/>
            <a:t>gracias al tipo de servicio que presta la unidad de negocio “Mantenimiento Industrial”, el área de mantenimiento no ha dejado de tener ingresos</a:t>
          </a:r>
          <a:endParaRPr lang="en-US" dirty="0">
            <a:solidFill>
              <a:sysClr val="window" lastClr="FFFFFF"/>
            </a:solidFill>
            <a:latin typeface="Calibri" panose="020F0502020204030204"/>
            <a:ea typeface="+mn-ea"/>
            <a:cs typeface="+mn-cs"/>
          </a:endParaRPr>
        </a:p>
      </dgm:t>
    </dgm:pt>
    <dgm:pt modelId="{CE269D49-A2E4-44F1-A948-9BE1FE5D6140}" type="parTrans" cxnId="{C96A1F07-338B-48CD-B344-80BE34A6C9DF}">
      <dgm:prSet/>
      <dgm:spPr/>
      <dgm:t>
        <a:bodyPr/>
        <a:lstStyle/>
        <a:p>
          <a:endParaRPr lang="en-US"/>
        </a:p>
      </dgm:t>
    </dgm:pt>
    <dgm:pt modelId="{5CE5B550-A310-4948-9BA1-267AF81C5FA4}" type="sibTrans" cxnId="{C96A1F07-338B-48CD-B344-80BE34A6C9DF}">
      <dgm:prSet/>
      <dgm:spPr/>
      <dgm:t>
        <a:bodyPr/>
        <a:lstStyle/>
        <a:p>
          <a:endParaRPr lang="en-US"/>
        </a:p>
      </dgm:t>
    </dgm:pt>
    <dgm:pt modelId="{637B66CC-A29A-4168-B6C1-C796BF166632}" type="pres">
      <dgm:prSet presAssocID="{B9C32B05-62EA-407A-B21C-2310C7945705}" presName="Name0" presStyleCnt="0">
        <dgm:presLayoutVars>
          <dgm:dir/>
          <dgm:resizeHandles val="exact"/>
        </dgm:presLayoutVars>
      </dgm:prSet>
      <dgm:spPr/>
    </dgm:pt>
    <dgm:pt modelId="{BF9165EC-8022-491D-A4D2-5EAA40ECD36E}" type="pres">
      <dgm:prSet presAssocID="{8EA7219F-BDB2-48EB-9EEB-3133522D132E}" presName="twoplus" presStyleLbl="node1" presStyleIdx="0" presStyleCnt="4">
        <dgm:presLayoutVars>
          <dgm:bulletEnabled val="1"/>
        </dgm:presLayoutVars>
      </dgm:prSet>
      <dgm:spPr/>
    </dgm:pt>
    <dgm:pt modelId="{F2134DF1-7576-4215-830D-406346823582}" type="pres">
      <dgm:prSet presAssocID="{F3FA86F7-575E-4FDD-B637-1D7276F725A4}" presName="twoplus" presStyleLbl="node1" presStyleIdx="1" presStyleCnt="4">
        <dgm:presLayoutVars>
          <dgm:bulletEnabled val="1"/>
        </dgm:presLayoutVars>
      </dgm:prSet>
      <dgm:spPr/>
    </dgm:pt>
    <dgm:pt modelId="{BE712746-488B-4A1E-80B5-5115F6AB5EB2}" type="pres">
      <dgm:prSet presAssocID="{8D3744A8-1883-4930-8E0D-B57E26D003C6}" presName="twoplus" presStyleLbl="node1" presStyleIdx="2" presStyleCnt="4">
        <dgm:presLayoutVars>
          <dgm:bulletEnabled val="1"/>
        </dgm:presLayoutVars>
      </dgm:prSet>
      <dgm:spPr/>
    </dgm:pt>
    <dgm:pt modelId="{AD75F90F-B3E0-4464-A5CD-931FF33C970A}" type="pres">
      <dgm:prSet presAssocID="{BB36F745-62BA-4892-99D7-E4239B0F3843}" presName="twoplus" presStyleLbl="node1" presStyleIdx="3" presStyleCnt="4">
        <dgm:presLayoutVars>
          <dgm:bulletEnabled val="1"/>
        </dgm:presLayoutVars>
      </dgm:prSet>
      <dgm:spPr/>
    </dgm:pt>
  </dgm:ptLst>
  <dgm:cxnLst>
    <dgm:cxn modelId="{C96A1F07-338B-48CD-B344-80BE34A6C9DF}" srcId="{B9C32B05-62EA-407A-B21C-2310C7945705}" destId="{BB36F745-62BA-4892-99D7-E4239B0F3843}" srcOrd="3" destOrd="0" parTransId="{CE269D49-A2E4-44F1-A948-9BE1FE5D6140}" sibTransId="{5CE5B550-A310-4948-9BA1-267AF81C5FA4}"/>
    <dgm:cxn modelId="{BB13391E-C815-41B9-8E4A-332E614AC921}" type="presOf" srcId="{8EA7219F-BDB2-48EB-9EEB-3133522D132E}" destId="{BF9165EC-8022-491D-A4D2-5EAA40ECD36E}" srcOrd="0" destOrd="0" presId="urn:diagrams.loki3.com/TabbedArc+Icon"/>
    <dgm:cxn modelId="{B38DB338-3B1E-4324-A45E-8025E9D81450}" srcId="{B9C32B05-62EA-407A-B21C-2310C7945705}" destId="{F3FA86F7-575E-4FDD-B637-1D7276F725A4}" srcOrd="1" destOrd="0" parTransId="{192CD16B-FA85-49AB-96EA-80094BA41ED5}" sibTransId="{BEF45895-E33A-456A-85CE-5D5DFC2CF2C9}"/>
    <dgm:cxn modelId="{C8FCCD3C-805E-4A27-964D-25DE1206ADCA}" srcId="{B9C32B05-62EA-407A-B21C-2310C7945705}" destId="{8D3744A8-1883-4930-8E0D-B57E26D003C6}" srcOrd="2" destOrd="0" parTransId="{AC9EAF57-EBF1-4FB7-8ED0-6ECFF59ADE74}" sibTransId="{D40CF7D9-D0C3-4084-8D2D-359654C28D0F}"/>
    <dgm:cxn modelId="{11ABFB3D-9CD1-475D-9012-0BE892D6AA0A}" type="presOf" srcId="{8D3744A8-1883-4930-8E0D-B57E26D003C6}" destId="{BE712746-488B-4A1E-80B5-5115F6AB5EB2}" srcOrd="0" destOrd="0" presId="urn:diagrams.loki3.com/TabbedArc+Icon"/>
    <dgm:cxn modelId="{0E4FC58C-6E94-4052-B7BC-750522582810}" type="presOf" srcId="{F3FA86F7-575E-4FDD-B637-1D7276F725A4}" destId="{F2134DF1-7576-4215-830D-406346823582}" srcOrd="0" destOrd="0" presId="urn:diagrams.loki3.com/TabbedArc+Icon"/>
    <dgm:cxn modelId="{187B59DB-3374-4CFE-B67F-E7CE7F6963CE}" type="presOf" srcId="{BB36F745-62BA-4892-99D7-E4239B0F3843}" destId="{AD75F90F-B3E0-4464-A5CD-931FF33C970A}" srcOrd="0" destOrd="0" presId="urn:diagrams.loki3.com/TabbedArc+Icon"/>
    <dgm:cxn modelId="{EF5834DF-6FD7-41B7-96BC-F685582ADF22}" type="presOf" srcId="{B9C32B05-62EA-407A-B21C-2310C7945705}" destId="{637B66CC-A29A-4168-B6C1-C796BF166632}" srcOrd="0" destOrd="0" presId="urn:diagrams.loki3.com/TabbedArc+Icon"/>
    <dgm:cxn modelId="{58AD7EEF-D408-406B-87EE-4691D4C30668}" srcId="{B9C32B05-62EA-407A-B21C-2310C7945705}" destId="{8EA7219F-BDB2-48EB-9EEB-3133522D132E}" srcOrd="0" destOrd="0" parTransId="{3EE8403A-CB7C-4815-85BD-AEBCAEB71B37}" sibTransId="{C94B7947-85DC-4B21-BB99-DF8438356F98}"/>
    <dgm:cxn modelId="{23DD49D2-95ED-4912-BEFD-29E3FCD9583E}" type="presParOf" srcId="{637B66CC-A29A-4168-B6C1-C796BF166632}" destId="{BF9165EC-8022-491D-A4D2-5EAA40ECD36E}" srcOrd="0" destOrd="0" presId="urn:diagrams.loki3.com/TabbedArc+Icon"/>
    <dgm:cxn modelId="{67F2CA8F-5CA5-4A9F-A2F1-62F2D987A302}" type="presParOf" srcId="{637B66CC-A29A-4168-B6C1-C796BF166632}" destId="{F2134DF1-7576-4215-830D-406346823582}" srcOrd="1" destOrd="0" presId="urn:diagrams.loki3.com/TabbedArc+Icon"/>
    <dgm:cxn modelId="{DC09225E-752D-498D-8EC4-369581D1C348}" type="presParOf" srcId="{637B66CC-A29A-4168-B6C1-C796BF166632}" destId="{BE712746-488B-4A1E-80B5-5115F6AB5EB2}" srcOrd="2" destOrd="0" presId="urn:diagrams.loki3.com/TabbedArc+Icon"/>
    <dgm:cxn modelId="{9357A8DC-8EED-4B12-8E80-D4ECB020A390}" type="presParOf" srcId="{637B66CC-A29A-4168-B6C1-C796BF166632}" destId="{AD75F90F-B3E0-4464-A5CD-931FF33C970A}" srcOrd="3" destOrd="0" presId="urn:diagrams.loki3.com/TabbedArc+Icon"/>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9C32B05-62EA-407A-B21C-2310C7945705}" type="doc">
      <dgm:prSet loTypeId="urn:microsoft.com/office/officeart/2008/layout/PictureAccentList" loCatId="list"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a:xfrm>
          <a:off x="744" y="544933"/>
          <a:ext cx="2902148" cy="380799"/>
        </a:xfrm>
        <a:prstGeom prst="roundRect">
          <a:avLst>
            <a:gd name="adj" fmla="val 10000"/>
          </a:avLst>
        </a:prstGeom>
        <a:gradFill rotWithShape="0">
          <a:gsLst>
            <a:gs pos="0">
              <a:srgbClr val="2980B9">
                <a:hueOff val="0"/>
                <a:satOff val="0"/>
                <a:lumOff val="0"/>
                <a:alphaOff val="0"/>
                <a:satMod val="103000"/>
                <a:lumMod val="102000"/>
                <a:tint val="94000"/>
              </a:srgbClr>
            </a:gs>
            <a:gs pos="50000">
              <a:srgbClr val="2980B9">
                <a:hueOff val="0"/>
                <a:satOff val="0"/>
                <a:lumOff val="0"/>
                <a:alphaOff val="0"/>
                <a:satMod val="110000"/>
                <a:lumMod val="100000"/>
                <a:shade val="100000"/>
              </a:srgbClr>
            </a:gs>
            <a:gs pos="100000">
              <a:srgbClr val="2980B9">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ACCIONES DE LA ORGANIZACIÓN</a:t>
          </a:r>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F66099B6-DBBD-4AB0-82D2-877B80F846F7}">
      <dgm:prSet phldrT="[Text]"/>
      <dgm:spPr>
        <a:xfrm>
          <a:off x="3193107" y="544933"/>
          <a:ext cx="2902148" cy="380799"/>
        </a:xfrm>
        <a:prstGeom prst="roundRect">
          <a:avLst>
            <a:gd name="adj" fmla="val 10000"/>
          </a:avLst>
        </a:prstGeom>
        <a:gradFill rotWithShape="0">
          <a:gsLst>
            <a:gs pos="0">
              <a:srgbClr val="2980B9">
                <a:hueOff val="0"/>
                <a:satOff val="0"/>
                <a:lumOff val="0"/>
                <a:alphaOff val="0"/>
                <a:satMod val="103000"/>
                <a:lumMod val="102000"/>
                <a:tint val="94000"/>
              </a:srgbClr>
            </a:gs>
            <a:gs pos="50000">
              <a:srgbClr val="2980B9">
                <a:hueOff val="0"/>
                <a:satOff val="0"/>
                <a:lumOff val="0"/>
                <a:alphaOff val="0"/>
                <a:satMod val="110000"/>
                <a:lumMod val="100000"/>
                <a:shade val="100000"/>
              </a:srgbClr>
            </a:gs>
            <a:gs pos="100000">
              <a:srgbClr val="2980B9">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ACCIONES DEL PRACTICANTE</a:t>
          </a:r>
        </a:p>
      </dgm:t>
    </dgm:pt>
    <dgm:pt modelId="{B09C8BFB-F41C-4AC4-AB94-F216E3081C2D}" type="parTrans" cxnId="{B4F3EA32-CE64-4A92-9BAE-BC57E5392B05}">
      <dgm:prSet/>
      <dgm:spPr/>
      <dgm:t>
        <a:bodyPr/>
        <a:lstStyle/>
        <a:p>
          <a:endParaRPr lang="en-US"/>
        </a:p>
      </dgm:t>
    </dgm:pt>
    <dgm:pt modelId="{BC531B32-9B0E-482E-BF91-65C61F17168D}" type="sibTrans" cxnId="{B4F3EA32-CE64-4A92-9BAE-BC57E5392B05}">
      <dgm:prSet/>
      <dgm:spPr/>
      <dgm:t>
        <a:bodyPr/>
        <a:lstStyle/>
        <a:p>
          <a:endParaRPr lang="en-US"/>
        </a:p>
      </dgm:t>
    </dgm:pt>
    <dgm:pt modelId="{B17E243C-7C2A-4497-B9FD-482B359D0E96}">
      <dgm:prSet phldrT="[Text]"/>
      <dgm:spPr>
        <a:xfrm>
          <a:off x="404391" y="994276"/>
          <a:ext cx="2498501"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gm:spPr>
      <dgm:t>
        <a:bodyPr/>
        <a:lstStyle/>
        <a:p>
          <a:r>
            <a:rPr lang="es-CO" dirty="0"/>
            <a:t>La contratación de un practicante de administración de empresas para planear, organizar, dirigir y controlar todo el trabajo de identificación de necesidades</a:t>
          </a:r>
          <a:endParaRPr lang="en-US" dirty="0">
            <a:solidFill>
              <a:sysClr val="window" lastClr="FFFFFF"/>
            </a:solidFill>
            <a:latin typeface="Calibri" panose="020F0502020204030204"/>
            <a:ea typeface="+mn-ea"/>
            <a:cs typeface="+mn-cs"/>
          </a:endParaRPr>
        </a:p>
      </dgm:t>
    </dgm:pt>
    <dgm:pt modelId="{F4C2A7AC-34E8-4D4B-8CAD-30BF80238ED3}" type="parTrans" cxnId="{0597D6FD-4CF2-4637-AF70-2E5616A37BE9}">
      <dgm:prSet/>
      <dgm:spPr/>
      <dgm:t>
        <a:bodyPr/>
        <a:lstStyle/>
        <a:p>
          <a:endParaRPr lang="en-US"/>
        </a:p>
      </dgm:t>
    </dgm:pt>
    <dgm:pt modelId="{E7F060AA-45D7-4369-8C24-1AC91630B148}" type="sibTrans" cxnId="{0597D6FD-4CF2-4637-AF70-2E5616A37BE9}">
      <dgm:prSet/>
      <dgm:spPr/>
      <dgm:t>
        <a:bodyPr/>
        <a:lstStyle/>
        <a:p>
          <a:endParaRPr lang="en-US"/>
        </a:p>
      </dgm:t>
    </dgm:pt>
    <dgm:pt modelId="{DF3FDA3A-1B31-45D6-ACC1-0542B2F1C554}">
      <dgm:prSet phldrT="[Text]"/>
      <dgm:spPr>
        <a:xfrm>
          <a:off x="3596754" y="994276"/>
          <a:ext cx="2498501" cy="380799"/>
        </a:xfrm>
        <a:prstGeom prst="roundRect">
          <a:avLst>
            <a:gd name="adj" fmla="val 16670"/>
          </a:avLst>
        </a:prstGeom>
        <a:gradFill rotWithShape="0">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gm:spPr>
      <dgm:t>
        <a:bodyPr/>
        <a:lstStyle/>
        <a:p>
          <a:r>
            <a:rPr lang="en-US" dirty="0" err="1">
              <a:solidFill>
                <a:sysClr val="window" lastClr="FFFFFF"/>
              </a:solidFill>
              <a:latin typeface="Calibri" panose="020F0502020204030204"/>
              <a:ea typeface="+mn-ea"/>
              <a:cs typeface="+mn-cs"/>
            </a:rPr>
            <a:t>Realizacion</a:t>
          </a:r>
          <a:r>
            <a:rPr lang="en-US" dirty="0">
              <a:solidFill>
                <a:sysClr val="window" lastClr="FFFFFF"/>
              </a:solidFill>
              <a:latin typeface="Calibri" panose="020F0502020204030204"/>
              <a:ea typeface="+mn-ea"/>
              <a:cs typeface="+mn-cs"/>
            </a:rPr>
            <a:t> de </a:t>
          </a:r>
          <a:r>
            <a:rPr lang="en-US" dirty="0" err="1">
              <a:solidFill>
                <a:sysClr val="window" lastClr="FFFFFF"/>
              </a:solidFill>
              <a:latin typeface="Calibri" panose="020F0502020204030204"/>
              <a:ea typeface="+mn-ea"/>
              <a:cs typeface="+mn-cs"/>
            </a:rPr>
            <a:t>perfiles</a:t>
          </a:r>
          <a:r>
            <a:rPr lang="en-US" dirty="0">
              <a:solidFill>
                <a:sysClr val="window" lastClr="FFFFFF"/>
              </a:solidFill>
              <a:latin typeface="Calibri" panose="020F0502020204030204"/>
              <a:ea typeface="+mn-ea"/>
              <a:cs typeface="+mn-cs"/>
            </a:rPr>
            <a:t>, </a:t>
          </a:r>
          <a:r>
            <a:rPr lang="en-US" dirty="0" err="1">
              <a:solidFill>
                <a:sysClr val="window" lastClr="FFFFFF"/>
              </a:solidFill>
              <a:latin typeface="Calibri" panose="020F0502020204030204"/>
              <a:ea typeface="+mn-ea"/>
              <a:cs typeface="+mn-cs"/>
            </a:rPr>
            <a:t>funciones</a:t>
          </a:r>
          <a:r>
            <a:rPr lang="en-US" dirty="0">
              <a:solidFill>
                <a:sysClr val="window" lastClr="FFFFFF"/>
              </a:solidFill>
              <a:latin typeface="Calibri" panose="020F0502020204030204"/>
              <a:ea typeface="+mn-ea"/>
              <a:cs typeface="+mn-cs"/>
            </a:rPr>
            <a:t> y </a:t>
          </a:r>
          <a:r>
            <a:rPr lang="en-US" dirty="0" err="1">
              <a:solidFill>
                <a:sysClr val="window" lastClr="FFFFFF"/>
              </a:solidFill>
              <a:latin typeface="Calibri" panose="020F0502020204030204"/>
              <a:ea typeface="+mn-ea"/>
              <a:cs typeface="+mn-cs"/>
            </a:rPr>
            <a:t>deberes</a:t>
          </a:r>
          <a:r>
            <a:rPr lang="en-US" dirty="0">
              <a:solidFill>
                <a:sysClr val="window" lastClr="FFFFFF"/>
              </a:solidFill>
              <a:latin typeface="Calibri" panose="020F0502020204030204"/>
              <a:ea typeface="+mn-ea"/>
              <a:cs typeface="+mn-cs"/>
            </a:rPr>
            <a:t> de </a:t>
          </a:r>
          <a:r>
            <a:rPr lang="en-US" dirty="0" err="1">
              <a:solidFill>
                <a:sysClr val="window" lastClr="FFFFFF"/>
              </a:solidFill>
              <a:latin typeface="Calibri" panose="020F0502020204030204"/>
              <a:ea typeface="+mn-ea"/>
              <a:cs typeface="+mn-cs"/>
            </a:rPr>
            <a:t>toda</a:t>
          </a:r>
          <a:r>
            <a:rPr lang="en-US" dirty="0">
              <a:solidFill>
                <a:sysClr val="window" lastClr="FFFFFF"/>
              </a:solidFill>
              <a:latin typeface="Calibri" panose="020F0502020204030204"/>
              <a:ea typeface="+mn-ea"/>
              <a:cs typeface="+mn-cs"/>
            </a:rPr>
            <a:t> la </a:t>
          </a:r>
          <a:r>
            <a:rPr lang="en-US" dirty="0" err="1">
              <a:solidFill>
                <a:sysClr val="window" lastClr="FFFFFF"/>
              </a:solidFill>
              <a:latin typeface="Calibri" panose="020F0502020204030204"/>
              <a:ea typeface="+mn-ea"/>
              <a:cs typeface="+mn-cs"/>
            </a:rPr>
            <a:t>empresa</a:t>
          </a:r>
          <a:endParaRPr lang="en-US" dirty="0">
            <a:solidFill>
              <a:sysClr val="window" lastClr="FFFFFF"/>
            </a:solidFill>
            <a:latin typeface="Calibri" panose="020F0502020204030204"/>
            <a:ea typeface="+mn-ea"/>
            <a:cs typeface="+mn-cs"/>
          </a:endParaRPr>
        </a:p>
      </dgm:t>
    </dgm:pt>
    <dgm:pt modelId="{80FF9A55-59DB-4DF8-BD6F-933493647152}" type="parTrans" cxnId="{C5CAAD37-B56E-45AF-BE25-98B45F0F57C0}">
      <dgm:prSet/>
      <dgm:spPr/>
      <dgm:t>
        <a:bodyPr/>
        <a:lstStyle/>
        <a:p>
          <a:endParaRPr lang="en-US"/>
        </a:p>
      </dgm:t>
    </dgm:pt>
    <dgm:pt modelId="{1180C60F-6FCC-4203-93C9-41AA5CE295E6}" type="sibTrans" cxnId="{C5CAAD37-B56E-45AF-BE25-98B45F0F57C0}">
      <dgm:prSet/>
      <dgm:spPr/>
      <dgm:t>
        <a:bodyPr/>
        <a:lstStyle/>
        <a:p>
          <a:endParaRPr lang="en-US"/>
        </a:p>
      </dgm:t>
    </dgm:pt>
    <dgm:pt modelId="{E192DF30-04FE-4E12-AAE1-0DAB17B3D20B}">
      <dgm:prSet phldrT="[Text]"/>
      <dgm:spPr>
        <a:xfrm>
          <a:off x="3596754" y="1420770"/>
          <a:ext cx="2498501"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gm:spPr>
      <dgm:t>
        <a:bodyPr/>
        <a:lstStyle/>
        <a:p>
          <a:r>
            <a:rPr lang="en-US" dirty="0" err="1">
              <a:solidFill>
                <a:sysClr val="window" lastClr="FFFFFF"/>
              </a:solidFill>
              <a:latin typeface="Calibri" panose="020F0502020204030204"/>
              <a:ea typeface="+mn-ea"/>
              <a:cs typeface="+mn-cs"/>
            </a:rPr>
            <a:t>Realizacion</a:t>
          </a:r>
          <a:r>
            <a:rPr lang="en-US" dirty="0">
              <a:solidFill>
                <a:sysClr val="window" lastClr="FFFFFF"/>
              </a:solidFill>
              <a:latin typeface="Calibri" panose="020F0502020204030204"/>
              <a:ea typeface="+mn-ea"/>
              <a:cs typeface="+mn-cs"/>
            </a:rPr>
            <a:t> de matrices de </a:t>
          </a:r>
          <a:r>
            <a:rPr lang="en-US" dirty="0" err="1">
              <a:solidFill>
                <a:sysClr val="window" lastClr="FFFFFF"/>
              </a:solidFill>
              <a:latin typeface="Calibri" panose="020F0502020204030204"/>
              <a:ea typeface="+mn-ea"/>
              <a:cs typeface="+mn-cs"/>
            </a:rPr>
            <a:t>habilidades</a:t>
          </a:r>
          <a:r>
            <a:rPr lang="en-US" dirty="0">
              <a:solidFill>
                <a:sysClr val="window" lastClr="FFFFFF"/>
              </a:solidFill>
              <a:latin typeface="Calibri" panose="020F0502020204030204"/>
              <a:ea typeface="+mn-ea"/>
              <a:cs typeface="+mn-cs"/>
            </a:rPr>
            <a:t> y </a:t>
          </a:r>
          <a:r>
            <a:rPr lang="en-US" dirty="0" err="1">
              <a:solidFill>
                <a:sysClr val="window" lastClr="FFFFFF"/>
              </a:solidFill>
              <a:latin typeface="Calibri" panose="020F0502020204030204"/>
              <a:ea typeface="+mn-ea"/>
              <a:cs typeface="+mn-cs"/>
            </a:rPr>
            <a:t>competencias</a:t>
          </a:r>
          <a:endParaRPr lang="en-US" dirty="0">
            <a:solidFill>
              <a:sysClr val="window" lastClr="FFFFFF"/>
            </a:solidFill>
            <a:latin typeface="Calibri" panose="020F0502020204030204"/>
            <a:ea typeface="+mn-ea"/>
            <a:cs typeface="+mn-cs"/>
          </a:endParaRPr>
        </a:p>
      </dgm:t>
    </dgm:pt>
    <dgm:pt modelId="{EF615724-B00F-42B5-8DA8-8FFD8AC0B100}" type="parTrans" cxnId="{55A3CA1A-6CCD-4A66-88D0-E1D0332DAA66}">
      <dgm:prSet/>
      <dgm:spPr/>
      <dgm:t>
        <a:bodyPr/>
        <a:lstStyle/>
        <a:p>
          <a:endParaRPr lang="en-US"/>
        </a:p>
      </dgm:t>
    </dgm:pt>
    <dgm:pt modelId="{F6D68A83-D6E8-44AD-A527-C68DFD50B877}" type="sibTrans" cxnId="{55A3CA1A-6CCD-4A66-88D0-E1D0332DAA66}">
      <dgm:prSet/>
      <dgm:spPr/>
      <dgm:t>
        <a:bodyPr/>
        <a:lstStyle/>
        <a:p>
          <a:endParaRPr lang="en-US"/>
        </a:p>
      </dgm:t>
    </dgm:pt>
    <dgm:pt modelId="{256D9216-BFD0-403A-8DAB-AA31607E052B}">
      <dgm:prSet phldrT="[Text]"/>
      <dgm:spPr>
        <a:xfrm>
          <a:off x="3596754" y="1847265"/>
          <a:ext cx="2498501" cy="380799"/>
        </a:xfrm>
        <a:prstGeom prst="roundRect">
          <a:avLst>
            <a:gd name="adj" fmla="val 16670"/>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gm:spPr>
      <dgm:t>
        <a:bodyPr/>
        <a:lstStyle/>
        <a:p>
          <a:r>
            <a:rPr lang="en-US" dirty="0" err="1">
              <a:solidFill>
                <a:sysClr val="window" lastClr="FFFFFF"/>
              </a:solidFill>
              <a:latin typeface="Calibri" panose="020F0502020204030204"/>
              <a:ea typeface="+mn-ea"/>
              <a:cs typeface="+mn-cs"/>
            </a:rPr>
            <a:t>Realizacion</a:t>
          </a:r>
          <a:r>
            <a:rPr lang="en-US" dirty="0">
              <a:solidFill>
                <a:sysClr val="window" lastClr="FFFFFF"/>
              </a:solidFill>
              <a:latin typeface="Calibri" panose="020F0502020204030204"/>
              <a:ea typeface="+mn-ea"/>
              <a:cs typeface="+mn-cs"/>
            </a:rPr>
            <a:t> de un plan de </a:t>
          </a:r>
          <a:r>
            <a:rPr lang="en-US" dirty="0" err="1">
              <a:solidFill>
                <a:sysClr val="window" lastClr="FFFFFF"/>
              </a:solidFill>
              <a:latin typeface="Calibri" panose="020F0502020204030204"/>
              <a:ea typeface="+mn-ea"/>
              <a:cs typeface="+mn-cs"/>
            </a:rPr>
            <a:t>formacion</a:t>
          </a:r>
          <a:r>
            <a:rPr lang="en-US" dirty="0">
              <a:solidFill>
                <a:sysClr val="window" lastClr="FFFFFF"/>
              </a:solidFill>
              <a:latin typeface="Calibri" panose="020F0502020204030204"/>
              <a:ea typeface="+mn-ea"/>
              <a:cs typeface="+mn-cs"/>
            </a:rPr>
            <a:t> para </a:t>
          </a:r>
          <a:r>
            <a:rPr lang="en-US" dirty="0" err="1">
              <a:solidFill>
                <a:sysClr val="window" lastClr="FFFFFF"/>
              </a:solidFill>
              <a:latin typeface="Calibri" panose="020F0502020204030204"/>
              <a:ea typeface="+mn-ea"/>
              <a:cs typeface="+mn-cs"/>
            </a:rPr>
            <a:t>cada</a:t>
          </a:r>
          <a:r>
            <a:rPr lang="en-US" dirty="0">
              <a:solidFill>
                <a:sysClr val="window" lastClr="FFFFFF"/>
              </a:solidFill>
              <a:latin typeface="Calibri" panose="020F0502020204030204"/>
              <a:ea typeface="+mn-ea"/>
              <a:cs typeface="+mn-cs"/>
            </a:rPr>
            <a:t> </a:t>
          </a:r>
          <a:r>
            <a:rPr lang="en-US" dirty="0" err="1">
              <a:solidFill>
                <a:sysClr val="window" lastClr="FFFFFF"/>
              </a:solidFill>
              <a:latin typeface="Calibri" panose="020F0502020204030204"/>
              <a:ea typeface="+mn-ea"/>
              <a:cs typeface="+mn-cs"/>
            </a:rPr>
            <a:t>obra</a:t>
          </a:r>
          <a:endParaRPr lang="en-US" dirty="0">
            <a:solidFill>
              <a:sysClr val="window" lastClr="FFFFFF"/>
            </a:solidFill>
            <a:latin typeface="Calibri" panose="020F0502020204030204"/>
            <a:ea typeface="+mn-ea"/>
            <a:cs typeface="+mn-cs"/>
          </a:endParaRPr>
        </a:p>
      </dgm:t>
    </dgm:pt>
    <dgm:pt modelId="{5EFB47B4-E1D9-4853-ADCF-457E5B2FCAED}" type="parTrans" cxnId="{0225DF5C-907B-47C1-9A22-BFC80BA191A8}">
      <dgm:prSet/>
      <dgm:spPr/>
      <dgm:t>
        <a:bodyPr/>
        <a:lstStyle/>
        <a:p>
          <a:endParaRPr lang="en-US"/>
        </a:p>
      </dgm:t>
    </dgm:pt>
    <dgm:pt modelId="{C1385610-8945-4B59-860D-F17517226EC2}" type="sibTrans" cxnId="{0225DF5C-907B-47C1-9A22-BFC80BA191A8}">
      <dgm:prSet/>
      <dgm:spPr/>
      <dgm:t>
        <a:bodyPr/>
        <a:lstStyle/>
        <a:p>
          <a:endParaRPr lang="en-US"/>
        </a:p>
      </dgm:t>
    </dgm:pt>
    <dgm:pt modelId="{2AC9E542-8A55-4C7B-8A74-8D8DE322FB8F}" type="pres">
      <dgm:prSet presAssocID="{B9C32B05-62EA-407A-B21C-2310C7945705}" presName="layout" presStyleCnt="0">
        <dgm:presLayoutVars>
          <dgm:chMax/>
          <dgm:chPref/>
          <dgm:dir/>
          <dgm:animOne val="branch"/>
          <dgm:animLvl val="lvl"/>
          <dgm:resizeHandles/>
        </dgm:presLayoutVars>
      </dgm:prSet>
      <dgm:spPr/>
    </dgm:pt>
    <dgm:pt modelId="{AC9B2E63-BD03-490A-B50E-64C9DB5A87E8}" type="pres">
      <dgm:prSet presAssocID="{42D71409-67F9-455C-8C6D-716D284AAA6B}" presName="root" presStyleCnt="0">
        <dgm:presLayoutVars>
          <dgm:chMax/>
          <dgm:chPref val="4"/>
        </dgm:presLayoutVars>
      </dgm:prSet>
      <dgm:spPr/>
    </dgm:pt>
    <dgm:pt modelId="{A7E3E50B-332C-4D36-8A43-0A2C5DA377AF}" type="pres">
      <dgm:prSet presAssocID="{42D71409-67F9-455C-8C6D-716D284AAA6B}" presName="rootComposite" presStyleCnt="0">
        <dgm:presLayoutVars/>
      </dgm:prSet>
      <dgm:spPr/>
    </dgm:pt>
    <dgm:pt modelId="{8078184F-24B8-4545-BA03-C7C6937BE4DB}" type="pres">
      <dgm:prSet presAssocID="{42D71409-67F9-455C-8C6D-716D284AAA6B}" presName="rootText" presStyleLbl="node0" presStyleIdx="0" presStyleCnt="2">
        <dgm:presLayoutVars>
          <dgm:chMax/>
          <dgm:chPref val="4"/>
        </dgm:presLayoutVars>
      </dgm:prSet>
      <dgm:spPr/>
    </dgm:pt>
    <dgm:pt modelId="{F1B2B005-7DFC-4277-9D69-68B008ED1BB3}" type="pres">
      <dgm:prSet presAssocID="{42D71409-67F9-455C-8C6D-716D284AAA6B}" presName="childShape" presStyleCnt="0">
        <dgm:presLayoutVars>
          <dgm:chMax val="0"/>
          <dgm:chPref val="0"/>
        </dgm:presLayoutVars>
      </dgm:prSet>
      <dgm:spPr/>
    </dgm:pt>
    <dgm:pt modelId="{5C002414-F8F0-4CE2-BE3F-9C6F56B84795}" type="pres">
      <dgm:prSet presAssocID="{B17E243C-7C2A-4497-B9FD-482B359D0E96}" presName="childComposite" presStyleCnt="0">
        <dgm:presLayoutVars>
          <dgm:chMax val="0"/>
          <dgm:chPref val="0"/>
        </dgm:presLayoutVars>
      </dgm:prSet>
      <dgm:spPr/>
    </dgm:pt>
    <dgm:pt modelId="{D0D23D67-FC3E-48F1-AB0A-4E193A13C166}" type="pres">
      <dgm:prSet presAssocID="{B17E243C-7C2A-4497-B9FD-482B359D0E96}" presName="Image" presStyleLbl="node1" presStyleIdx="0" presStyleCnt="4"/>
      <dgm:spPr>
        <a:xfrm>
          <a:off x="744" y="994276"/>
          <a:ext cx="380799"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gm:spPr>
    </dgm:pt>
    <dgm:pt modelId="{A19925E6-FDB3-4F2F-A450-EC88D366F3E3}" type="pres">
      <dgm:prSet presAssocID="{B17E243C-7C2A-4497-B9FD-482B359D0E96}" presName="childText" presStyleLbl="lnNode1" presStyleIdx="0" presStyleCnt="4" custScaleY="633906">
        <dgm:presLayoutVars>
          <dgm:chMax val="0"/>
          <dgm:chPref val="0"/>
          <dgm:bulletEnabled val="1"/>
        </dgm:presLayoutVars>
      </dgm:prSet>
      <dgm:spPr/>
    </dgm:pt>
    <dgm:pt modelId="{15387AFD-FA1E-477C-B38E-1AC407B8312C}" type="pres">
      <dgm:prSet presAssocID="{F66099B6-DBBD-4AB0-82D2-877B80F846F7}" presName="root" presStyleCnt="0">
        <dgm:presLayoutVars>
          <dgm:chMax/>
          <dgm:chPref val="4"/>
        </dgm:presLayoutVars>
      </dgm:prSet>
      <dgm:spPr/>
    </dgm:pt>
    <dgm:pt modelId="{5E3E5687-C87D-4E8E-9CC3-9BDBF92F2220}" type="pres">
      <dgm:prSet presAssocID="{F66099B6-DBBD-4AB0-82D2-877B80F846F7}" presName="rootComposite" presStyleCnt="0">
        <dgm:presLayoutVars/>
      </dgm:prSet>
      <dgm:spPr/>
    </dgm:pt>
    <dgm:pt modelId="{96C5A095-E701-40BA-92F5-D6ECEB0E775F}" type="pres">
      <dgm:prSet presAssocID="{F66099B6-DBBD-4AB0-82D2-877B80F846F7}" presName="rootText" presStyleLbl="node0" presStyleIdx="1" presStyleCnt="2">
        <dgm:presLayoutVars>
          <dgm:chMax/>
          <dgm:chPref val="4"/>
        </dgm:presLayoutVars>
      </dgm:prSet>
      <dgm:spPr/>
    </dgm:pt>
    <dgm:pt modelId="{5A39E87B-1BEA-4316-827C-293287632BCE}" type="pres">
      <dgm:prSet presAssocID="{F66099B6-DBBD-4AB0-82D2-877B80F846F7}" presName="childShape" presStyleCnt="0">
        <dgm:presLayoutVars>
          <dgm:chMax val="0"/>
          <dgm:chPref val="0"/>
        </dgm:presLayoutVars>
      </dgm:prSet>
      <dgm:spPr/>
    </dgm:pt>
    <dgm:pt modelId="{F5259ED7-4A0F-4E10-8B19-7F9860A6F8EA}" type="pres">
      <dgm:prSet presAssocID="{DF3FDA3A-1B31-45D6-ACC1-0542B2F1C554}" presName="childComposite" presStyleCnt="0">
        <dgm:presLayoutVars>
          <dgm:chMax val="0"/>
          <dgm:chPref val="0"/>
        </dgm:presLayoutVars>
      </dgm:prSet>
      <dgm:spPr/>
    </dgm:pt>
    <dgm:pt modelId="{FA940E67-1DED-4FF3-AC0C-6C11BAC61200}" type="pres">
      <dgm:prSet presAssocID="{DF3FDA3A-1B31-45D6-ACC1-0542B2F1C554}" presName="Image" presStyleLbl="node1" presStyleIdx="1" presStyleCnt="4"/>
      <dgm:spPr>
        <a:xfrm>
          <a:off x="3193107" y="994276"/>
          <a:ext cx="380799" cy="380799"/>
        </a:xfrm>
        <a:prstGeom prst="roundRect">
          <a:avLst>
            <a:gd name="adj" fmla="val 16670"/>
          </a:avLst>
        </a:prstGeom>
        <a:gradFill rotWithShape="0">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a:noFill/>
        </a:ln>
        <a:effectLst/>
      </dgm:spPr>
    </dgm:pt>
    <dgm:pt modelId="{334AEAE1-F73B-42E9-A3EA-E79A8067213C}" type="pres">
      <dgm:prSet presAssocID="{DF3FDA3A-1B31-45D6-ACC1-0542B2F1C554}" presName="childText" presStyleLbl="lnNode1" presStyleIdx="1" presStyleCnt="4" custScaleY="188882">
        <dgm:presLayoutVars>
          <dgm:chMax val="0"/>
          <dgm:chPref val="0"/>
          <dgm:bulletEnabled val="1"/>
        </dgm:presLayoutVars>
      </dgm:prSet>
      <dgm:spPr/>
    </dgm:pt>
    <dgm:pt modelId="{18E96DBC-EC4B-4846-B47B-6956C96A06FE}" type="pres">
      <dgm:prSet presAssocID="{E192DF30-04FE-4E12-AAE1-0DAB17B3D20B}" presName="childComposite" presStyleCnt="0">
        <dgm:presLayoutVars>
          <dgm:chMax val="0"/>
          <dgm:chPref val="0"/>
        </dgm:presLayoutVars>
      </dgm:prSet>
      <dgm:spPr/>
    </dgm:pt>
    <dgm:pt modelId="{CDFC69DD-CBDD-476C-989C-DC6B4D6D1D63}" type="pres">
      <dgm:prSet presAssocID="{E192DF30-04FE-4E12-AAE1-0DAB17B3D20B}" presName="Image" presStyleLbl="node1" presStyleIdx="2" presStyleCnt="4"/>
      <dgm:spPr>
        <a:xfrm>
          <a:off x="3193107" y="1420770"/>
          <a:ext cx="380799"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gm:spPr>
    </dgm:pt>
    <dgm:pt modelId="{F62C7DC8-8B7F-4D6D-8BD3-0D36B41166B4}" type="pres">
      <dgm:prSet presAssocID="{E192DF30-04FE-4E12-AAE1-0DAB17B3D20B}" presName="childText" presStyleLbl="lnNode1" presStyleIdx="2" presStyleCnt="4" custScaleY="153979">
        <dgm:presLayoutVars>
          <dgm:chMax val="0"/>
          <dgm:chPref val="0"/>
          <dgm:bulletEnabled val="1"/>
        </dgm:presLayoutVars>
      </dgm:prSet>
      <dgm:spPr/>
    </dgm:pt>
    <dgm:pt modelId="{FA20B46D-EE68-43E2-BD0D-A3DE8DEDB25C}" type="pres">
      <dgm:prSet presAssocID="{256D9216-BFD0-403A-8DAB-AA31607E052B}" presName="childComposite" presStyleCnt="0">
        <dgm:presLayoutVars>
          <dgm:chMax val="0"/>
          <dgm:chPref val="0"/>
        </dgm:presLayoutVars>
      </dgm:prSet>
      <dgm:spPr/>
    </dgm:pt>
    <dgm:pt modelId="{9E6E8F5A-E7B7-43CF-9B81-5A3277670910}" type="pres">
      <dgm:prSet presAssocID="{256D9216-BFD0-403A-8DAB-AA31607E052B}" presName="Image" presStyleLbl="node1" presStyleIdx="3" presStyleCnt="4"/>
      <dgm:spPr>
        <a:xfrm>
          <a:off x="3193107" y="1847265"/>
          <a:ext cx="380799" cy="380799"/>
        </a:xfrm>
        <a:prstGeom prst="roundRect">
          <a:avLst>
            <a:gd name="adj" fmla="val 16670"/>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dgm:spPr>
    </dgm:pt>
    <dgm:pt modelId="{014B3254-1301-4067-8A2D-92A5963BD94A}" type="pres">
      <dgm:prSet presAssocID="{256D9216-BFD0-403A-8DAB-AA31607E052B}" presName="childText" presStyleLbl="lnNode1" presStyleIdx="3" presStyleCnt="4" custScaleY="194715">
        <dgm:presLayoutVars>
          <dgm:chMax val="0"/>
          <dgm:chPref val="0"/>
          <dgm:bulletEnabled val="1"/>
        </dgm:presLayoutVars>
      </dgm:prSet>
      <dgm:spPr/>
    </dgm:pt>
  </dgm:ptLst>
  <dgm:cxnLst>
    <dgm:cxn modelId="{55A3CA1A-6CCD-4A66-88D0-E1D0332DAA66}" srcId="{F66099B6-DBBD-4AB0-82D2-877B80F846F7}" destId="{E192DF30-04FE-4E12-AAE1-0DAB17B3D20B}" srcOrd="1" destOrd="0" parTransId="{EF615724-B00F-42B5-8DA8-8FFD8AC0B100}" sibTransId="{F6D68A83-D6E8-44AD-A527-C68DFD50B877}"/>
    <dgm:cxn modelId="{2AA9C11F-1F1D-428E-801A-47EAA766C99D}" srcId="{B9C32B05-62EA-407A-B21C-2310C7945705}" destId="{42D71409-67F9-455C-8C6D-716D284AAA6B}" srcOrd="0" destOrd="0" parTransId="{51680ED1-AF6E-4B28-AE94-92B0EFB0DF7D}" sibTransId="{478B7D3C-9FB4-4BC6-90AC-49960560DECD}"/>
    <dgm:cxn modelId="{B4F3EA32-CE64-4A92-9BAE-BC57E5392B05}" srcId="{B9C32B05-62EA-407A-B21C-2310C7945705}" destId="{F66099B6-DBBD-4AB0-82D2-877B80F846F7}" srcOrd="1" destOrd="0" parTransId="{B09C8BFB-F41C-4AC4-AB94-F216E3081C2D}" sibTransId="{BC531B32-9B0E-482E-BF91-65C61F17168D}"/>
    <dgm:cxn modelId="{C5CAAD37-B56E-45AF-BE25-98B45F0F57C0}" srcId="{F66099B6-DBBD-4AB0-82D2-877B80F846F7}" destId="{DF3FDA3A-1B31-45D6-ACC1-0542B2F1C554}" srcOrd="0" destOrd="0" parTransId="{80FF9A55-59DB-4DF8-BD6F-933493647152}" sibTransId="{1180C60F-6FCC-4203-93C9-41AA5CE295E6}"/>
    <dgm:cxn modelId="{69B2C23B-1374-4368-B125-49F82C19A65F}" type="presOf" srcId="{42D71409-67F9-455C-8C6D-716D284AAA6B}" destId="{8078184F-24B8-4545-BA03-C7C6937BE4DB}" srcOrd="0" destOrd="0" presId="urn:microsoft.com/office/officeart/2008/layout/PictureAccentList"/>
    <dgm:cxn modelId="{0225DF5C-907B-47C1-9A22-BFC80BA191A8}" srcId="{F66099B6-DBBD-4AB0-82D2-877B80F846F7}" destId="{256D9216-BFD0-403A-8DAB-AA31607E052B}" srcOrd="2" destOrd="0" parTransId="{5EFB47B4-E1D9-4853-ADCF-457E5B2FCAED}" sibTransId="{C1385610-8945-4B59-860D-F17517226EC2}"/>
    <dgm:cxn modelId="{1A6B578F-1EE7-4589-8A3A-9BF9A08D9B36}" type="presOf" srcId="{256D9216-BFD0-403A-8DAB-AA31607E052B}" destId="{014B3254-1301-4067-8A2D-92A5963BD94A}" srcOrd="0" destOrd="0" presId="urn:microsoft.com/office/officeart/2008/layout/PictureAccentList"/>
    <dgm:cxn modelId="{CA270DA3-CE80-450B-A7AE-BB2AFEC049E3}" type="presOf" srcId="{F66099B6-DBBD-4AB0-82D2-877B80F846F7}" destId="{96C5A095-E701-40BA-92F5-D6ECEB0E775F}" srcOrd="0" destOrd="0" presId="urn:microsoft.com/office/officeart/2008/layout/PictureAccentList"/>
    <dgm:cxn modelId="{259E81BA-D6FA-4D78-B012-2D49524B4877}" type="presOf" srcId="{B17E243C-7C2A-4497-B9FD-482B359D0E96}" destId="{A19925E6-FDB3-4F2F-A450-EC88D366F3E3}" srcOrd="0" destOrd="0" presId="urn:microsoft.com/office/officeart/2008/layout/PictureAccentList"/>
    <dgm:cxn modelId="{10A8F5DA-A0AB-42CD-B87B-1E3A514D1466}" type="presOf" srcId="{B9C32B05-62EA-407A-B21C-2310C7945705}" destId="{2AC9E542-8A55-4C7B-8A74-8D8DE322FB8F}" srcOrd="0" destOrd="0" presId="urn:microsoft.com/office/officeart/2008/layout/PictureAccentList"/>
    <dgm:cxn modelId="{1A82D2F1-76CF-4733-8B8D-501738F0A09A}" type="presOf" srcId="{DF3FDA3A-1B31-45D6-ACC1-0542B2F1C554}" destId="{334AEAE1-F73B-42E9-A3EA-E79A8067213C}" srcOrd="0" destOrd="0" presId="urn:microsoft.com/office/officeart/2008/layout/PictureAccentList"/>
    <dgm:cxn modelId="{0597D6FD-4CF2-4637-AF70-2E5616A37BE9}" srcId="{42D71409-67F9-455C-8C6D-716D284AAA6B}" destId="{B17E243C-7C2A-4497-B9FD-482B359D0E96}" srcOrd="0" destOrd="0" parTransId="{F4C2A7AC-34E8-4D4B-8CAD-30BF80238ED3}" sibTransId="{E7F060AA-45D7-4369-8C24-1AC91630B148}"/>
    <dgm:cxn modelId="{B5CC66FE-AC4F-435D-9C86-52217C6127F8}" type="presOf" srcId="{E192DF30-04FE-4E12-AAE1-0DAB17B3D20B}" destId="{F62C7DC8-8B7F-4D6D-8BD3-0D36B41166B4}" srcOrd="0" destOrd="0" presId="urn:microsoft.com/office/officeart/2008/layout/PictureAccentList"/>
    <dgm:cxn modelId="{5884AA89-E229-49E4-992F-5FFAD1175589}" type="presParOf" srcId="{2AC9E542-8A55-4C7B-8A74-8D8DE322FB8F}" destId="{AC9B2E63-BD03-490A-B50E-64C9DB5A87E8}" srcOrd="0" destOrd="0" presId="urn:microsoft.com/office/officeart/2008/layout/PictureAccentList"/>
    <dgm:cxn modelId="{021CC65A-99EA-4184-B0B9-1C5271DD4D28}" type="presParOf" srcId="{AC9B2E63-BD03-490A-B50E-64C9DB5A87E8}" destId="{A7E3E50B-332C-4D36-8A43-0A2C5DA377AF}" srcOrd="0" destOrd="0" presId="urn:microsoft.com/office/officeart/2008/layout/PictureAccentList"/>
    <dgm:cxn modelId="{0F8D54A5-8A61-42D3-A289-23B4AABDC0B4}" type="presParOf" srcId="{A7E3E50B-332C-4D36-8A43-0A2C5DA377AF}" destId="{8078184F-24B8-4545-BA03-C7C6937BE4DB}" srcOrd="0" destOrd="0" presId="urn:microsoft.com/office/officeart/2008/layout/PictureAccentList"/>
    <dgm:cxn modelId="{1011F755-5E11-4804-AE81-D2A14F912013}" type="presParOf" srcId="{AC9B2E63-BD03-490A-B50E-64C9DB5A87E8}" destId="{F1B2B005-7DFC-4277-9D69-68B008ED1BB3}" srcOrd="1" destOrd="0" presId="urn:microsoft.com/office/officeart/2008/layout/PictureAccentList"/>
    <dgm:cxn modelId="{45673803-F69F-4331-A2D2-836BFADA0817}" type="presParOf" srcId="{F1B2B005-7DFC-4277-9D69-68B008ED1BB3}" destId="{5C002414-F8F0-4CE2-BE3F-9C6F56B84795}" srcOrd="0" destOrd="0" presId="urn:microsoft.com/office/officeart/2008/layout/PictureAccentList"/>
    <dgm:cxn modelId="{849E7C99-866B-44DF-80E0-EB46719BA92C}" type="presParOf" srcId="{5C002414-F8F0-4CE2-BE3F-9C6F56B84795}" destId="{D0D23D67-FC3E-48F1-AB0A-4E193A13C166}" srcOrd="0" destOrd="0" presId="urn:microsoft.com/office/officeart/2008/layout/PictureAccentList"/>
    <dgm:cxn modelId="{9B355E36-034C-4CCC-BCD9-C1D0D6AAE79D}" type="presParOf" srcId="{5C002414-F8F0-4CE2-BE3F-9C6F56B84795}" destId="{A19925E6-FDB3-4F2F-A450-EC88D366F3E3}" srcOrd="1" destOrd="0" presId="urn:microsoft.com/office/officeart/2008/layout/PictureAccentList"/>
    <dgm:cxn modelId="{82FCDDD9-0A18-470C-B4B9-265F76C8B026}" type="presParOf" srcId="{2AC9E542-8A55-4C7B-8A74-8D8DE322FB8F}" destId="{15387AFD-FA1E-477C-B38E-1AC407B8312C}" srcOrd="1" destOrd="0" presId="urn:microsoft.com/office/officeart/2008/layout/PictureAccentList"/>
    <dgm:cxn modelId="{335433D4-89BB-4D70-91A4-BFE792221D88}" type="presParOf" srcId="{15387AFD-FA1E-477C-B38E-1AC407B8312C}" destId="{5E3E5687-C87D-4E8E-9CC3-9BDBF92F2220}" srcOrd="0" destOrd="0" presId="urn:microsoft.com/office/officeart/2008/layout/PictureAccentList"/>
    <dgm:cxn modelId="{892F6DB8-652B-491A-90EB-E624DB92DDC2}" type="presParOf" srcId="{5E3E5687-C87D-4E8E-9CC3-9BDBF92F2220}" destId="{96C5A095-E701-40BA-92F5-D6ECEB0E775F}" srcOrd="0" destOrd="0" presId="urn:microsoft.com/office/officeart/2008/layout/PictureAccentList"/>
    <dgm:cxn modelId="{19A138E2-1927-469B-A506-73AE71E9A30E}" type="presParOf" srcId="{15387AFD-FA1E-477C-B38E-1AC407B8312C}" destId="{5A39E87B-1BEA-4316-827C-293287632BCE}" srcOrd="1" destOrd="0" presId="urn:microsoft.com/office/officeart/2008/layout/PictureAccentList"/>
    <dgm:cxn modelId="{95DBF122-C900-494C-B0BB-8B35461EA2DF}" type="presParOf" srcId="{5A39E87B-1BEA-4316-827C-293287632BCE}" destId="{F5259ED7-4A0F-4E10-8B19-7F9860A6F8EA}" srcOrd="0" destOrd="0" presId="urn:microsoft.com/office/officeart/2008/layout/PictureAccentList"/>
    <dgm:cxn modelId="{244FD7F8-EBAF-4226-9A87-1226CB05EF3E}" type="presParOf" srcId="{F5259ED7-4A0F-4E10-8B19-7F9860A6F8EA}" destId="{FA940E67-1DED-4FF3-AC0C-6C11BAC61200}" srcOrd="0" destOrd="0" presId="urn:microsoft.com/office/officeart/2008/layout/PictureAccentList"/>
    <dgm:cxn modelId="{CCDCF5DB-DD36-4ED0-A120-F29E69C34AAB}" type="presParOf" srcId="{F5259ED7-4A0F-4E10-8B19-7F9860A6F8EA}" destId="{334AEAE1-F73B-42E9-A3EA-E79A8067213C}" srcOrd="1" destOrd="0" presId="urn:microsoft.com/office/officeart/2008/layout/PictureAccentList"/>
    <dgm:cxn modelId="{2AFA1965-9B2C-4936-96AB-9CADB2626E79}" type="presParOf" srcId="{5A39E87B-1BEA-4316-827C-293287632BCE}" destId="{18E96DBC-EC4B-4846-B47B-6956C96A06FE}" srcOrd="1" destOrd="0" presId="urn:microsoft.com/office/officeart/2008/layout/PictureAccentList"/>
    <dgm:cxn modelId="{7C58972E-C777-45AB-BE94-EF05DFF860DA}" type="presParOf" srcId="{18E96DBC-EC4B-4846-B47B-6956C96A06FE}" destId="{CDFC69DD-CBDD-476C-989C-DC6B4D6D1D63}" srcOrd="0" destOrd="0" presId="urn:microsoft.com/office/officeart/2008/layout/PictureAccentList"/>
    <dgm:cxn modelId="{E8BF3976-18D1-4A1E-9B1D-8A01D4B7BD4A}" type="presParOf" srcId="{18E96DBC-EC4B-4846-B47B-6956C96A06FE}" destId="{F62C7DC8-8B7F-4D6D-8BD3-0D36B41166B4}" srcOrd="1" destOrd="0" presId="urn:microsoft.com/office/officeart/2008/layout/PictureAccentList"/>
    <dgm:cxn modelId="{8AEE0051-9194-4C79-9CB3-11CC8ACFF29E}" type="presParOf" srcId="{5A39E87B-1BEA-4316-827C-293287632BCE}" destId="{FA20B46D-EE68-43E2-BD0D-A3DE8DEDB25C}" srcOrd="2" destOrd="0" presId="urn:microsoft.com/office/officeart/2008/layout/PictureAccentList"/>
    <dgm:cxn modelId="{9FE4A4DE-D6FC-47C1-9277-46A06B46E09F}" type="presParOf" srcId="{FA20B46D-EE68-43E2-BD0D-A3DE8DEDB25C}" destId="{9E6E8F5A-E7B7-43CF-9B81-5A3277670910}" srcOrd="0" destOrd="0" presId="urn:microsoft.com/office/officeart/2008/layout/PictureAccentList"/>
    <dgm:cxn modelId="{5C92D4B0-ECE8-499B-A942-60775E44CF7E}" type="presParOf" srcId="{FA20B46D-EE68-43E2-BD0D-A3DE8DEDB25C}" destId="{014B3254-1301-4067-8A2D-92A5963BD94A}" srcOrd="1" destOrd="0" presId="urn:microsoft.com/office/officeart/2008/layout/PictureAccentList"/>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9C32B05-62EA-407A-B21C-2310C7945705}" type="doc">
      <dgm:prSet loTypeId="urn:microsoft.com/office/officeart/2005/8/layout/vList6" loCatId="list"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a:xfrm>
          <a:off x="0" y="1093"/>
          <a:ext cx="2438400" cy="592093"/>
        </a:xfrm>
        <a:prstGeom prst="roundRect">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gm:spPr>
      <dgm:t>
        <a:bodyPr/>
        <a:lstStyle/>
        <a:p>
          <a:r>
            <a:rPr lang="en-US" dirty="0">
              <a:solidFill>
                <a:sysClr val="window" lastClr="FFFFFF"/>
              </a:solidFill>
              <a:latin typeface="Calibri" panose="020F0502020204030204"/>
              <a:ea typeface="+mn-ea"/>
              <a:cs typeface="+mn-cs"/>
            </a:rPr>
            <a:t>1. </a:t>
          </a:r>
          <a:r>
            <a:rPr lang="en-US" dirty="0" err="1">
              <a:solidFill>
                <a:sysClr val="window" lastClr="FFFFFF"/>
              </a:solidFill>
              <a:latin typeface="Calibri" panose="020F0502020204030204"/>
              <a:ea typeface="+mn-ea"/>
              <a:cs typeface="+mn-cs"/>
            </a:rPr>
            <a:t>Entrevistas</a:t>
          </a:r>
          <a:r>
            <a:rPr lang="en-US" dirty="0">
              <a:solidFill>
                <a:sysClr val="window" lastClr="FFFFFF"/>
              </a:solidFill>
              <a:latin typeface="Calibri" panose="020F0502020204030204"/>
              <a:ea typeface="+mn-ea"/>
              <a:cs typeface="+mn-cs"/>
            </a:rPr>
            <a:t> </a:t>
          </a:r>
          <a:r>
            <a:rPr lang="en-US" dirty="0" err="1">
              <a:solidFill>
                <a:sysClr val="window" lastClr="FFFFFF"/>
              </a:solidFill>
              <a:latin typeface="Calibri" panose="020F0502020204030204"/>
              <a:ea typeface="+mn-ea"/>
              <a:cs typeface="+mn-cs"/>
            </a:rPr>
            <a:t>semiestructuradas</a:t>
          </a:r>
          <a:endParaRPr lang="en-US" dirty="0">
            <a:solidFill>
              <a:sysClr val="window" lastClr="FFFFFF"/>
            </a:solidFill>
            <a:latin typeface="Calibri" panose="020F0502020204030204"/>
            <a:ea typeface="+mn-ea"/>
            <a:cs typeface="+mn-cs"/>
          </a:endParaRPr>
        </a:p>
        <a:p>
          <a:r>
            <a:rPr lang="en-US" dirty="0">
              <a:solidFill>
                <a:sysClr val="window" lastClr="FFFFFF"/>
              </a:solidFill>
              <a:latin typeface="Calibri" panose="020F0502020204030204"/>
              <a:ea typeface="+mn-ea"/>
              <a:cs typeface="+mn-cs"/>
            </a:rPr>
            <a:t>2. </a:t>
          </a:r>
          <a:r>
            <a:rPr lang="en-US" dirty="0" err="1">
              <a:solidFill>
                <a:sysClr val="window" lastClr="FFFFFF"/>
              </a:solidFill>
              <a:latin typeface="Calibri" panose="020F0502020204030204"/>
              <a:ea typeface="+mn-ea"/>
              <a:cs typeface="+mn-cs"/>
            </a:rPr>
            <a:t>Observacion</a:t>
          </a:r>
          <a:r>
            <a:rPr lang="en-US" dirty="0">
              <a:solidFill>
                <a:sysClr val="window" lastClr="FFFFFF"/>
              </a:solidFill>
              <a:latin typeface="Calibri" panose="020F0502020204030204"/>
              <a:ea typeface="+mn-ea"/>
              <a:cs typeface="+mn-cs"/>
            </a:rPr>
            <a:t> no </a:t>
          </a:r>
          <a:r>
            <a:rPr lang="en-US" dirty="0" err="1">
              <a:solidFill>
                <a:sysClr val="window" lastClr="FFFFFF"/>
              </a:solidFill>
              <a:latin typeface="Calibri" panose="020F0502020204030204"/>
              <a:ea typeface="+mn-ea"/>
              <a:cs typeface="+mn-cs"/>
            </a:rPr>
            <a:t>participante</a:t>
          </a:r>
          <a:endParaRPr lang="en-US" dirty="0">
            <a:solidFill>
              <a:sysClr val="window" lastClr="FFFFFF"/>
            </a:solidFill>
            <a:latin typeface="Calibri" panose="020F0502020204030204"/>
            <a:ea typeface="+mn-ea"/>
            <a:cs typeface="+mn-cs"/>
          </a:endParaRPr>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3AF880A5-0F00-4315-A5DF-1FE656798601}">
      <dgm:prSet phldrT="[Text]"/>
      <dgm:spPr>
        <a:xfrm>
          <a:off x="2438400" y="1093"/>
          <a:ext cx="3657600" cy="592093"/>
        </a:xfrm>
        <a:prstGeom prst="rightArrow">
          <a:avLst>
            <a:gd name="adj1" fmla="val 75000"/>
            <a:gd name="adj2" fmla="val 50000"/>
          </a:avLst>
        </a:prstGeom>
        <a:solidFill>
          <a:srgbClr val="16A085">
            <a:tint val="40000"/>
            <a:alpha val="90000"/>
            <a:hueOff val="0"/>
            <a:satOff val="0"/>
            <a:lumOff val="0"/>
            <a:alphaOff val="0"/>
          </a:srgbClr>
        </a:solidFill>
        <a:ln w="6350" cap="flat" cmpd="sng" algn="ctr">
          <a:solidFill>
            <a:srgbClr val="16A085">
              <a:tint val="40000"/>
              <a:alpha val="90000"/>
              <a:hueOff val="0"/>
              <a:satOff val="0"/>
              <a:lumOff val="0"/>
              <a:alphaOff val="0"/>
            </a:srgbClr>
          </a:solidFill>
          <a:prstDash val="solid"/>
          <a:miter lim="800000"/>
        </a:ln>
        <a:effectLst/>
      </dgm:spPr>
      <dgm:t>
        <a:bodyPr/>
        <a:lstStyle/>
        <a:p>
          <a:r>
            <a:rPr lang="en-US" dirty="0" err="1">
              <a:solidFill>
                <a:sysClr val="windowText" lastClr="000000">
                  <a:hueOff val="0"/>
                  <a:satOff val="0"/>
                  <a:lumOff val="0"/>
                  <a:alphaOff val="0"/>
                </a:sysClr>
              </a:solidFill>
              <a:latin typeface="Calibri" panose="020F0502020204030204"/>
              <a:ea typeface="+mn-ea"/>
              <a:cs typeface="+mn-cs"/>
            </a:rPr>
            <a:t>Visitas</a:t>
          </a:r>
          <a:r>
            <a:rPr lang="en-US" dirty="0">
              <a:solidFill>
                <a:sysClr val="windowText" lastClr="000000">
                  <a:hueOff val="0"/>
                  <a:satOff val="0"/>
                  <a:lumOff val="0"/>
                  <a:alphaOff val="0"/>
                </a:sysClr>
              </a:solidFill>
              <a:latin typeface="Calibri" panose="020F0502020204030204"/>
              <a:ea typeface="+mn-ea"/>
              <a:cs typeface="+mn-cs"/>
            </a:rPr>
            <a:t> </a:t>
          </a:r>
          <a:r>
            <a:rPr lang="en-US" dirty="0" err="1">
              <a:solidFill>
                <a:sysClr val="windowText" lastClr="000000">
                  <a:hueOff val="0"/>
                  <a:satOff val="0"/>
                  <a:lumOff val="0"/>
                  <a:alphaOff val="0"/>
                </a:sysClr>
              </a:solidFill>
              <a:latin typeface="Calibri" panose="020F0502020204030204"/>
              <a:ea typeface="+mn-ea"/>
              <a:cs typeface="+mn-cs"/>
            </a:rPr>
            <a:t>presenciales</a:t>
          </a:r>
          <a:endParaRPr lang="en-US" dirty="0">
            <a:solidFill>
              <a:sysClr val="windowText" lastClr="000000">
                <a:hueOff val="0"/>
                <a:satOff val="0"/>
                <a:lumOff val="0"/>
                <a:alphaOff val="0"/>
              </a:sysClr>
            </a:solidFill>
            <a:latin typeface="Calibri" panose="020F0502020204030204"/>
            <a:ea typeface="+mn-ea"/>
            <a:cs typeface="+mn-cs"/>
          </a:endParaRPr>
        </a:p>
      </dgm:t>
    </dgm:pt>
    <dgm:pt modelId="{A13BB1F9-5857-4B43-8BF5-6589AA2CB759}" type="parTrans" cxnId="{24F8CBE2-5003-4E69-A772-6B98F2B05181}">
      <dgm:prSet/>
      <dgm:spPr/>
      <dgm:t>
        <a:bodyPr/>
        <a:lstStyle/>
        <a:p>
          <a:endParaRPr lang="en-US"/>
        </a:p>
      </dgm:t>
    </dgm:pt>
    <dgm:pt modelId="{C198C41D-2640-4669-83ED-E0CD35701C8E}" type="sibTrans" cxnId="{24F8CBE2-5003-4E69-A772-6B98F2B05181}">
      <dgm:prSet/>
      <dgm:spPr/>
      <dgm:t>
        <a:bodyPr/>
        <a:lstStyle/>
        <a:p>
          <a:endParaRPr lang="en-US"/>
        </a:p>
      </dgm:t>
    </dgm:pt>
    <dgm:pt modelId="{8EA7219F-BDB2-48EB-9EEB-3133522D132E}">
      <dgm:prSet phldrT="[Text]"/>
      <dgm:spPr>
        <a:xfrm>
          <a:off x="2438400" y="1093"/>
          <a:ext cx="3657600" cy="592093"/>
        </a:xfrm>
        <a:prstGeom prst="rightArrow">
          <a:avLst>
            <a:gd name="adj1" fmla="val 75000"/>
            <a:gd name="adj2" fmla="val 50000"/>
          </a:avLst>
        </a:prstGeom>
        <a:solidFill>
          <a:srgbClr val="16A085">
            <a:tint val="40000"/>
            <a:alpha val="90000"/>
            <a:hueOff val="0"/>
            <a:satOff val="0"/>
            <a:lumOff val="0"/>
            <a:alphaOff val="0"/>
          </a:srgbClr>
        </a:solidFill>
        <a:ln w="6350" cap="flat" cmpd="sng" algn="ctr">
          <a:solidFill>
            <a:srgbClr val="16A085">
              <a:tint val="40000"/>
              <a:alpha val="90000"/>
              <a:hueOff val="0"/>
              <a:satOff val="0"/>
              <a:lumOff val="0"/>
              <a:alphaOff val="0"/>
            </a:srgbClr>
          </a:solidFill>
          <a:prstDash val="solid"/>
          <a:miter lim="800000"/>
        </a:ln>
        <a:effectLst/>
      </dgm:spPr>
      <dgm:t>
        <a:bodyPr/>
        <a:lstStyle/>
        <a:p>
          <a:r>
            <a:rPr lang="en-US" dirty="0" err="1">
              <a:solidFill>
                <a:sysClr val="windowText" lastClr="000000">
                  <a:hueOff val="0"/>
                  <a:satOff val="0"/>
                  <a:lumOff val="0"/>
                  <a:alphaOff val="0"/>
                </a:sysClr>
              </a:solidFill>
              <a:latin typeface="Calibri" panose="020F0502020204030204"/>
              <a:ea typeface="+mn-ea"/>
              <a:cs typeface="+mn-cs"/>
            </a:rPr>
            <a:t>Entrevistas</a:t>
          </a:r>
          <a:endParaRPr lang="en-US" dirty="0">
            <a:solidFill>
              <a:sysClr val="windowText" lastClr="000000">
                <a:hueOff val="0"/>
                <a:satOff val="0"/>
                <a:lumOff val="0"/>
                <a:alphaOff val="0"/>
              </a:sysClr>
            </a:solidFill>
            <a:latin typeface="Calibri" panose="020F0502020204030204"/>
            <a:ea typeface="+mn-ea"/>
            <a:cs typeface="+mn-cs"/>
          </a:endParaRP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7DBCC430-90D3-4875-8BDD-277F09022E93}">
      <dgm:prSet phldrT="[Text]"/>
      <dgm:spPr>
        <a:xfrm>
          <a:off x="2438400" y="1093"/>
          <a:ext cx="3657600" cy="592093"/>
        </a:xfrm>
        <a:solidFill>
          <a:srgbClr val="16A085">
            <a:tint val="40000"/>
            <a:alpha val="90000"/>
            <a:hueOff val="0"/>
            <a:satOff val="0"/>
            <a:lumOff val="0"/>
            <a:alphaOff val="0"/>
          </a:srgbClr>
        </a:solidFill>
        <a:ln w="6350" cap="flat" cmpd="sng" algn="ctr">
          <a:solidFill>
            <a:srgbClr val="16A085">
              <a:tint val="40000"/>
              <a:alpha val="90000"/>
              <a:hueOff val="0"/>
              <a:satOff val="0"/>
              <a:lumOff val="0"/>
              <a:alphaOff val="0"/>
            </a:srgbClr>
          </a:solidFill>
          <a:prstDash val="solid"/>
          <a:miter lim="800000"/>
        </a:ln>
        <a:effectLst/>
      </dgm:spPr>
      <dgm:t>
        <a:bodyPr/>
        <a:lstStyle/>
        <a:p>
          <a:r>
            <a:rPr lang="en-US" dirty="0" err="1">
              <a:solidFill>
                <a:sysClr val="windowText" lastClr="000000">
                  <a:hueOff val="0"/>
                  <a:satOff val="0"/>
                  <a:lumOff val="0"/>
                  <a:alphaOff val="0"/>
                </a:sysClr>
              </a:solidFill>
              <a:latin typeface="Calibri" panose="020F0502020204030204"/>
              <a:ea typeface="+mn-ea"/>
              <a:cs typeface="+mn-cs"/>
            </a:rPr>
            <a:t>Llamadas</a:t>
          </a:r>
          <a:r>
            <a:rPr lang="en-US" dirty="0">
              <a:solidFill>
                <a:sysClr val="windowText" lastClr="000000">
                  <a:hueOff val="0"/>
                  <a:satOff val="0"/>
                  <a:lumOff val="0"/>
                  <a:alphaOff val="0"/>
                </a:sysClr>
              </a:solidFill>
              <a:latin typeface="Calibri" panose="020F0502020204030204"/>
              <a:ea typeface="+mn-ea"/>
              <a:cs typeface="+mn-cs"/>
            </a:rPr>
            <a:t> </a:t>
          </a:r>
          <a:r>
            <a:rPr lang="en-US" dirty="0" err="1">
              <a:solidFill>
                <a:sysClr val="windowText" lastClr="000000">
                  <a:hueOff val="0"/>
                  <a:satOff val="0"/>
                  <a:lumOff val="0"/>
                  <a:alphaOff val="0"/>
                </a:sysClr>
              </a:solidFill>
              <a:latin typeface="Calibri" panose="020F0502020204030204"/>
              <a:ea typeface="+mn-ea"/>
              <a:cs typeface="+mn-cs"/>
            </a:rPr>
            <a:t>telefonicas</a:t>
          </a:r>
          <a:endParaRPr lang="en-US" dirty="0">
            <a:solidFill>
              <a:sysClr val="windowText" lastClr="000000">
                <a:hueOff val="0"/>
                <a:satOff val="0"/>
                <a:lumOff val="0"/>
                <a:alphaOff val="0"/>
              </a:sysClr>
            </a:solidFill>
            <a:latin typeface="Calibri" panose="020F0502020204030204"/>
            <a:ea typeface="+mn-ea"/>
            <a:cs typeface="+mn-cs"/>
          </a:endParaRPr>
        </a:p>
      </dgm:t>
    </dgm:pt>
    <dgm:pt modelId="{C7F0753A-DA45-4A59-BD10-DAC315B7261F}" type="parTrans" cxnId="{9FEBADF8-A05C-48DB-9087-0DA574B410F8}">
      <dgm:prSet/>
      <dgm:spPr/>
      <dgm:t>
        <a:bodyPr/>
        <a:lstStyle/>
        <a:p>
          <a:endParaRPr lang="es-CO"/>
        </a:p>
      </dgm:t>
    </dgm:pt>
    <dgm:pt modelId="{AE952177-8754-47C8-B201-AF063B463910}" type="sibTrans" cxnId="{9FEBADF8-A05C-48DB-9087-0DA574B410F8}">
      <dgm:prSet/>
      <dgm:spPr/>
      <dgm:t>
        <a:bodyPr/>
        <a:lstStyle/>
        <a:p>
          <a:endParaRPr lang="es-CO"/>
        </a:p>
      </dgm:t>
    </dgm:pt>
    <dgm:pt modelId="{82CE2DE7-E7B2-409C-AF6A-7377F84A9A90}">
      <dgm:prSet phldrT="[Text]"/>
      <dgm:spPr>
        <a:xfrm>
          <a:off x="2438400" y="1093"/>
          <a:ext cx="3657600" cy="592093"/>
        </a:xfrm>
        <a:solidFill>
          <a:srgbClr val="16A085">
            <a:tint val="40000"/>
            <a:alpha val="90000"/>
            <a:hueOff val="0"/>
            <a:satOff val="0"/>
            <a:lumOff val="0"/>
            <a:alphaOff val="0"/>
          </a:srgbClr>
        </a:solidFill>
        <a:ln w="6350" cap="flat" cmpd="sng" algn="ctr">
          <a:solidFill>
            <a:srgbClr val="16A085">
              <a:tint val="40000"/>
              <a:alpha val="90000"/>
              <a:hueOff val="0"/>
              <a:satOff val="0"/>
              <a:lumOff val="0"/>
              <a:alphaOff val="0"/>
            </a:srgbClr>
          </a:solidFill>
          <a:prstDash val="solid"/>
          <a:miter lim="800000"/>
        </a:ln>
        <a:effectLst/>
      </dgm:spPr>
      <dgm:t>
        <a:bodyPr/>
        <a:lstStyle/>
        <a:p>
          <a:r>
            <a:rPr lang="en-US" dirty="0" err="1">
              <a:solidFill>
                <a:sysClr val="windowText" lastClr="000000">
                  <a:hueOff val="0"/>
                  <a:satOff val="0"/>
                  <a:lumOff val="0"/>
                  <a:alphaOff val="0"/>
                </a:sysClr>
              </a:solidFill>
              <a:latin typeface="Calibri" panose="020F0502020204030204"/>
              <a:ea typeface="+mn-ea"/>
              <a:cs typeface="+mn-cs"/>
            </a:rPr>
            <a:t>Videoconferencias</a:t>
          </a:r>
          <a:endParaRPr lang="en-US" dirty="0">
            <a:solidFill>
              <a:sysClr val="windowText" lastClr="000000">
                <a:hueOff val="0"/>
                <a:satOff val="0"/>
                <a:lumOff val="0"/>
                <a:alphaOff val="0"/>
              </a:sysClr>
            </a:solidFill>
            <a:latin typeface="Calibri" panose="020F0502020204030204"/>
            <a:ea typeface="+mn-ea"/>
            <a:cs typeface="+mn-cs"/>
          </a:endParaRPr>
        </a:p>
      </dgm:t>
    </dgm:pt>
    <dgm:pt modelId="{BDDB6B49-919C-497D-924D-0B546C2D9BAA}" type="parTrans" cxnId="{B22A1501-8CA4-4AF1-AC63-536FB1728139}">
      <dgm:prSet/>
      <dgm:spPr/>
      <dgm:t>
        <a:bodyPr/>
        <a:lstStyle/>
        <a:p>
          <a:endParaRPr lang="es-CO"/>
        </a:p>
      </dgm:t>
    </dgm:pt>
    <dgm:pt modelId="{E1D941D5-FCED-48B9-8701-47B6E47B377A}" type="sibTrans" cxnId="{B22A1501-8CA4-4AF1-AC63-536FB1728139}">
      <dgm:prSet/>
      <dgm:spPr/>
      <dgm:t>
        <a:bodyPr/>
        <a:lstStyle/>
        <a:p>
          <a:endParaRPr lang="es-CO"/>
        </a:p>
      </dgm:t>
    </dgm:pt>
    <dgm:pt modelId="{3E4076C3-D42C-45B7-AE06-68212D6714F3}" type="pres">
      <dgm:prSet presAssocID="{B9C32B05-62EA-407A-B21C-2310C7945705}" presName="Name0" presStyleCnt="0">
        <dgm:presLayoutVars>
          <dgm:dir/>
          <dgm:animLvl val="lvl"/>
          <dgm:resizeHandles/>
        </dgm:presLayoutVars>
      </dgm:prSet>
      <dgm:spPr/>
    </dgm:pt>
    <dgm:pt modelId="{B3306FA9-31B2-4688-A162-7E35CFE12D55}" type="pres">
      <dgm:prSet presAssocID="{42D71409-67F9-455C-8C6D-716D284AAA6B}" presName="linNode" presStyleCnt="0"/>
      <dgm:spPr/>
    </dgm:pt>
    <dgm:pt modelId="{5BC9D3B4-AF9C-4AF7-91E0-64CA69BFC99F}" type="pres">
      <dgm:prSet presAssocID="{42D71409-67F9-455C-8C6D-716D284AAA6B}" presName="parentShp" presStyleLbl="node1" presStyleIdx="0" presStyleCnt="1">
        <dgm:presLayoutVars>
          <dgm:bulletEnabled val="1"/>
        </dgm:presLayoutVars>
      </dgm:prSet>
      <dgm:spPr/>
    </dgm:pt>
    <dgm:pt modelId="{388CC475-44FF-4EF6-A0FF-7F5AB70B9092}" type="pres">
      <dgm:prSet presAssocID="{42D71409-67F9-455C-8C6D-716D284AAA6B}" presName="childShp" presStyleLbl="bgAccFollowNode1" presStyleIdx="0" presStyleCnt="1">
        <dgm:presLayoutVars>
          <dgm:bulletEnabled val="1"/>
        </dgm:presLayoutVars>
      </dgm:prSet>
      <dgm:spPr>
        <a:prstGeom prst="rightArrow">
          <a:avLst>
            <a:gd name="adj1" fmla="val 75000"/>
            <a:gd name="adj2" fmla="val 50000"/>
          </a:avLst>
        </a:prstGeom>
      </dgm:spPr>
    </dgm:pt>
  </dgm:ptLst>
  <dgm:cxnLst>
    <dgm:cxn modelId="{B22A1501-8CA4-4AF1-AC63-536FB1728139}" srcId="{42D71409-67F9-455C-8C6D-716D284AAA6B}" destId="{82CE2DE7-E7B2-409C-AF6A-7377F84A9A90}" srcOrd="3" destOrd="0" parTransId="{BDDB6B49-919C-497D-924D-0B546C2D9BAA}" sibTransId="{E1D941D5-FCED-48B9-8701-47B6E47B377A}"/>
    <dgm:cxn modelId="{40C25712-B4E6-4CD8-A518-BFF3FFBBF232}" type="presOf" srcId="{3AF880A5-0F00-4315-A5DF-1FE656798601}" destId="{388CC475-44FF-4EF6-A0FF-7F5AB70B9092}" srcOrd="0" destOrd="1" presId="urn:microsoft.com/office/officeart/2005/8/layout/vList6"/>
    <dgm:cxn modelId="{785CED19-60AA-4906-A03F-9EFAF944EDA6}" type="presOf" srcId="{B9C32B05-62EA-407A-B21C-2310C7945705}" destId="{3E4076C3-D42C-45B7-AE06-68212D6714F3}" srcOrd="0" destOrd="0" presId="urn:microsoft.com/office/officeart/2005/8/layout/vList6"/>
    <dgm:cxn modelId="{2AA9C11F-1F1D-428E-801A-47EAA766C99D}" srcId="{B9C32B05-62EA-407A-B21C-2310C7945705}" destId="{42D71409-67F9-455C-8C6D-716D284AAA6B}" srcOrd="0" destOrd="0" parTransId="{51680ED1-AF6E-4B28-AE94-92B0EFB0DF7D}" sibTransId="{478B7D3C-9FB4-4BC6-90AC-49960560DECD}"/>
    <dgm:cxn modelId="{FDF63089-E7A9-403D-85EC-B28CE8A6693C}" type="presOf" srcId="{82CE2DE7-E7B2-409C-AF6A-7377F84A9A90}" destId="{388CC475-44FF-4EF6-A0FF-7F5AB70B9092}" srcOrd="0" destOrd="3" presId="urn:microsoft.com/office/officeart/2005/8/layout/vList6"/>
    <dgm:cxn modelId="{52E92796-86DB-45E4-A41B-6C6FBBA0DBCB}" type="presOf" srcId="{7DBCC430-90D3-4875-8BDD-277F09022E93}" destId="{388CC475-44FF-4EF6-A0FF-7F5AB70B9092}" srcOrd="0" destOrd="2" presId="urn:microsoft.com/office/officeart/2005/8/layout/vList6"/>
    <dgm:cxn modelId="{133005AD-C6BD-44B5-B038-8EB6B3A8B3FA}" type="presOf" srcId="{42D71409-67F9-455C-8C6D-716D284AAA6B}" destId="{5BC9D3B4-AF9C-4AF7-91E0-64CA69BFC99F}" srcOrd="0" destOrd="0" presId="urn:microsoft.com/office/officeart/2005/8/layout/vList6"/>
    <dgm:cxn modelId="{553622B9-2AB7-45D6-923C-E44CB10F4653}" type="presOf" srcId="{8EA7219F-BDB2-48EB-9EEB-3133522D132E}" destId="{388CC475-44FF-4EF6-A0FF-7F5AB70B9092}" srcOrd="0" destOrd="0" presId="urn:microsoft.com/office/officeart/2005/8/layout/vList6"/>
    <dgm:cxn modelId="{24F8CBE2-5003-4E69-A772-6B98F2B05181}" srcId="{42D71409-67F9-455C-8C6D-716D284AAA6B}" destId="{3AF880A5-0F00-4315-A5DF-1FE656798601}" srcOrd="1" destOrd="0" parTransId="{A13BB1F9-5857-4B43-8BF5-6589AA2CB759}" sibTransId="{C198C41D-2640-4669-83ED-E0CD35701C8E}"/>
    <dgm:cxn modelId="{58AD7EEF-D408-406B-87EE-4691D4C30668}" srcId="{42D71409-67F9-455C-8C6D-716D284AAA6B}" destId="{8EA7219F-BDB2-48EB-9EEB-3133522D132E}" srcOrd="0" destOrd="0" parTransId="{3EE8403A-CB7C-4815-85BD-AEBCAEB71B37}" sibTransId="{C94B7947-85DC-4B21-BB99-DF8438356F98}"/>
    <dgm:cxn modelId="{9FEBADF8-A05C-48DB-9087-0DA574B410F8}" srcId="{42D71409-67F9-455C-8C6D-716D284AAA6B}" destId="{7DBCC430-90D3-4875-8BDD-277F09022E93}" srcOrd="2" destOrd="0" parTransId="{C7F0753A-DA45-4A59-BD10-DAC315B7261F}" sibTransId="{AE952177-8754-47C8-B201-AF063B463910}"/>
    <dgm:cxn modelId="{6687DA84-9D4D-474F-8587-3A4E39D536A4}" type="presParOf" srcId="{3E4076C3-D42C-45B7-AE06-68212D6714F3}" destId="{B3306FA9-31B2-4688-A162-7E35CFE12D55}" srcOrd="0" destOrd="0" presId="urn:microsoft.com/office/officeart/2005/8/layout/vList6"/>
    <dgm:cxn modelId="{041DE879-C439-4ECA-80C7-033BBC6D8106}" type="presParOf" srcId="{B3306FA9-31B2-4688-A162-7E35CFE12D55}" destId="{5BC9D3B4-AF9C-4AF7-91E0-64CA69BFC99F}" srcOrd="0" destOrd="0" presId="urn:microsoft.com/office/officeart/2005/8/layout/vList6"/>
    <dgm:cxn modelId="{65D30603-D87E-45C2-9FD2-C2332998AB5B}" type="presParOf" srcId="{B3306FA9-31B2-4688-A162-7E35CFE12D55}" destId="{388CC475-44FF-4EF6-A0FF-7F5AB70B9092}" srcOrd="1" destOrd="0" presId="urn:microsoft.com/office/officeart/2005/8/layout/vList6"/>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165EC-8022-491D-A4D2-5EAA40ECD36E}">
      <dsp:nvSpPr>
        <dsp:cNvPr id="0" name=""/>
        <dsp:cNvSpPr/>
      </dsp:nvSpPr>
      <dsp:spPr>
        <a:xfrm rot="18000000">
          <a:off x="731" y="1671125"/>
          <a:ext cx="1553765" cy="1009947"/>
        </a:xfrm>
        <a:prstGeom prst="round2SameRect">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12700" rIns="38100" bIns="12700" numCol="1" spcCol="1270" anchor="ctr" anchorCtr="0">
          <a:noAutofit/>
        </a:bodyPr>
        <a:lstStyle/>
        <a:p>
          <a:pPr marL="0" lvl="0" indent="0" algn="ctr" defTabSz="444500">
            <a:lnSpc>
              <a:spcPct val="90000"/>
            </a:lnSpc>
            <a:spcBef>
              <a:spcPct val="0"/>
            </a:spcBef>
            <a:spcAft>
              <a:spcPct val="35000"/>
            </a:spcAft>
            <a:buNone/>
          </a:pPr>
          <a:r>
            <a:rPr lang="es-MX" sz="1000" kern="1200" dirty="0"/>
            <a:t>Hay necesidades de formación específicas de acuerdo a las obras</a:t>
          </a:r>
          <a:endParaRPr lang="en-US" sz="1000" kern="1200" dirty="0">
            <a:solidFill>
              <a:sysClr val="window" lastClr="FFFFFF"/>
            </a:solidFill>
            <a:latin typeface="Calibri" panose="020F0502020204030204"/>
            <a:ea typeface="+mn-ea"/>
            <a:cs typeface="+mn-cs"/>
          </a:endParaRPr>
        </a:p>
      </dsp:txBody>
      <dsp:txXfrm>
        <a:off x="71381" y="1708102"/>
        <a:ext cx="1455161" cy="960645"/>
      </dsp:txXfrm>
    </dsp:sp>
    <dsp:sp modelId="{F2134DF1-7576-4215-830D-406346823582}">
      <dsp:nvSpPr>
        <dsp:cNvPr id="0" name=""/>
        <dsp:cNvSpPr/>
      </dsp:nvSpPr>
      <dsp:spPr>
        <a:xfrm rot="20400000">
          <a:off x="1374471" y="518420"/>
          <a:ext cx="1553765" cy="1009947"/>
        </a:xfrm>
        <a:prstGeom prst="round2SameRect">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12700" rIns="38100" bIns="12700" numCol="1" spcCol="1270" anchor="ctr" anchorCtr="0">
          <a:noAutofit/>
        </a:bodyPr>
        <a:lstStyle/>
        <a:p>
          <a:pPr marL="0" lvl="0" indent="0" algn="ctr" defTabSz="444500">
            <a:lnSpc>
              <a:spcPct val="90000"/>
            </a:lnSpc>
            <a:spcBef>
              <a:spcPct val="0"/>
            </a:spcBef>
            <a:spcAft>
              <a:spcPct val="35000"/>
            </a:spcAft>
            <a:buNone/>
          </a:pPr>
          <a:r>
            <a:rPr lang="es-MX" sz="1000" kern="1200" dirty="0"/>
            <a:t>plantar en las obras, trabajadores con habilidades competentes en ellas, conociendo la ejecución de las diversas tareas demandadas </a:t>
          </a:r>
          <a:endParaRPr lang="en-US" sz="1000" kern="1200" dirty="0">
            <a:solidFill>
              <a:sysClr val="window" lastClr="FFFFFF"/>
            </a:solidFill>
            <a:latin typeface="Calibri" panose="020F0502020204030204"/>
            <a:ea typeface="+mn-ea"/>
            <a:cs typeface="+mn-cs"/>
          </a:endParaRPr>
        </a:p>
      </dsp:txBody>
      <dsp:txXfrm>
        <a:off x="1432204" y="566235"/>
        <a:ext cx="1455161" cy="960645"/>
      </dsp:txXfrm>
    </dsp:sp>
    <dsp:sp modelId="{BE712746-488B-4A1E-80B5-5115F6AB5EB2}">
      <dsp:nvSpPr>
        <dsp:cNvPr id="0" name=""/>
        <dsp:cNvSpPr/>
      </dsp:nvSpPr>
      <dsp:spPr>
        <a:xfrm rot="1200000">
          <a:off x="3167762" y="518420"/>
          <a:ext cx="1553765" cy="1009947"/>
        </a:xfrm>
        <a:prstGeom prst="round2SameRect">
          <a:avLst/>
        </a:prstGeom>
        <a:gradFill rotWithShape="0">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12700" rIns="38100" bIns="12700" numCol="1" spcCol="1270" anchor="ctr" anchorCtr="0">
          <a:noAutofit/>
        </a:bodyPr>
        <a:lstStyle/>
        <a:p>
          <a:pPr marL="0" lvl="0" indent="0" algn="ctr" defTabSz="444500">
            <a:lnSpc>
              <a:spcPct val="90000"/>
            </a:lnSpc>
            <a:spcBef>
              <a:spcPct val="0"/>
            </a:spcBef>
            <a:spcAft>
              <a:spcPct val="35000"/>
            </a:spcAft>
            <a:buNone/>
          </a:pPr>
          <a:r>
            <a:rPr lang="es-MX" sz="1000" kern="1200" dirty="0"/>
            <a:t>Esta oportunidad se presenta en un momento donde es difícil la inversión para cualquier compañía</a:t>
          </a:r>
          <a:endParaRPr lang="en-US" sz="1000" kern="1200" dirty="0">
            <a:solidFill>
              <a:sysClr val="window" lastClr="FFFFFF"/>
            </a:solidFill>
            <a:latin typeface="Calibri" panose="020F0502020204030204"/>
            <a:ea typeface="+mn-ea"/>
            <a:cs typeface="+mn-cs"/>
          </a:endParaRPr>
        </a:p>
      </dsp:txBody>
      <dsp:txXfrm>
        <a:off x="3208633" y="566235"/>
        <a:ext cx="1455161" cy="960645"/>
      </dsp:txXfrm>
    </dsp:sp>
    <dsp:sp modelId="{AD75F90F-B3E0-4464-A5CD-931FF33C970A}">
      <dsp:nvSpPr>
        <dsp:cNvPr id="0" name=""/>
        <dsp:cNvSpPr/>
      </dsp:nvSpPr>
      <dsp:spPr>
        <a:xfrm rot="3600000">
          <a:off x="4541503" y="1671125"/>
          <a:ext cx="1553765" cy="1009947"/>
        </a:xfrm>
        <a:prstGeom prst="round2SameRect">
          <a:avLst/>
        </a:prstGeom>
        <a:gradFill rotWithShape="0">
          <a:gsLst>
            <a:gs pos="0">
              <a:srgbClr val="C0392B">
                <a:hueOff val="0"/>
                <a:satOff val="0"/>
                <a:lumOff val="0"/>
                <a:alphaOff val="0"/>
                <a:satMod val="103000"/>
                <a:lumMod val="102000"/>
                <a:tint val="94000"/>
              </a:srgbClr>
            </a:gs>
            <a:gs pos="50000">
              <a:srgbClr val="C0392B">
                <a:hueOff val="0"/>
                <a:satOff val="0"/>
                <a:lumOff val="0"/>
                <a:alphaOff val="0"/>
                <a:satMod val="110000"/>
                <a:lumMod val="100000"/>
                <a:shade val="100000"/>
              </a:srgbClr>
            </a:gs>
            <a:gs pos="100000">
              <a:srgbClr val="C0392B">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12700" rIns="38100" bIns="12700" numCol="1" spcCol="1270" anchor="ctr" anchorCtr="0">
          <a:noAutofit/>
        </a:bodyPr>
        <a:lstStyle/>
        <a:p>
          <a:pPr marL="0" lvl="0" indent="0" algn="ctr" defTabSz="444500">
            <a:lnSpc>
              <a:spcPct val="90000"/>
            </a:lnSpc>
            <a:spcBef>
              <a:spcPct val="0"/>
            </a:spcBef>
            <a:spcAft>
              <a:spcPct val="35000"/>
            </a:spcAft>
            <a:buNone/>
          </a:pPr>
          <a:r>
            <a:rPr lang="es-MX" sz="1000" kern="1200" dirty="0"/>
            <a:t>gracias al tipo de servicio que presta la unidad de negocio “Mantenimiento Industrial”, el área de mantenimiento no ha dejado de tener ingresos</a:t>
          </a:r>
          <a:endParaRPr lang="en-US" sz="1000" kern="1200" dirty="0">
            <a:solidFill>
              <a:sysClr val="window" lastClr="FFFFFF"/>
            </a:solidFill>
            <a:latin typeface="Calibri" panose="020F0502020204030204"/>
            <a:ea typeface="+mn-ea"/>
            <a:cs typeface="+mn-cs"/>
          </a:endParaRPr>
        </a:p>
      </dsp:txBody>
      <dsp:txXfrm>
        <a:off x="4569457" y="1708102"/>
        <a:ext cx="1455161" cy="9606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8184F-24B8-4545-BA03-C7C6937BE4DB}">
      <dsp:nvSpPr>
        <dsp:cNvPr id="0" name=""/>
        <dsp:cNvSpPr/>
      </dsp:nvSpPr>
      <dsp:spPr>
        <a:xfrm>
          <a:off x="744" y="168121"/>
          <a:ext cx="2902148" cy="380799"/>
        </a:xfrm>
        <a:prstGeom prst="roundRect">
          <a:avLst>
            <a:gd name="adj" fmla="val 10000"/>
          </a:avLst>
        </a:prstGeom>
        <a:gradFill rotWithShape="0">
          <a:gsLst>
            <a:gs pos="0">
              <a:srgbClr val="2980B9">
                <a:hueOff val="0"/>
                <a:satOff val="0"/>
                <a:lumOff val="0"/>
                <a:alphaOff val="0"/>
                <a:satMod val="103000"/>
                <a:lumMod val="102000"/>
                <a:tint val="94000"/>
              </a:srgbClr>
            </a:gs>
            <a:gs pos="50000">
              <a:srgbClr val="2980B9">
                <a:hueOff val="0"/>
                <a:satOff val="0"/>
                <a:lumOff val="0"/>
                <a:alphaOff val="0"/>
                <a:satMod val="110000"/>
                <a:lumMod val="100000"/>
                <a:shade val="100000"/>
              </a:srgbClr>
            </a:gs>
            <a:gs pos="100000">
              <a:srgbClr val="2980B9">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 lastClr="FFFFFF"/>
              </a:solidFill>
              <a:latin typeface="Calibri" panose="020F0502020204030204"/>
              <a:ea typeface="+mn-ea"/>
              <a:cs typeface="+mn-cs"/>
            </a:rPr>
            <a:t>ACCIONES DE LA ORGANIZACIÓN</a:t>
          </a:r>
        </a:p>
      </dsp:txBody>
      <dsp:txXfrm>
        <a:off x="11897" y="179274"/>
        <a:ext cx="2879842" cy="358493"/>
      </dsp:txXfrm>
    </dsp:sp>
    <dsp:sp modelId="{D0D23D67-FC3E-48F1-AB0A-4E193A13C166}">
      <dsp:nvSpPr>
        <dsp:cNvPr id="0" name=""/>
        <dsp:cNvSpPr/>
      </dsp:nvSpPr>
      <dsp:spPr>
        <a:xfrm>
          <a:off x="744" y="1634018"/>
          <a:ext cx="380799"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9925E6-FDB3-4F2F-A450-EC88D366F3E3}">
      <dsp:nvSpPr>
        <dsp:cNvPr id="0" name=""/>
        <dsp:cNvSpPr/>
      </dsp:nvSpPr>
      <dsp:spPr>
        <a:xfrm>
          <a:off x="404391" y="617463"/>
          <a:ext cx="2498501" cy="2413907"/>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O" sz="1200" kern="1200" dirty="0"/>
            <a:t>La contratación de un practicante de administración de empresas para planear, organizar, dirigir y controlar todo el trabajo de identificación de necesidades</a:t>
          </a:r>
          <a:endParaRPr lang="en-US" sz="1200" kern="1200" dirty="0">
            <a:solidFill>
              <a:sysClr val="window" lastClr="FFFFFF"/>
            </a:solidFill>
            <a:latin typeface="Calibri" panose="020F0502020204030204"/>
            <a:ea typeface="+mn-ea"/>
            <a:cs typeface="+mn-cs"/>
          </a:endParaRPr>
        </a:p>
      </dsp:txBody>
      <dsp:txXfrm>
        <a:off x="522249" y="735321"/>
        <a:ext cx="2262785" cy="2178191"/>
      </dsp:txXfrm>
    </dsp:sp>
    <dsp:sp modelId="{96C5A095-E701-40BA-92F5-D6ECEB0E775F}">
      <dsp:nvSpPr>
        <dsp:cNvPr id="0" name=""/>
        <dsp:cNvSpPr/>
      </dsp:nvSpPr>
      <dsp:spPr>
        <a:xfrm>
          <a:off x="3193107" y="168121"/>
          <a:ext cx="2902148" cy="380799"/>
        </a:xfrm>
        <a:prstGeom prst="roundRect">
          <a:avLst>
            <a:gd name="adj" fmla="val 10000"/>
          </a:avLst>
        </a:prstGeom>
        <a:gradFill rotWithShape="0">
          <a:gsLst>
            <a:gs pos="0">
              <a:srgbClr val="2980B9">
                <a:hueOff val="0"/>
                <a:satOff val="0"/>
                <a:lumOff val="0"/>
                <a:alphaOff val="0"/>
                <a:satMod val="103000"/>
                <a:lumMod val="102000"/>
                <a:tint val="94000"/>
              </a:srgbClr>
            </a:gs>
            <a:gs pos="50000">
              <a:srgbClr val="2980B9">
                <a:hueOff val="0"/>
                <a:satOff val="0"/>
                <a:lumOff val="0"/>
                <a:alphaOff val="0"/>
                <a:satMod val="110000"/>
                <a:lumMod val="100000"/>
                <a:shade val="100000"/>
              </a:srgbClr>
            </a:gs>
            <a:gs pos="100000">
              <a:srgbClr val="2980B9">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 lastClr="FFFFFF"/>
              </a:solidFill>
              <a:latin typeface="Calibri" panose="020F0502020204030204"/>
              <a:ea typeface="+mn-ea"/>
              <a:cs typeface="+mn-cs"/>
            </a:rPr>
            <a:t>ACCIONES DEL PRACTICANTE</a:t>
          </a:r>
        </a:p>
      </dsp:txBody>
      <dsp:txXfrm>
        <a:off x="3204260" y="179274"/>
        <a:ext cx="2879842" cy="358493"/>
      </dsp:txXfrm>
    </dsp:sp>
    <dsp:sp modelId="{FA940E67-1DED-4FF3-AC0C-6C11BAC61200}">
      <dsp:nvSpPr>
        <dsp:cNvPr id="0" name=""/>
        <dsp:cNvSpPr/>
      </dsp:nvSpPr>
      <dsp:spPr>
        <a:xfrm>
          <a:off x="3193107" y="786694"/>
          <a:ext cx="380799" cy="380799"/>
        </a:xfrm>
        <a:prstGeom prst="roundRect">
          <a:avLst>
            <a:gd name="adj" fmla="val 16670"/>
          </a:avLst>
        </a:prstGeom>
        <a:gradFill rotWithShape="0">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34AEAE1-F73B-42E9-A3EA-E79A8067213C}">
      <dsp:nvSpPr>
        <dsp:cNvPr id="0" name=""/>
        <dsp:cNvSpPr/>
      </dsp:nvSpPr>
      <dsp:spPr>
        <a:xfrm>
          <a:off x="3596754" y="617463"/>
          <a:ext cx="2498501" cy="719260"/>
        </a:xfrm>
        <a:prstGeom prst="roundRect">
          <a:avLst>
            <a:gd name="adj" fmla="val 16670"/>
          </a:avLst>
        </a:prstGeom>
        <a:gradFill rotWithShape="0">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err="1">
              <a:solidFill>
                <a:sysClr val="window" lastClr="FFFFFF"/>
              </a:solidFill>
              <a:latin typeface="Calibri" panose="020F0502020204030204"/>
              <a:ea typeface="+mn-ea"/>
              <a:cs typeface="+mn-cs"/>
            </a:rPr>
            <a:t>Realizacion</a:t>
          </a:r>
          <a:r>
            <a:rPr lang="en-US" sz="1200" kern="1200" dirty="0">
              <a:solidFill>
                <a:sysClr val="window" lastClr="FFFFFF"/>
              </a:solidFill>
              <a:latin typeface="Calibri" panose="020F0502020204030204"/>
              <a:ea typeface="+mn-ea"/>
              <a:cs typeface="+mn-cs"/>
            </a:rPr>
            <a:t> de </a:t>
          </a:r>
          <a:r>
            <a:rPr lang="en-US" sz="1200" kern="1200" dirty="0" err="1">
              <a:solidFill>
                <a:sysClr val="window" lastClr="FFFFFF"/>
              </a:solidFill>
              <a:latin typeface="Calibri" panose="020F0502020204030204"/>
              <a:ea typeface="+mn-ea"/>
              <a:cs typeface="+mn-cs"/>
            </a:rPr>
            <a:t>perfiles</a:t>
          </a:r>
          <a:r>
            <a:rPr lang="en-US" sz="1200" kern="1200" dirty="0">
              <a:solidFill>
                <a:sysClr val="window" lastClr="FFFFFF"/>
              </a:solidFill>
              <a:latin typeface="Calibri" panose="020F0502020204030204"/>
              <a:ea typeface="+mn-ea"/>
              <a:cs typeface="+mn-cs"/>
            </a:rPr>
            <a:t>, </a:t>
          </a:r>
          <a:r>
            <a:rPr lang="en-US" sz="1200" kern="1200" dirty="0" err="1">
              <a:solidFill>
                <a:sysClr val="window" lastClr="FFFFFF"/>
              </a:solidFill>
              <a:latin typeface="Calibri" panose="020F0502020204030204"/>
              <a:ea typeface="+mn-ea"/>
              <a:cs typeface="+mn-cs"/>
            </a:rPr>
            <a:t>funciones</a:t>
          </a:r>
          <a:r>
            <a:rPr lang="en-US" sz="1200" kern="1200" dirty="0">
              <a:solidFill>
                <a:sysClr val="window" lastClr="FFFFFF"/>
              </a:solidFill>
              <a:latin typeface="Calibri" panose="020F0502020204030204"/>
              <a:ea typeface="+mn-ea"/>
              <a:cs typeface="+mn-cs"/>
            </a:rPr>
            <a:t> y </a:t>
          </a:r>
          <a:r>
            <a:rPr lang="en-US" sz="1200" kern="1200" dirty="0" err="1">
              <a:solidFill>
                <a:sysClr val="window" lastClr="FFFFFF"/>
              </a:solidFill>
              <a:latin typeface="Calibri" panose="020F0502020204030204"/>
              <a:ea typeface="+mn-ea"/>
              <a:cs typeface="+mn-cs"/>
            </a:rPr>
            <a:t>deberes</a:t>
          </a:r>
          <a:r>
            <a:rPr lang="en-US" sz="1200" kern="1200" dirty="0">
              <a:solidFill>
                <a:sysClr val="window" lastClr="FFFFFF"/>
              </a:solidFill>
              <a:latin typeface="Calibri" panose="020F0502020204030204"/>
              <a:ea typeface="+mn-ea"/>
              <a:cs typeface="+mn-cs"/>
            </a:rPr>
            <a:t> de </a:t>
          </a:r>
          <a:r>
            <a:rPr lang="en-US" sz="1200" kern="1200" dirty="0" err="1">
              <a:solidFill>
                <a:sysClr val="window" lastClr="FFFFFF"/>
              </a:solidFill>
              <a:latin typeface="Calibri" panose="020F0502020204030204"/>
              <a:ea typeface="+mn-ea"/>
              <a:cs typeface="+mn-cs"/>
            </a:rPr>
            <a:t>toda</a:t>
          </a:r>
          <a:r>
            <a:rPr lang="en-US" sz="1200" kern="1200" dirty="0">
              <a:solidFill>
                <a:sysClr val="window" lastClr="FFFFFF"/>
              </a:solidFill>
              <a:latin typeface="Calibri" panose="020F0502020204030204"/>
              <a:ea typeface="+mn-ea"/>
              <a:cs typeface="+mn-cs"/>
            </a:rPr>
            <a:t> la </a:t>
          </a:r>
          <a:r>
            <a:rPr lang="en-US" sz="1200" kern="1200" dirty="0" err="1">
              <a:solidFill>
                <a:sysClr val="window" lastClr="FFFFFF"/>
              </a:solidFill>
              <a:latin typeface="Calibri" panose="020F0502020204030204"/>
              <a:ea typeface="+mn-ea"/>
              <a:cs typeface="+mn-cs"/>
            </a:rPr>
            <a:t>empresa</a:t>
          </a:r>
          <a:endParaRPr lang="en-US" sz="1200" kern="1200" dirty="0">
            <a:solidFill>
              <a:sysClr val="window" lastClr="FFFFFF"/>
            </a:solidFill>
            <a:latin typeface="Calibri" panose="020F0502020204030204"/>
            <a:ea typeface="+mn-ea"/>
            <a:cs typeface="+mn-cs"/>
          </a:endParaRPr>
        </a:p>
      </dsp:txBody>
      <dsp:txXfrm>
        <a:off x="3631872" y="652581"/>
        <a:ext cx="2428265" cy="649024"/>
      </dsp:txXfrm>
    </dsp:sp>
    <dsp:sp modelId="{CDFC69DD-CBDD-476C-989C-DC6B4D6D1D63}">
      <dsp:nvSpPr>
        <dsp:cNvPr id="0" name=""/>
        <dsp:cNvSpPr/>
      </dsp:nvSpPr>
      <dsp:spPr>
        <a:xfrm>
          <a:off x="3193107" y="1485196"/>
          <a:ext cx="380799" cy="380799"/>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62C7DC8-8B7F-4D6D-8BD3-0D36B41166B4}">
      <dsp:nvSpPr>
        <dsp:cNvPr id="0" name=""/>
        <dsp:cNvSpPr/>
      </dsp:nvSpPr>
      <dsp:spPr>
        <a:xfrm>
          <a:off x="3596754" y="1382420"/>
          <a:ext cx="2498501" cy="586350"/>
        </a:xfrm>
        <a:prstGeom prst="roundRect">
          <a:avLst>
            <a:gd name="adj" fmla="val 16670"/>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err="1">
              <a:solidFill>
                <a:sysClr val="window" lastClr="FFFFFF"/>
              </a:solidFill>
              <a:latin typeface="Calibri" panose="020F0502020204030204"/>
              <a:ea typeface="+mn-ea"/>
              <a:cs typeface="+mn-cs"/>
            </a:rPr>
            <a:t>Realizacion</a:t>
          </a:r>
          <a:r>
            <a:rPr lang="en-US" sz="1200" kern="1200" dirty="0">
              <a:solidFill>
                <a:sysClr val="window" lastClr="FFFFFF"/>
              </a:solidFill>
              <a:latin typeface="Calibri" panose="020F0502020204030204"/>
              <a:ea typeface="+mn-ea"/>
              <a:cs typeface="+mn-cs"/>
            </a:rPr>
            <a:t> de matrices de </a:t>
          </a:r>
          <a:r>
            <a:rPr lang="en-US" sz="1200" kern="1200" dirty="0" err="1">
              <a:solidFill>
                <a:sysClr val="window" lastClr="FFFFFF"/>
              </a:solidFill>
              <a:latin typeface="Calibri" panose="020F0502020204030204"/>
              <a:ea typeface="+mn-ea"/>
              <a:cs typeface="+mn-cs"/>
            </a:rPr>
            <a:t>habilidades</a:t>
          </a:r>
          <a:r>
            <a:rPr lang="en-US" sz="1200" kern="1200" dirty="0">
              <a:solidFill>
                <a:sysClr val="window" lastClr="FFFFFF"/>
              </a:solidFill>
              <a:latin typeface="Calibri" panose="020F0502020204030204"/>
              <a:ea typeface="+mn-ea"/>
              <a:cs typeface="+mn-cs"/>
            </a:rPr>
            <a:t> y </a:t>
          </a:r>
          <a:r>
            <a:rPr lang="en-US" sz="1200" kern="1200" dirty="0" err="1">
              <a:solidFill>
                <a:sysClr val="window" lastClr="FFFFFF"/>
              </a:solidFill>
              <a:latin typeface="Calibri" panose="020F0502020204030204"/>
              <a:ea typeface="+mn-ea"/>
              <a:cs typeface="+mn-cs"/>
            </a:rPr>
            <a:t>competencias</a:t>
          </a:r>
          <a:endParaRPr lang="en-US" sz="1200" kern="1200" dirty="0">
            <a:solidFill>
              <a:sysClr val="window" lastClr="FFFFFF"/>
            </a:solidFill>
            <a:latin typeface="Calibri" panose="020F0502020204030204"/>
            <a:ea typeface="+mn-ea"/>
            <a:cs typeface="+mn-cs"/>
          </a:endParaRPr>
        </a:p>
      </dsp:txBody>
      <dsp:txXfrm>
        <a:off x="3625382" y="1411048"/>
        <a:ext cx="2441245" cy="529094"/>
      </dsp:txXfrm>
    </dsp:sp>
    <dsp:sp modelId="{9E6E8F5A-E7B7-43CF-9B81-5A3277670910}">
      <dsp:nvSpPr>
        <dsp:cNvPr id="0" name=""/>
        <dsp:cNvSpPr/>
      </dsp:nvSpPr>
      <dsp:spPr>
        <a:xfrm>
          <a:off x="3193107" y="2194804"/>
          <a:ext cx="380799" cy="380799"/>
        </a:xfrm>
        <a:prstGeom prst="roundRect">
          <a:avLst>
            <a:gd name="adj" fmla="val 16670"/>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14B3254-1301-4067-8A2D-92A5963BD94A}">
      <dsp:nvSpPr>
        <dsp:cNvPr id="0" name=""/>
        <dsp:cNvSpPr/>
      </dsp:nvSpPr>
      <dsp:spPr>
        <a:xfrm>
          <a:off x="3596754" y="2014467"/>
          <a:ext cx="2498501" cy="741472"/>
        </a:xfrm>
        <a:prstGeom prst="roundRect">
          <a:avLst>
            <a:gd name="adj" fmla="val 16670"/>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w="6350" cap="flat" cmpd="sng" algn="ctr">
          <a:solidFill>
            <a:sysClr val="window" lastClr="FFFFFF">
              <a:hueOff val="0"/>
              <a:satOff val="0"/>
              <a:lumOff val="0"/>
              <a:alphaOff val="0"/>
            </a:sys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err="1">
              <a:solidFill>
                <a:sysClr val="window" lastClr="FFFFFF"/>
              </a:solidFill>
              <a:latin typeface="Calibri" panose="020F0502020204030204"/>
              <a:ea typeface="+mn-ea"/>
              <a:cs typeface="+mn-cs"/>
            </a:rPr>
            <a:t>Realizacion</a:t>
          </a:r>
          <a:r>
            <a:rPr lang="en-US" sz="1200" kern="1200" dirty="0">
              <a:solidFill>
                <a:sysClr val="window" lastClr="FFFFFF"/>
              </a:solidFill>
              <a:latin typeface="Calibri" panose="020F0502020204030204"/>
              <a:ea typeface="+mn-ea"/>
              <a:cs typeface="+mn-cs"/>
            </a:rPr>
            <a:t> de un plan de </a:t>
          </a:r>
          <a:r>
            <a:rPr lang="en-US" sz="1200" kern="1200" dirty="0" err="1">
              <a:solidFill>
                <a:sysClr val="window" lastClr="FFFFFF"/>
              </a:solidFill>
              <a:latin typeface="Calibri" panose="020F0502020204030204"/>
              <a:ea typeface="+mn-ea"/>
              <a:cs typeface="+mn-cs"/>
            </a:rPr>
            <a:t>formacion</a:t>
          </a:r>
          <a:r>
            <a:rPr lang="en-US" sz="1200" kern="1200" dirty="0">
              <a:solidFill>
                <a:sysClr val="window" lastClr="FFFFFF"/>
              </a:solidFill>
              <a:latin typeface="Calibri" panose="020F0502020204030204"/>
              <a:ea typeface="+mn-ea"/>
              <a:cs typeface="+mn-cs"/>
            </a:rPr>
            <a:t> para </a:t>
          </a:r>
          <a:r>
            <a:rPr lang="en-US" sz="1200" kern="1200" dirty="0" err="1">
              <a:solidFill>
                <a:sysClr val="window" lastClr="FFFFFF"/>
              </a:solidFill>
              <a:latin typeface="Calibri" panose="020F0502020204030204"/>
              <a:ea typeface="+mn-ea"/>
              <a:cs typeface="+mn-cs"/>
            </a:rPr>
            <a:t>cada</a:t>
          </a:r>
          <a:r>
            <a:rPr lang="en-US" sz="1200" kern="1200" dirty="0">
              <a:solidFill>
                <a:sysClr val="window" lastClr="FFFFFF"/>
              </a:solidFill>
              <a:latin typeface="Calibri" panose="020F0502020204030204"/>
              <a:ea typeface="+mn-ea"/>
              <a:cs typeface="+mn-cs"/>
            </a:rPr>
            <a:t> </a:t>
          </a:r>
          <a:r>
            <a:rPr lang="en-US" sz="1200" kern="1200" dirty="0" err="1">
              <a:solidFill>
                <a:sysClr val="window" lastClr="FFFFFF"/>
              </a:solidFill>
              <a:latin typeface="Calibri" panose="020F0502020204030204"/>
              <a:ea typeface="+mn-ea"/>
              <a:cs typeface="+mn-cs"/>
            </a:rPr>
            <a:t>obra</a:t>
          </a:r>
          <a:endParaRPr lang="en-US" sz="1200" kern="1200" dirty="0">
            <a:solidFill>
              <a:sysClr val="window" lastClr="FFFFFF"/>
            </a:solidFill>
            <a:latin typeface="Calibri" panose="020F0502020204030204"/>
            <a:ea typeface="+mn-ea"/>
            <a:cs typeface="+mn-cs"/>
          </a:endParaRPr>
        </a:p>
      </dsp:txBody>
      <dsp:txXfrm>
        <a:off x="3632956" y="2050669"/>
        <a:ext cx="2426097" cy="6690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CC475-44FF-4EF6-A0FF-7F5AB70B9092}">
      <dsp:nvSpPr>
        <dsp:cNvPr id="0" name=""/>
        <dsp:cNvSpPr/>
      </dsp:nvSpPr>
      <dsp:spPr>
        <a:xfrm>
          <a:off x="2438399" y="0"/>
          <a:ext cx="3657600" cy="3199493"/>
        </a:xfrm>
        <a:prstGeom prst="rightArrow">
          <a:avLst>
            <a:gd name="adj1" fmla="val 75000"/>
            <a:gd name="adj2" fmla="val 50000"/>
          </a:avLst>
        </a:prstGeom>
        <a:solidFill>
          <a:srgbClr val="16A085">
            <a:tint val="40000"/>
            <a:alpha val="90000"/>
            <a:hueOff val="0"/>
            <a:satOff val="0"/>
            <a:lumOff val="0"/>
            <a:alphaOff val="0"/>
          </a:srgbClr>
        </a:solidFill>
        <a:ln w="6350" cap="flat" cmpd="sng" algn="ctr">
          <a:solidFill>
            <a:srgbClr val="16A085">
              <a:tint val="40000"/>
              <a:alpha val="90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en-US" sz="2300" kern="1200" dirty="0" err="1">
              <a:solidFill>
                <a:sysClr val="windowText" lastClr="000000">
                  <a:hueOff val="0"/>
                  <a:satOff val="0"/>
                  <a:lumOff val="0"/>
                  <a:alphaOff val="0"/>
                </a:sysClr>
              </a:solidFill>
              <a:latin typeface="Calibri" panose="020F0502020204030204"/>
              <a:ea typeface="+mn-ea"/>
              <a:cs typeface="+mn-cs"/>
            </a:rPr>
            <a:t>Entrevistas</a:t>
          </a:r>
          <a:endParaRPr lang="en-US" sz="2300" kern="1200" dirty="0">
            <a:solidFill>
              <a:sysClr val="windowText" lastClr="000000">
                <a:hueOff val="0"/>
                <a:satOff val="0"/>
                <a:lumOff val="0"/>
                <a:alphaOff val="0"/>
              </a:sysClr>
            </a:solidFill>
            <a:latin typeface="Calibri" panose="020F0502020204030204"/>
            <a:ea typeface="+mn-ea"/>
            <a:cs typeface="+mn-cs"/>
          </a:endParaRPr>
        </a:p>
        <a:p>
          <a:pPr marL="228600" lvl="1" indent="-228600" algn="l" defTabSz="1022350">
            <a:lnSpc>
              <a:spcPct val="90000"/>
            </a:lnSpc>
            <a:spcBef>
              <a:spcPct val="0"/>
            </a:spcBef>
            <a:spcAft>
              <a:spcPct val="15000"/>
            </a:spcAft>
            <a:buChar char="•"/>
          </a:pPr>
          <a:r>
            <a:rPr lang="en-US" sz="2300" kern="1200" dirty="0" err="1">
              <a:solidFill>
                <a:sysClr val="windowText" lastClr="000000">
                  <a:hueOff val="0"/>
                  <a:satOff val="0"/>
                  <a:lumOff val="0"/>
                  <a:alphaOff val="0"/>
                </a:sysClr>
              </a:solidFill>
              <a:latin typeface="Calibri" panose="020F0502020204030204"/>
              <a:ea typeface="+mn-ea"/>
              <a:cs typeface="+mn-cs"/>
            </a:rPr>
            <a:t>Visitas</a:t>
          </a:r>
          <a:r>
            <a:rPr lang="en-US" sz="2300" kern="1200" dirty="0">
              <a:solidFill>
                <a:sysClr val="windowText" lastClr="000000">
                  <a:hueOff val="0"/>
                  <a:satOff val="0"/>
                  <a:lumOff val="0"/>
                  <a:alphaOff val="0"/>
                </a:sysClr>
              </a:solidFill>
              <a:latin typeface="Calibri" panose="020F0502020204030204"/>
              <a:ea typeface="+mn-ea"/>
              <a:cs typeface="+mn-cs"/>
            </a:rPr>
            <a:t> </a:t>
          </a:r>
          <a:r>
            <a:rPr lang="en-US" sz="2300" kern="1200" dirty="0" err="1">
              <a:solidFill>
                <a:sysClr val="windowText" lastClr="000000">
                  <a:hueOff val="0"/>
                  <a:satOff val="0"/>
                  <a:lumOff val="0"/>
                  <a:alphaOff val="0"/>
                </a:sysClr>
              </a:solidFill>
              <a:latin typeface="Calibri" panose="020F0502020204030204"/>
              <a:ea typeface="+mn-ea"/>
              <a:cs typeface="+mn-cs"/>
            </a:rPr>
            <a:t>presenciales</a:t>
          </a:r>
          <a:endParaRPr lang="en-US" sz="2300" kern="1200" dirty="0">
            <a:solidFill>
              <a:sysClr val="windowText" lastClr="000000">
                <a:hueOff val="0"/>
                <a:satOff val="0"/>
                <a:lumOff val="0"/>
                <a:alphaOff val="0"/>
              </a:sysClr>
            </a:solidFill>
            <a:latin typeface="Calibri" panose="020F0502020204030204"/>
            <a:ea typeface="+mn-ea"/>
            <a:cs typeface="+mn-cs"/>
          </a:endParaRPr>
        </a:p>
        <a:p>
          <a:pPr marL="228600" lvl="1" indent="-228600" algn="l" defTabSz="1022350">
            <a:lnSpc>
              <a:spcPct val="90000"/>
            </a:lnSpc>
            <a:spcBef>
              <a:spcPct val="0"/>
            </a:spcBef>
            <a:spcAft>
              <a:spcPct val="15000"/>
            </a:spcAft>
            <a:buChar char="•"/>
          </a:pPr>
          <a:r>
            <a:rPr lang="en-US" sz="2300" kern="1200" dirty="0" err="1">
              <a:solidFill>
                <a:sysClr val="windowText" lastClr="000000">
                  <a:hueOff val="0"/>
                  <a:satOff val="0"/>
                  <a:lumOff val="0"/>
                  <a:alphaOff val="0"/>
                </a:sysClr>
              </a:solidFill>
              <a:latin typeface="Calibri" panose="020F0502020204030204"/>
              <a:ea typeface="+mn-ea"/>
              <a:cs typeface="+mn-cs"/>
            </a:rPr>
            <a:t>Llamadas</a:t>
          </a:r>
          <a:r>
            <a:rPr lang="en-US" sz="2300" kern="1200" dirty="0">
              <a:solidFill>
                <a:sysClr val="windowText" lastClr="000000">
                  <a:hueOff val="0"/>
                  <a:satOff val="0"/>
                  <a:lumOff val="0"/>
                  <a:alphaOff val="0"/>
                </a:sysClr>
              </a:solidFill>
              <a:latin typeface="Calibri" panose="020F0502020204030204"/>
              <a:ea typeface="+mn-ea"/>
              <a:cs typeface="+mn-cs"/>
            </a:rPr>
            <a:t> </a:t>
          </a:r>
          <a:r>
            <a:rPr lang="en-US" sz="2300" kern="1200" dirty="0" err="1">
              <a:solidFill>
                <a:sysClr val="windowText" lastClr="000000">
                  <a:hueOff val="0"/>
                  <a:satOff val="0"/>
                  <a:lumOff val="0"/>
                  <a:alphaOff val="0"/>
                </a:sysClr>
              </a:solidFill>
              <a:latin typeface="Calibri" panose="020F0502020204030204"/>
              <a:ea typeface="+mn-ea"/>
              <a:cs typeface="+mn-cs"/>
            </a:rPr>
            <a:t>telefonicas</a:t>
          </a:r>
          <a:endParaRPr lang="en-US" sz="2300" kern="1200" dirty="0">
            <a:solidFill>
              <a:sysClr val="windowText" lastClr="000000">
                <a:hueOff val="0"/>
                <a:satOff val="0"/>
                <a:lumOff val="0"/>
                <a:alphaOff val="0"/>
              </a:sysClr>
            </a:solidFill>
            <a:latin typeface="Calibri" panose="020F0502020204030204"/>
            <a:ea typeface="+mn-ea"/>
            <a:cs typeface="+mn-cs"/>
          </a:endParaRPr>
        </a:p>
        <a:p>
          <a:pPr marL="228600" lvl="1" indent="-228600" algn="l" defTabSz="1022350">
            <a:lnSpc>
              <a:spcPct val="90000"/>
            </a:lnSpc>
            <a:spcBef>
              <a:spcPct val="0"/>
            </a:spcBef>
            <a:spcAft>
              <a:spcPct val="15000"/>
            </a:spcAft>
            <a:buChar char="•"/>
          </a:pPr>
          <a:r>
            <a:rPr lang="en-US" sz="2300" kern="1200" dirty="0" err="1">
              <a:solidFill>
                <a:sysClr val="windowText" lastClr="000000">
                  <a:hueOff val="0"/>
                  <a:satOff val="0"/>
                  <a:lumOff val="0"/>
                  <a:alphaOff val="0"/>
                </a:sysClr>
              </a:solidFill>
              <a:latin typeface="Calibri" panose="020F0502020204030204"/>
              <a:ea typeface="+mn-ea"/>
              <a:cs typeface="+mn-cs"/>
            </a:rPr>
            <a:t>Videoconferencias</a:t>
          </a:r>
          <a:endParaRPr lang="en-US" sz="2300" kern="1200" dirty="0">
            <a:solidFill>
              <a:sysClr val="windowText" lastClr="000000">
                <a:hueOff val="0"/>
                <a:satOff val="0"/>
                <a:lumOff val="0"/>
                <a:alphaOff val="0"/>
              </a:sysClr>
            </a:solidFill>
            <a:latin typeface="Calibri" panose="020F0502020204030204"/>
            <a:ea typeface="+mn-ea"/>
            <a:cs typeface="+mn-cs"/>
          </a:endParaRPr>
        </a:p>
      </dsp:txBody>
      <dsp:txXfrm>
        <a:off x="2438399" y="399937"/>
        <a:ext cx="2457790" cy="2399619"/>
      </dsp:txXfrm>
    </dsp:sp>
    <dsp:sp modelId="{5BC9D3B4-AF9C-4AF7-91E0-64CA69BFC99F}">
      <dsp:nvSpPr>
        <dsp:cNvPr id="0" name=""/>
        <dsp:cNvSpPr/>
      </dsp:nvSpPr>
      <dsp:spPr>
        <a:xfrm>
          <a:off x="0" y="0"/>
          <a:ext cx="2438400" cy="3199493"/>
        </a:xfrm>
        <a:prstGeom prst="roundRect">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ysClr val="window" lastClr="FFFFFF"/>
              </a:solidFill>
              <a:latin typeface="Calibri" panose="020F0502020204030204"/>
              <a:ea typeface="+mn-ea"/>
              <a:cs typeface="+mn-cs"/>
            </a:rPr>
            <a:t>1. </a:t>
          </a:r>
          <a:r>
            <a:rPr lang="en-US" sz="2100" kern="1200" dirty="0" err="1">
              <a:solidFill>
                <a:sysClr val="window" lastClr="FFFFFF"/>
              </a:solidFill>
              <a:latin typeface="Calibri" panose="020F0502020204030204"/>
              <a:ea typeface="+mn-ea"/>
              <a:cs typeface="+mn-cs"/>
            </a:rPr>
            <a:t>Entrevistas</a:t>
          </a:r>
          <a:r>
            <a:rPr lang="en-US" sz="2100" kern="1200" dirty="0">
              <a:solidFill>
                <a:sysClr val="window" lastClr="FFFFFF"/>
              </a:solidFill>
              <a:latin typeface="Calibri" panose="020F0502020204030204"/>
              <a:ea typeface="+mn-ea"/>
              <a:cs typeface="+mn-cs"/>
            </a:rPr>
            <a:t> </a:t>
          </a:r>
          <a:r>
            <a:rPr lang="en-US" sz="2100" kern="1200" dirty="0" err="1">
              <a:solidFill>
                <a:sysClr val="window" lastClr="FFFFFF"/>
              </a:solidFill>
              <a:latin typeface="Calibri" panose="020F0502020204030204"/>
              <a:ea typeface="+mn-ea"/>
              <a:cs typeface="+mn-cs"/>
            </a:rPr>
            <a:t>semiestructuradas</a:t>
          </a:r>
          <a:endParaRPr lang="en-US" sz="2100" kern="1200" dirty="0">
            <a:solidFill>
              <a:sysClr val="window" lastClr="FFFFFF"/>
            </a:solidFill>
            <a:latin typeface="Calibri" panose="020F0502020204030204"/>
            <a:ea typeface="+mn-ea"/>
            <a:cs typeface="+mn-cs"/>
          </a:endParaRPr>
        </a:p>
        <a:p>
          <a:pPr marL="0" lvl="0" indent="0" algn="ctr" defTabSz="933450">
            <a:lnSpc>
              <a:spcPct val="90000"/>
            </a:lnSpc>
            <a:spcBef>
              <a:spcPct val="0"/>
            </a:spcBef>
            <a:spcAft>
              <a:spcPct val="35000"/>
            </a:spcAft>
            <a:buNone/>
          </a:pPr>
          <a:r>
            <a:rPr lang="en-US" sz="2100" kern="1200" dirty="0">
              <a:solidFill>
                <a:sysClr val="window" lastClr="FFFFFF"/>
              </a:solidFill>
              <a:latin typeface="Calibri" panose="020F0502020204030204"/>
              <a:ea typeface="+mn-ea"/>
              <a:cs typeface="+mn-cs"/>
            </a:rPr>
            <a:t>2. </a:t>
          </a:r>
          <a:r>
            <a:rPr lang="en-US" sz="2100" kern="1200" dirty="0" err="1">
              <a:solidFill>
                <a:sysClr val="window" lastClr="FFFFFF"/>
              </a:solidFill>
              <a:latin typeface="Calibri" panose="020F0502020204030204"/>
              <a:ea typeface="+mn-ea"/>
              <a:cs typeface="+mn-cs"/>
            </a:rPr>
            <a:t>Observacion</a:t>
          </a:r>
          <a:r>
            <a:rPr lang="en-US" sz="2100" kern="1200" dirty="0">
              <a:solidFill>
                <a:sysClr val="window" lastClr="FFFFFF"/>
              </a:solidFill>
              <a:latin typeface="Calibri" panose="020F0502020204030204"/>
              <a:ea typeface="+mn-ea"/>
              <a:cs typeface="+mn-cs"/>
            </a:rPr>
            <a:t> no </a:t>
          </a:r>
          <a:r>
            <a:rPr lang="en-US" sz="2100" kern="1200" dirty="0" err="1">
              <a:solidFill>
                <a:sysClr val="window" lastClr="FFFFFF"/>
              </a:solidFill>
              <a:latin typeface="Calibri" panose="020F0502020204030204"/>
              <a:ea typeface="+mn-ea"/>
              <a:cs typeface="+mn-cs"/>
            </a:rPr>
            <a:t>participante</a:t>
          </a:r>
          <a:endParaRPr lang="en-US" sz="2100" kern="1200" dirty="0">
            <a:solidFill>
              <a:sysClr val="window" lastClr="FFFFFF"/>
            </a:solidFill>
            <a:latin typeface="Calibri" panose="020F0502020204030204"/>
            <a:ea typeface="+mn-ea"/>
            <a:cs typeface="+mn-cs"/>
          </a:endParaRPr>
        </a:p>
      </dsp:txBody>
      <dsp:txXfrm>
        <a:off x="119033" y="119033"/>
        <a:ext cx="2200334" cy="2961427"/>
      </dsp:txXfrm>
    </dsp:sp>
  </dsp:spTree>
</dsp:drawing>
</file>

<file path=ppt/diagrams/layout1.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45C8B7-A939-9A49-AEC3-67FC21FFBC8C}" type="datetimeFigureOut">
              <a:rPr lang="es-CO" smtClean="0"/>
              <a:t>28/01/2022</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6CE6ED-7C1F-2241-9BB8-C1AEBC8C1EC2}" type="slidenum">
              <a:rPr lang="es-CO" smtClean="0"/>
              <a:t>‹Nº›</a:t>
            </a:fld>
            <a:endParaRPr lang="es-CO"/>
          </a:p>
        </p:txBody>
      </p:sp>
    </p:spTree>
    <p:extLst>
      <p:ext uri="{BB962C8B-B14F-4D97-AF65-F5344CB8AC3E}">
        <p14:creationId xmlns:p14="http://schemas.microsoft.com/office/powerpoint/2010/main" val="3007283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0F6CE6ED-7C1F-2241-9BB8-C1AEBC8C1EC2}" type="slidenum">
              <a:rPr lang="es-CO" smtClean="0"/>
              <a:t>1</a:t>
            </a:fld>
            <a:endParaRPr lang="es-CO"/>
          </a:p>
        </p:txBody>
      </p:sp>
    </p:spTree>
    <p:extLst>
      <p:ext uri="{BB962C8B-B14F-4D97-AF65-F5344CB8AC3E}">
        <p14:creationId xmlns:p14="http://schemas.microsoft.com/office/powerpoint/2010/main" val="3337022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0F6CE6ED-7C1F-2241-9BB8-C1AEBC8C1EC2}" type="slidenum">
              <a:rPr lang="es-CO" smtClean="0"/>
              <a:t>3</a:t>
            </a:fld>
            <a:endParaRPr lang="es-CO"/>
          </a:p>
        </p:txBody>
      </p:sp>
    </p:spTree>
    <p:extLst>
      <p:ext uri="{BB962C8B-B14F-4D97-AF65-F5344CB8AC3E}">
        <p14:creationId xmlns:p14="http://schemas.microsoft.com/office/powerpoint/2010/main" val="350465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3558334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3076901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4035392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2268238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220710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723355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3055232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3065232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8023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4073013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972F0D44-15F1-4A2F-973C-23E6205F04C8}" type="datetimeFigureOut">
              <a:rPr lang="es-CO" smtClean="0"/>
              <a:t>28/01/2022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72040AA-146E-45E7-B41E-2F0C6AFCFAFF}" type="slidenum">
              <a:rPr lang="es-CO" smtClean="0"/>
              <a:t>‹Nº›</a:t>
            </a:fld>
            <a:endParaRPr lang="es-CO"/>
          </a:p>
        </p:txBody>
      </p:sp>
    </p:spTree>
    <p:extLst>
      <p:ext uri="{BB962C8B-B14F-4D97-AF65-F5344CB8AC3E}">
        <p14:creationId xmlns:p14="http://schemas.microsoft.com/office/powerpoint/2010/main" val="3367965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2F0D44-15F1-4A2F-973C-23E6205F04C8}" type="datetimeFigureOut">
              <a:rPr lang="es-CO" smtClean="0"/>
              <a:t>28/01/2022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040AA-146E-45E7-B41E-2F0C6AFCFAFF}" type="slidenum">
              <a:rPr lang="es-CO" smtClean="0"/>
              <a:t>‹Nº›</a:t>
            </a:fld>
            <a:endParaRPr lang="es-CO"/>
          </a:p>
        </p:txBody>
      </p:sp>
    </p:spTree>
    <p:extLst>
      <p:ext uri="{BB962C8B-B14F-4D97-AF65-F5344CB8AC3E}">
        <p14:creationId xmlns:p14="http://schemas.microsoft.com/office/powerpoint/2010/main" val="4087073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619672" y="5877272"/>
            <a:ext cx="6552728" cy="584775"/>
          </a:xfrm>
          <a:prstGeom prst="rect">
            <a:avLst/>
          </a:prstGeom>
          <a:noFill/>
        </p:spPr>
        <p:txBody>
          <a:bodyPr wrap="square" rtlCol="0">
            <a:spAutoFit/>
          </a:bodyPr>
          <a:lstStyle/>
          <a:p>
            <a:pPr algn="just"/>
            <a:r>
              <a:rPr lang="es-CO" sz="3200" b="1" dirty="0">
                <a:latin typeface="Arial" charset="0"/>
                <a:ea typeface="Arial" charset="0"/>
                <a:cs typeface="Arial" charset="0"/>
              </a:rPr>
              <a:t>Título</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3" y="0"/>
            <a:ext cx="9145623" cy="7067073"/>
          </a:xfrm>
          <a:prstGeom prst="rect">
            <a:avLst/>
          </a:prstGeom>
        </p:spPr>
      </p:pic>
      <p:sp>
        <p:nvSpPr>
          <p:cNvPr id="3" name="CuadroTexto 2"/>
          <p:cNvSpPr txBox="1"/>
          <p:nvPr/>
        </p:nvSpPr>
        <p:spPr>
          <a:xfrm>
            <a:off x="4067944" y="2546691"/>
            <a:ext cx="3744416" cy="646331"/>
          </a:xfrm>
          <a:prstGeom prst="rect">
            <a:avLst/>
          </a:prstGeom>
          <a:noFill/>
        </p:spPr>
        <p:txBody>
          <a:bodyPr wrap="square" rtlCol="0">
            <a:spAutoFit/>
          </a:bodyPr>
          <a:lstStyle/>
          <a:p>
            <a:pPr algn="ctr"/>
            <a:endParaRPr lang="es-CO" sz="3600" dirty="0">
              <a:latin typeface="+mj-lt"/>
            </a:endParaRPr>
          </a:p>
        </p:txBody>
      </p:sp>
      <p:sp>
        <p:nvSpPr>
          <p:cNvPr id="4" name="Título 3"/>
          <p:cNvSpPr>
            <a:spLocks noGrp="1"/>
          </p:cNvSpPr>
          <p:nvPr>
            <p:ph type="ctrTitle"/>
          </p:nvPr>
        </p:nvSpPr>
        <p:spPr>
          <a:xfrm>
            <a:off x="2843808" y="3015691"/>
            <a:ext cx="6622504" cy="1298575"/>
          </a:xfrm>
        </p:spPr>
        <p:txBody>
          <a:bodyPr>
            <a:normAutofit fontScale="90000"/>
          </a:bodyPr>
          <a:lstStyle/>
          <a:p>
            <a:r>
              <a:rPr lang="es-MX" b="1" dirty="0"/>
              <a:t>Sistematización de la experiencia</a:t>
            </a:r>
            <a:endParaRPr lang="es-CO" b="1" dirty="0"/>
          </a:p>
        </p:txBody>
      </p:sp>
      <p:sp>
        <p:nvSpPr>
          <p:cNvPr id="6" name="Subtítulo 5"/>
          <p:cNvSpPr>
            <a:spLocks noGrp="1"/>
          </p:cNvSpPr>
          <p:nvPr>
            <p:ph type="subTitle" idx="1"/>
          </p:nvPr>
        </p:nvSpPr>
        <p:spPr>
          <a:xfrm>
            <a:off x="4003337" y="5157192"/>
            <a:ext cx="3672408" cy="1125071"/>
          </a:xfrm>
        </p:spPr>
        <p:txBody>
          <a:bodyPr/>
          <a:lstStyle/>
          <a:p>
            <a:r>
              <a:rPr lang="es-MX" dirty="0"/>
              <a:t>Por: Sebastián Usma Bermúdez</a:t>
            </a:r>
            <a:endParaRPr lang="es-CO" dirty="0"/>
          </a:p>
        </p:txBody>
      </p:sp>
    </p:spTree>
    <p:extLst>
      <p:ext uri="{BB962C8B-B14F-4D97-AF65-F5344CB8AC3E}">
        <p14:creationId xmlns:p14="http://schemas.microsoft.com/office/powerpoint/2010/main" val="150958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a:extLst>
              <a:ext uri="{FF2B5EF4-FFF2-40B4-BE49-F238E27FC236}">
                <a16:creationId xmlns:a16="http://schemas.microsoft.com/office/drawing/2014/main" id="{B67FBEFE-64C9-484B-A576-6DD8143245B4}"/>
              </a:ext>
            </a:extLst>
          </p:cNvPr>
          <p:cNvSpPr>
            <a:spLocks noGrp="1"/>
          </p:cNvSpPr>
          <p:nvPr>
            <p:ph type="title"/>
          </p:nvPr>
        </p:nvSpPr>
        <p:spPr>
          <a:xfrm>
            <a:off x="457199" y="548680"/>
            <a:ext cx="8229600" cy="1143000"/>
          </a:xfrm>
        </p:spPr>
        <p:txBody>
          <a:bodyPr>
            <a:normAutofit/>
          </a:bodyPr>
          <a:lstStyle/>
          <a:p>
            <a:r>
              <a:rPr lang="es-MX" sz="1800" b="1" dirty="0"/>
              <a:t>Matriz de habilidades Noel-</a:t>
            </a:r>
            <a:r>
              <a:rPr lang="es-MX" sz="1800" b="1" dirty="0" err="1"/>
              <a:t>Admon</a:t>
            </a:r>
            <a:br>
              <a:rPr lang="es-MX" sz="1800" b="1" dirty="0"/>
            </a:br>
            <a:r>
              <a:rPr lang="es-MX" sz="1800" b="1" dirty="0"/>
              <a:t>(Elaboración en conjunta con </a:t>
            </a:r>
            <a:r>
              <a:rPr lang="es-MX" sz="1800" b="1" dirty="0" err="1"/>
              <a:t>Faismon</a:t>
            </a:r>
            <a:r>
              <a:rPr lang="es-MX" sz="1800" b="1" dirty="0"/>
              <a:t> S.A.S)</a:t>
            </a:r>
            <a:endParaRPr lang="es-CO" sz="1800" b="1" dirty="0"/>
          </a:p>
        </p:txBody>
      </p:sp>
      <p:pic>
        <p:nvPicPr>
          <p:cNvPr id="3" name="Imagen 2">
            <a:extLst>
              <a:ext uri="{FF2B5EF4-FFF2-40B4-BE49-F238E27FC236}">
                <a16:creationId xmlns:a16="http://schemas.microsoft.com/office/drawing/2014/main" id="{CB2127D0-1CC3-470A-A792-122038DB5684}"/>
              </a:ext>
            </a:extLst>
          </p:cNvPr>
          <p:cNvPicPr>
            <a:picLocks noChangeAspect="1"/>
          </p:cNvPicPr>
          <p:nvPr/>
        </p:nvPicPr>
        <p:blipFill>
          <a:blip r:embed="rId2"/>
          <a:stretch>
            <a:fillRect/>
          </a:stretch>
        </p:blipFill>
        <p:spPr>
          <a:xfrm>
            <a:off x="341784" y="1679112"/>
            <a:ext cx="8460432" cy="4796998"/>
          </a:xfrm>
          <a:prstGeom prst="rect">
            <a:avLst/>
          </a:prstGeom>
        </p:spPr>
      </p:pic>
    </p:spTree>
    <p:extLst>
      <p:ext uri="{BB962C8B-B14F-4D97-AF65-F5344CB8AC3E}">
        <p14:creationId xmlns:p14="http://schemas.microsoft.com/office/powerpoint/2010/main" val="2180959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a:extLst>
              <a:ext uri="{FF2B5EF4-FFF2-40B4-BE49-F238E27FC236}">
                <a16:creationId xmlns:a16="http://schemas.microsoft.com/office/drawing/2014/main" id="{B67FBEFE-64C9-484B-A576-6DD8143245B4}"/>
              </a:ext>
            </a:extLst>
          </p:cNvPr>
          <p:cNvSpPr>
            <a:spLocks noGrp="1"/>
          </p:cNvSpPr>
          <p:nvPr>
            <p:ph type="title"/>
          </p:nvPr>
        </p:nvSpPr>
        <p:spPr>
          <a:xfrm>
            <a:off x="457199" y="548680"/>
            <a:ext cx="8229600" cy="1143000"/>
          </a:xfrm>
        </p:spPr>
        <p:txBody>
          <a:bodyPr>
            <a:normAutofit/>
          </a:bodyPr>
          <a:lstStyle/>
          <a:p>
            <a:r>
              <a:rPr lang="es-MX" sz="1800" b="1" dirty="0"/>
              <a:t>Plan de formación Noel-</a:t>
            </a:r>
            <a:r>
              <a:rPr lang="es-MX" sz="1800" b="1" dirty="0" err="1"/>
              <a:t>Admon</a:t>
            </a:r>
            <a:br>
              <a:rPr lang="es-MX" sz="1800" b="1" dirty="0"/>
            </a:br>
            <a:r>
              <a:rPr lang="es-MX" sz="1800" b="1" dirty="0"/>
              <a:t>(Elaboración en conjunta con </a:t>
            </a:r>
            <a:r>
              <a:rPr lang="es-MX" sz="1800" b="1" dirty="0" err="1"/>
              <a:t>Faismon</a:t>
            </a:r>
            <a:r>
              <a:rPr lang="es-MX" sz="1800" b="1" dirty="0"/>
              <a:t> S.A.S)</a:t>
            </a:r>
            <a:endParaRPr lang="es-CO" sz="1800" b="1" dirty="0"/>
          </a:p>
        </p:txBody>
      </p:sp>
      <p:pic>
        <p:nvPicPr>
          <p:cNvPr id="2" name="Imagen 1">
            <a:extLst>
              <a:ext uri="{FF2B5EF4-FFF2-40B4-BE49-F238E27FC236}">
                <a16:creationId xmlns:a16="http://schemas.microsoft.com/office/drawing/2014/main" id="{1F173660-3B2B-4926-9B6E-043555C8947E}"/>
              </a:ext>
            </a:extLst>
          </p:cNvPr>
          <p:cNvPicPr>
            <a:picLocks noChangeAspect="1"/>
          </p:cNvPicPr>
          <p:nvPr/>
        </p:nvPicPr>
        <p:blipFill>
          <a:blip r:embed="rId2"/>
          <a:stretch>
            <a:fillRect/>
          </a:stretch>
        </p:blipFill>
        <p:spPr>
          <a:xfrm>
            <a:off x="719572" y="1592386"/>
            <a:ext cx="7704856" cy="4716934"/>
          </a:xfrm>
          <a:prstGeom prst="rect">
            <a:avLst/>
          </a:prstGeom>
        </p:spPr>
      </p:pic>
    </p:spTree>
    <p:extLst>
      <p:ext uri="{BB962C8B-B14F-4D97-AF65-F5344CB8AC3E}">
        <p14:creationId xmlns:p14="http://schemas.microsoft.com/office/powerpoint/2010/main" val="2906515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39199"/>
            <a:ext cx="8229600" cy="1143000"/>
          </a:xfrm>
        </p:spPr>
        <p:txBody>
          <a:bodyPr/>
          <a:lstStyle/>
          <a:p>
            <a:r>
              <a:rPr lang="es-CO" b="1" dirty="0"/>
              <a:t>DESARROLLO</a:t>
            </a:r>
          </a:p>
        </p:txBody>
      </p:sp>
      <p:grpSp>
        <p:nvGrpSpPr>
          <p:cNvPr id="4" name="Group 9">
            <a:extLst>
              <a:ext uri="{FF2B5EF4-FFF2-40B4-BE49-F238E27FC236}">
                <a16:creationId xmlns:a16="http://schemas.microsoft.com/office/drawing/2014/main" id="{F32AD8F3-C8DA-4CE0-9ACF-223D137C8308}"/>
              </a:ext>
            </a:extLst>
          </p:cNvPr>
          <p:cNvGrpSpPr/>
          <p:nvPr/>
        </p:nvGrpSpPr>
        <p:grpSpPr>
          <a:xfrm>
            <a:off x="2795778" y="2031953"/>
            <a:ext cx="3552444" cy="3552444"/>
            <a:chOff x="3767138" y="909638"/>
            <a:chExt cx="4641851" cy="4641851"/>
          </a:xfrm>
        </p:grpSpPr>
        <p:sp>
          <p:nvSpPr>
            <p:cNvPr id="5" name="Freeform 202">
              <a:extLst>
                <a:ext uri="{FF2B5EF4-FFF2-40B4-BE49-F238E27FC236}">
                  <a16:creationId xmlns:a16="http://schemas.microsoft.com/office/drawing/2014/main" id="{B53ED4FF-BCE6-4C2B-A2FD-0BA458D47050}"/>
                </a:ext>
              </a:extLst>
            </p:cNvPr>
            <p:cNvSpPr>
              <a:spLocks/>
            </p:cNvSpPr>
            <p:nvPr/>
          </p:nvSpPr>
          <p:spPr bwMode="auto">
            <a:xfrm>
              <a:off x="3767138" y="2162175"/>
              <a:ext cx="2919413" cy="1660525"/>
            </a:xfrm>
            <a:custGeom>
              <a:avLst/>
              <a:gdLst>
                <a:gd name="T0" fmla="*/ 2287 w 7099"/>
                <a:gd name="T1" fmla="*/ 3465 h 4038"/>
                <a:gd name="T2" fmla="*/ 2315 w 7099"/>
                <a:gd name="T3" fmla="*/ 3049 h 4038"/>
                <a:gd name="T4" fmla="*/ 5337 w 7099"/>
                <a:gd name="T5" fmla="*/ 415 h 4038"/>
                <a:gd name="T6" fmla="*/ 6390 w 7099"/>
                <a:gd name="T7" fmla="*/ 602 h 4038"/>
                <a:gd name="T8" fmla="*/ 5986 w 7099"/>
                <a:gd name="T9" fmla="*/ 914 h 4038"/>
                <a:gd name="T10" fmla="*/ 7099 w 7099"/>
                <a:gd name="T11" fmla="*/ 980 h 4038"/>
                <a:gd name="T12" fmla="*/ 6568 w 7099"/>
                <a:gd name="T13" fmla="*/ 0 h 4038"/>
                <a:gd name="T14" fmla="*/ 6459 w 7099"/>
                <a:gd name="T15" fmla="*/ 490 h 4038"/>
                <a:gd name="T16" fmla="*/ 4937 w 7099"/>
                <a:gd name="T17" fmla="*/ 83 h 4038"/>
                <a:gd name="T18" fmla="*/ 2603 w 7099"/>
                <a:gd name="T19" fmla="*/ 1171 h 4038"/>
                <a:gd name="T20" fmla="*/ 2609 w 7099"/>
                <a:gd name="T21" fmla="*/ 1158 h 4038"/>
                <a:gd name="T22" fmla="*/ 0 w 7099"/>
                <a:gd name="T23" fmla="*/ 1158 h 4038"/>
                <a:gd name="T24" fmla="*/ 0 w 7099"/>
                <a:gd name="T25" fmla="*/ 4038 h 4038"/>
                <a:gd name="T26" fmla="*/ 2340 w 7099"/>
                <a:gd name="T27" fmla="*/ 4038 h 4038"/>
                <a:gd name="T28" fmla="*/ 2287 w 7099"/>
                <a:gd name="T29" fmla="*/ 3465 h 4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9" h="4038">
                  <a:moveTo>
                    <a:pt x="2287" y="3465"/>
                  </a:moveTo>
                  <a:cubicBezTo>
                    <a:pt x="2287" y="3324"/>
                    <a:pt x="2296" y="3185"/>
                    <a:pt x="2315" y="3049"/>
                  </a:cubicBezTo>
                  <a:cubicBezTo>
                    <a:pt x="2518" y="1561"/>
                    <a:pt x="3793" y="415"/>
                    <a:pt x="5337" y="415"/>
                  </a:cubicBezTo>
                  <a:cubicBezTo>
                    <a:pt x="5707" y="415"/>
                    <a:pt x="6062" y="482"/>
                    <a:pt x="6390" y="602"/>
                  </a:cubicBezTo>
                  <a:lnTo>
                    <a:pt x="5986" y="914"/>
                  </a:lnTo>
                  <a:cubicBezTo>
                    <a:pt x="6312" y="865"/>
                    <a:pt x="6761" y="907"/>
                    <a:pt x="7099" y="980"/>
                  </a:cubicBezTo>
                  <a:cubicBezTo>
                    <a:pt x="6890" y="705"/>
                    <a:pt x="6661" y="316"/>
                    <a:pt x="6568" y="0"/>
                  </a:cubicBezTo>
                  <a:lnTo>
                    <a:pt x="6459" y="490"/>
                  </a:lnTo>
                  <a:cubicBezTo>
                    <a:pt x="6011" y="231"/>
                    <a:pt x="5491" y="83"/>
                    <a:pt x="4937" y="83"/>
                  </a:cubicBezTo>
                  <a:cubicBezTo>
                    <a:pt x="4000" y="83"/>
                    <a:pt x="3162" y="506"/>
                    <a:pt x="2603" y="1171"/>
                  </a:cubicBezTo>
                  <a:cubicBezTo>
                    <a:pt x="2605" y="1167"/>
                    <a:pt x="2607" y="1162"/>
                    <a:pt x="2609" y="1158"/>
                  </a:cubicBezTo>
                  <a:lnTo>
                    <a:pt x="0" y="1158"/>
                  </a:lnTo>
                  <a:lnTo>
                    <a:pt x="0" y="4038"/>
                  </a:lnTo>
                  <a:lnTo>
                    <a:pt x="2340" y="4038"/>
                  </a:lnTo>
                  <a:cubicBezTo>
                    <a:pt x="2305" y="3852"/>
                    <a:pt x="2287" y="3661"/>
                    <a:pt x="2287" y="3465"/>
                  </a:cubicBezTo>
                </a:path>
              </a:pathLst>
            </a:custGeom>
            <a:solidFill>
              <a:srgbClr val="C03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6" name="Freeform 206">
              <a:extLst>
                <a:ext uri="{FF2B5EF4-FFF2-40B4-BE49-F238E27FC236}">
                  <a16:creationId xmlns:a16="http://schemas.microsoft.com/office/drawing/2014/main" id="{16E6B4C8-E92E-497E-980B-D64668FAA6E5}"/>
                </a:ext>
              </a:extLst>
            </p:cNvPr>
            <p:cNvSpPr>
              <a:spLocks/>
            </p:cNvSpPr>
            <p:nvPr/>
          </p:nvSpPr>
          <p:spPr bwMode="auto">
            <a:xfrm>
              <a:off x="5489576" y="2638426"/>
              <a:ext cx="2919413" cy="1660525"/>
            </a:xfrm>
            <a:custGeom>
              <a:avLst/>
              <a:gdLst>
                <a:gd name="T0" fmla="*/ 4812 w 7098"/>
                <a:gd name="T1" fmla="*/ 572 h 4038"/>
                <a:gd name="T2" fmla="*/ 4783 w 7098"/>
                <a:gd name="T3" fmla="*/ 989 h 4038"/>
                <a:gd name="T4" fmla="*/ 1762 w 7098"/>
                <a:gd name="T5" fmla="*/ 3622 h 4038"/>
                <a:gd name="T6" fmla="*/ 709 w 7098"/>
                <a:gd name="T7" fmla="*/ 3435 h 4038"/>
                <a:gd name="T8" fmla="*/ 1113 w 7098"/>
                <a:gd name="T9" fmla="*/ 3124 h 4038"/>
                <a:gd name="T10" fmla="*/ 0 w 7098"/>
                <a:gd name="T11" fmla="*/ 3058 h 4038"/>
                <a:gd name="T12" fmla="*/ 531 w 7098"/>
                <a:gd name="T13" fmla="*/ 4038 h 4038"/>
                <a:gd name="T14" fmla="*/ 640 w 7098"/>
                <a:gd name="T15" fmla="*/ 3548 h 4038"/>
                <a:gd name="T16" fmla="*/ 2161 w 7098"/>
                <a:gd name="T17" fmla="*/ 3954 h 4038"/>
                <a:gd name="T18" fmla="*/ 4496 w 7098"/>
                <a:gd name="T19" fmla="*/ 2866 h 4038"/>
                <a:gd name="T20" fmla="*/ 4490 w 7098"/>
                <a:gd name="T21" fmla="*/ 2880 h 4038"/>
                <a:gd name="T22" fmla="*/ 7098 w 7098"/>
                <a:gd name="T23" fmla="*/ 2880 h 4038"/>
                <a:gd name="T24" fmla="*/ 7098 w 7098"/>
                <a:gd name="T25" fmla="*/ 0 h 4038"/>
                <a:gd name="T26" fmla="*/ 4758 w 7098"/>
                <a:gd name="T27" fmla="*/ 0 h 4038"/>
                <a:gd name="T28" fmla="*/ 4812 w 7098"/>
                <a:gd name="T29" fmla="*/ 572 h 4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8" h="4038">
                  <a:moveTo>
                    <a:pt x="4812" y="572"/>
                  </a:moveTo>
                  <a:cubicBezTo>
                    <a:pt x="4812" y="714"/>
                    <a:pt x="4802" y="853"/>
                    <a:pt x="4783" y="989"/>
                  </a:cubicBezTo>
                  <a:cubicBezTo>
                    <a:pt x="4580" y="2476"/>
                    <a:pt x="3305" y="3622"/>
                    <a:pt x="1762" y="3622"/>
                  </a:cubicBezTo>
                  <a:cubicBezTo>
                    <a:pt x="1392" y="3622"/>
                    <a:pt x="1037" y="3556"/>
                    <a:pt x="709" y="3435"/>
                  </a:cubicBezTo>
                  <a:lnTo>
                    <a:pt x="1113" y="3124"/>
                  </a:lnTo>
                  <a:cubicBezTo>
                    <a:pt x="786" y="3173"/>
                    <a:pt x="337" y="3130"/>
                    <a:pt x="0" y="3058"/>
                  </a:cubicBezTo>
                  <a:cubicBezTo>
                    <a:pt x="208" y="3333"/>
                    <a:pt x="437" y="3721"/>
                    <a:pt x="531" y="4038"/>
                  </a:cubicBezTo>
                  <a:lnTo>
                    <a:pt x="640" y="3548"/>
                  </a:lnTo>
                  <a:cubicBezTo>
                    <a:pt x="1088" y="3806"/>
                    <a:pt x="1607" y="3954"/>
                    <a:pt x="2161" y="3954"/>
                  </a:cubicBezTo>
                  <a:cubicBezTo>
                    <a:pt x="3098" y="3954"/>
                    <a:pt x="3937" y="3531"/>
                    <a:pt x="4496" y="2866"/>
                  </a:cubicBezTo>
                  <a:cubicBezTo>
                    <a:pt x="4494" y="2871"/>
                    <a:pt x="4492" y="2875"/>
                    <a:pt x="4490" y="2880"/>
                  </a:cubicBezTo>
                  <a:lnTo>
                    <a:pt x="7098" y="2880"/>
                  </a:lnTo>
                  <a:lnTo>
                    <a:pt x="7098" y="0"/>
                  </a:lnTo>
                  <a:lnTo>
                    <a:pt x="4758" y="0"/>
                  </a:lnTo>
                  <a:cubicBezTo>
                    <a:pt x="4793" y="185"/>
                    <a:pt x="4812" y="377"/>
                    <a:pt x="4812" y="572"/>
                  </a:cubicBezTo>
                </a:path>
              </a:pathLst>
            </a:custGeom>
            <a:solidFill>
              <a:srgbClr val="F39C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7" name="Freeform 209">
              <a:extLst>
                <a:ext uri="{FF2B5EF4-FFF2-40B4-BE49-F238E27FC236}">
                  <a16:creationId xmlns:a16="http://schemas.microsoft.com/office/drawing/2014/main" id="{8BA9C59F-EB21-4D25-9D06-C03C478643E2}"/>
                </a:ext>
              </a:extLst>
            </p:cNvPr>
            <p:cNvSpPr>
              <a:spLocks/>
            </p:cNvSpPr>
            <p:nvPr/>
          </p:nvSpPr>
          <p:spPr bwMode="auto">
            <a:xfrm>
              <a:off x="5495926" y="909638"/>
              <a:ext cx="1660525" cy="2919413"/>
            </a:xfrm>
            <a:custGeom>
              <a:avLst/>
              <a:gdLst>
                <a:gd name="T0" fmla="*/ 572 w 4038"/>
                <a:gd name="T1" fmla="*/ 2286 h 7098"/>
                <a:gd name="T2" fmla="*/ 989 w 4038"/>
                <a:gd name="T3" fmla="*/ 2315 h 7098"/>
                <a:gd name="T4" fmla="*/ 3622 w 4038"/>
                <a:gd name="T5" fmla="*/ 5336 h 7098"/>
                <a:gd name="T6" fmla="*/ 3435 w 4038"/>
                <a:gd name="T7" fmla="*/ 6389 h 7098"/>
                <a:gd name="T8" fmla="*/ 3124 w 4038"/>
                <a:gd name="T9" fmla="*/ 5985 h 7098"/>
                <a:gd name="T10" fmla="*/ 3058 w 4038"/>
                <a:gd name="T11" fmla="*/ 7098 h 7098"/>
                <a:gd name="T12" fmla="*/ 4038 w 4038"/>
                <a:gd name="T13" fmla="*/ 6568 h 7098"/>
                <a:gd name="T14" fmla="*/ 3548 w 4038"/>
                <a:gd name="T15" fmla="*/ 6458 h 7098"/>
                <a:gd name="T16" fmla="*/ 3954 w 4038"/>
                <a:gd name="T17" fmla="*/ 4937 h 7098"/>
                <a:gd name="T18" fmla="*/ 2866 w 4038"/>
                <a:gd name="T19" fmla="*/ 2602 h 7098"/>
                <a:gd name="T20" fmla="*/ 2879 w 4038"/>
                <a:gd name="T21" fmla="*/ 2608 h 7098"/>
                <a:gd name="T22" fmla="*/ 2879 w 4038"/>
                <a:gd name="T23" fmla="*/ 0 h 7098"/>
                <a:gd name="T24" fmla="*/ 0 w 4038"/>
                <a:gd name="T25" fmla="*/ 0 h 7098"/>
                <a:gd name="T26" fmla="*/ 0 w 4038"/>
                <a:gd name="T27" fmla="*/ 2340 h 7098"/>
                <a:gd name="T28" fmla="*/ 572 w 4038"/>
                <a:gd name="T29" fmla="*/ 2286 h 7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38" h="7098">
                  <a:moveTo>
                    <a:pt x="572" y="2286"/>
                  </a:moveTo>
                  <a:cubicBezTo>
                    <a:pt x="714" y="2286"/>
                    <a:pt x="853" y="2296"/>
                    <a:pt x="989" y="2315"/>
                  </a:cubicBezTo>
                  <a:cubicBezTo>
                    <a:pt x="2476" y="2518"/>
                    <a:pt x="3622" y="3793"/>
                    <a:pt x="3622" y="5336"/>
                  </a:cubicBezTo>
                  <a:cubicBezTo>
                    <a:pt x="3622" y="5706"/>
                    <a:pt x="3556" y="6061"/>
                    <a:pt x="3435" y="6389"/>
                  </a:cubicBezTo>
                  <a:lnTo>
                    <a:pt x="3124" y="5985"/>
                  </a:lnTo>
                  <a:cubicBezTo>
                    <a:pt x="3173" y="6312"/>
                    <a:pt x="3130" y="6761"/>
                    <a:pt x="3058" y="7098"/>
                  </a:cubicBezTo>
                  <a:cubicBezTo>
                    <a:pt x="3333" y="6890"/>
                    <a:pt x="3721" y="6661"/>
                    <a:pt x="4038" y="6568"/>
                  </a:cubicBezTo>
                  <a:lnTo>
                    <a:pt x="3548" y="6458"/>
                  </a:lnTo>
                  <a:cubicBezTo>
                    <a:pt x="3806" y="6010"/>
                    <a:pt x="3954" y="5491"/>
                    <a:pt x="3954" y="4937"/>
                  </a:cubicBezTo>
                  <a:cubicBezTo>
                    <a:pt x="3954" y="4000"/>
                    <a:pt x="3531" y="3162"/>
                    <a:pt x="2866" y="2602"/>
                  </a:cubicBezTo>
                  <a:cubicBezTo>
                    <a:pt x="2871" y="2604"/>
                    <a:pt x="2875" y="2606"/>
                    <a:pt x="2879" y="2608"/>
                  </a:cubicBezTo>
                  <a:lnTo>
                    <a:pt x="2879" y="0"/>
                  </a:lnTo>
                  <a:lnTo>
                    <a:pt x="0" y="0"/>
                  </a:lnTo>
                  <a:lnTo>
                    <a:pt x="0" y="2340"/>
                  </a:lnTo>
                  <a:cubicBezTo>
                    <a:pt x="185" y="2305"/>
                    <a:pt x="377" y="2286"/>
                    <a:pt x="572" y="2286"/>
                  </a:cubicBezTo>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8" name="Freeform 212">
              <a:extLst>
                <a:ext uri="{FF2B5EF4-FFF2-40B4-BE49-F238E27FC236}">
                  <a16:creationId xmlns:a16="http://schemas.microsoft.com/office/drawing/2014/main" id="{04E67699-856F-4741-9645-DF30076FBABA}"/>
                </a:ext>
              </a:extLst>
            </p:cNvPr>
            <p:cNvSpPr>
              <a:spLocks/>
            </p:cNvSpPr>
            <p:nvPr/>
          </p:nvSpPr>
          <p:spPr bwMode="auto">
            <a:xfrm>
              <a:off x="5018088" y="2632076"/>
              <a:ext cx="1660525" cy="2919413"/>
            </a:xfrm>
            <a:custGeom>
              <a:avLst/>
              <a:gdLst>
                <a:gd name="T0" fmla="*/ 3466 w 4038"/>
                <a:gd name="T1" fmla="*/ 4812 h 7099"/>
                <a:gd name="T2" fmla="*/ 3049 w 4038"/>
                <a:gd name="T3" fmla="*/ 4784 h 7099"/>
                <a:gd name="T4" fmla="*/ 416 w 4038"/>
                <a:gd name="T5" fmla="*/ 1763 h 7099"/>
                <a:gd name="T6" fmla="*/ 603 w 4038"/>
                <a:gd name="T7" fmla="*/ 709 h 7099"/>
                <a:gd name="T8" fmla="*/ 915 w 4038"/>
                <a:gd name="T9" fmla="*/ 1113 h 7099"/>
                <a:gd name="T10" fmla="*/ 981 w 4038"/>
                <a:gd name="T11" fmla="*/ 0 h 7099"/>
                <a:gd name="T12" fmla="*/ 0 w 4038"/>
                <a:gd name="T13" fmla="*/ 531 h 7099"/>
                <a:gd name="T14" fmla="*/ 490 w 4038"/>
                <a:gd name="T15" fmla="*/ 641 h 7099"/>
                <a:gd name="T16" fmla="*/ 84 w 4038"/>
                <a:gd name="T17" fmla="*/ 2162 h 7099"/>
                <a:gd name="T18" fmla="*/ 1172 w 4038"/>
                <a:gd name="T19" fmla="*/ 4497 h 7099"/>
                <a:gd name="T20" fmla="*/ 1159 w 4038"/>
                <a:gd name="T21" fmla="*/ 4490 h 7099"/>
                <a:gd name="T22" fmla="*/ 1159 w 4038"/>
                <a:gd name="T23" fmla="*/ 7099 h 7099"/>
                <a:gd name="T24" fmla="*/ 4038 w 4038"/>
                <a:gd name="T25" fmla="*/ 7099 h 7099"/>
                <a:gd name="T26" fmla="*/ 4038 w 4038"/>
                <a:gd name="T27" fmla="*/ 4759 h 7099"/>
                <a:gd name="T28" fmla="*/ 3466 w 4038"/>
                <a:gd name="T29" fmla="*/ 4812 h 7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38" h="7099">
                  <a:moveTo>
                    <a:pt x="3466" y="4812"/>
                  </a:moveTo>
                  <a:cubicBezTo>
                    <a:pt x="3325" y="4812"/>
                    <a:pt x="3186" y="4803"/>
                    <a:pt x="3049" y="4784"/>
                  </a:cubicBezTo>
                  <a:cubicBezTo>
                    <a:pt x="1562" y="4581"/>
                    <a:pt x="416" y="3306"/>
                    <a:pt x="416" y="1763"/>
                  </a:cubicBezTo>
                  <a:cubicBezTo>
                    <a:pt x="416" y="1392"/>
                    <a:pt x="482" y="1038"/>
                    <a:pt x="603" y="709"/>
                  </a:cubicBezTo>
                  <a:lnTo>
                    <a:pt x="915" y="1113"/>
                  </a:lnTo>
                  <a:cubicBezTo>
                    <a:pt x="865" y="787"/>
                    <a:pt x="908" y="338"/>
                    <a:pt x="981" y="0"/>
                  </a:cubicBezTo>
                  <a:cubicBezTo>
                    <a:pt x="706" y="209"/>
                    <a:pt x="317" y="438"/>
                    <a:pt x="0" y="531"/>
                  </a:cubicBezTo>
                  <a:lnTo>
                    <a:pt x="490" y="641"/>
                  </a:lnTo>
                  <a:cubicBezTo>
                    <a:pt x="232" y="1088"/>
                    <a:pt x="84" y="1608"/>
                    <a:pt x="84" y="2162"/>
                  </a:cubicBezTo>
                  <a:cubicBezTo>
                    <a:pt x="84" y="3099"/>
                    <a:pt x="507" y="3937"/>
                    <a:pt x="1172" y="4497"/>
                  </a:cubicBezTo>
                  <a:cubicBezTo>
                    <a:pt x="1168" y="4494"/>
                    <a:pt x="1163" y="4493"/>
                    <a:pt x="1159" y="4490"/>
                  </a:cubicBezTo>
                  <a:lnTo>
                    <a:pt x="1159" y="7099"/>
                  </a:lnTo>
                  <a:lnTo>
                    <a:pt x="4038" y="7099"/>
                  </a:lnTo>
                  <a:lnTo>
                    <a:pt x="4038" y="4759"/>
                  </a:lnTo>
                  <a:cubicBezTo>
                    <a:pt x="3853" y="4794"/>
                    <a:pt x="3662" y="4812"/>
                    <a:pt x="3466" y="4812"/>
                  </a:cubicBezTo>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grpSp>
      <p:grpSp>
        <p:nvGrpSpPr>
          <p:cNvPr id="9" name="Group 17">
            <a:extLst>
              <a:ext uri="{FF2B5EF4-FFF2-40B4-BE49-F238E27FC236}">
                <a16:creationId xmlns:a16="http://schemas.microsoft.com/office/drawing/2014/main" id="{E581958C-84AD-4E42-A062-4F5F24845638}"/>
              </a:ext>
            </a:extLst>
          </p:cNvPr>
          <p:cNvGrpSpPr/>
          <p:nvPr/>
        </p:nvGrpSpPr>
        <p:grpSpPr>
          <a:xfrm>
            <a:off x="179512" y="962725"/>
            <a:ext cx="2575731" cy="2917359"/>
            <a:chOff x="127274" y="446118"/>
            <a:chExt cx="3711470" cy="3889814"/>
          </a:xfrm>
        </p:grpSpPr>
        <p:sp>
          <p:nvSpPr>
            <p:cNvPr id="10" name="Rectangle 21">
              <a:extLst>
                <a:ext uri="{FF2B5EF4-FFF2-40B4-BE49-F238E27FC236}">
                  <a16:creationId xmlns:a16="http://schemas.microsoft.com/office/drawing/2014/main" id="{B17183B7-5B02-4BBB-B1F2-E0DFEAB6A1F5}"/>
                </a:ext>
              </a:extLst>
            </p:cNvPr>
            <p:cNvSpPr/>
            <p:nvPr/>
          </p:nvSpPr>
          <p:spPr>
            <a:xfrm>
              <a:off x="407368" y="446118"/>
              <a:ext cx="2879314" cy="1764586"/>
            </a:xfrm>
            <a:prstGeom prst="rect">
              <a:avLst/>
            </a:prstGeom>
          </p:spPr>
          <p:txBody>
            <a:bodyPr wrap="square" anchor="b">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a-DK" sz="1600" b="1" i="0" u="none" strike="noStrike" kern="0" cap="none" spc="0" normalizeH="0" baseline="0" noProof="0" dirty="0">
                  <a:ln>
                    <a:noFill/>
                  </a:ln>
                  <a:solidFill>
                    <a:srgbClr val="C0392B"/>
                  </a:solidFill>
                  <a:effectLst/>
                  <a:uLnTx/>
                  <a:uFillTx/>
                  <a:latin typeface="arial" panose="020B0604020202020204" pitchFamily="34" charset="0"/>
                </a:rPr>
                <a:t>como realizar una buena deteccion de necesidades formativas en la empresa</a:t>
              </a:r>
              <a:endParaRPr kumimoji="0" lang="en-US" sz="1600" b="1" i="0" u="none" strike="noStrike" kern="0" cap="none" spc="0" normalizeH="0" baseline="0" noProof="0" dirty="0">
                <a:ln>
                  <a:noFill/>
                </a:ln>
                <a:solidFill>
                  <a:srgbClr val="C0392B"/>
                </a:solidFill>
                <a:effectLst/>
                <a:uLnTx/>
                <a:uFillTx/>
              </a:endParaRPr>
            </a:p>
          </p:txBody>
        </p:sp>
        <p:sp>
          <p:nvSpPr>
            <p:cNvPr id="11" name="Rectangle 22">
              <a:extLst>
                <a:ext uri="{FF2B5EF4-FFF2-40B4-BE49-F238E27FC236}">
                  <a16:creationId xmlns:a16="http://schemas.microsoft.com/office/drawing/2014/main" id="{68E030E9-9FC6-4C74-B85A-7199293FA665}"/>
                </a:ext>
              </a:extLst>
            </p:cNvPr>
            <p:cNvSpPr/>
            <p:nvPr/>
          </p:nvSpPr>
          <p:spPr>
            <a:xfrm>
              <a:off x="127274" y="2273828"/>
              <a:ext cx="3711470" cy="2062104"/>
            </a:xfrm>
            <a:prstGeom prst="rect">
              <a:avLst/>
            </a:prstGeom>
          </p:spPr>
          <p:txBody>
            <a:bodyPr wrap="square">
              <a:spAutoFit/>
            </a:bodyPr>
            <a:lstStyle/>
            <a:p>
              <a:pPr marL="228600" lvl="0" indent="-228600" algn="just">
                <a:buAutoNum type="arabicPeriod"/>
                <a:defRPr/>
              </a:pPr>
              <a:r>
                <a:rPr lang="es-CO" sz="1050" dirty="0" err="1"/>
                <a:t>Analisis</a:t>
              </a:r>
              <a:r>
                <a:rPr lang="es-CO" sz="1050" dirty="0"/>
                <a:t> organizacional de necesidades.</a:t>
              </a:r>
              <a:endParaRPr lang="en-US" sz="1050" kern="0" dirty="0"/>
            </a:p>
            <a:p>
              <a:pPr marL="228600" lvl="0" indent="-228600" algn="just">
                <a:buAutoNum type="arabicPeriod"/>
                <a:defRPr/>
              </a:pPr>
              <a:r>
                <a:rPr lang="en-US" sz="1050" kern="0" dirty="0" err="1"/>
                <a:t>Analizar</a:t>
              </a:r>
              <a:r>
                <a:rPr lang="en-US" sz="1050" kern="0" dirty="0"/>
                <a:t> los </a:t>
              </a:r>
              <a:r>
                <a:rPr lang="en-US" sz="1050" kern="0" dirty="0" err="1"/>
                <a:t>recursos</a:t>
              </a:r>
              <a:r>
                <a:rPr lang="en-US" sz="1050" kern="0" dirty="0"/>
                <a:t> </a:t>
              </a:r>
              <a:r>
                <a:rPr lang="en-US" sz="1050" kern="0" dirty="0" err="1"/>
                <a:t>humanos</a:t>
              </a:r>
              <a:r>
                <a:rPr lang="en-US" sz="1050" kern="0" dirty="0"/>
                <a:t>, para determiner el </a:t>
              </a:r>
              <a:r>
                <a:rPr lang="en-US" sz="1050" kern="0" dirty="0" err="1"/>
                <a:t>comportamiento</a:t>
              </a:r>
              <a:r>
                <a:rPr lang="en-US" sz="1050" kern="0" dirty="0"/>
                <a:t> de los </a:t>
              </a:r>
              <a:r>
                <a:rPr lang="en-US" sz="1050" kern="0" dirty="0" err="1"/>
                <a:t>colaboradores</a:t>
              </a:r>
              <a:r>
                <a:rPr lang="en-US" sz="1050" kern="0" dirty="0"/>
                <a:t> </a:t>
              </a:r>
              <a:r>
                <a:rPr lang="en-US" sz="1050" kern="0" dirty="0" err="1"/>
                <a:t>definiendo</a:t>
              </a:r>
              <a:r>
                <a:rPr lang="en-US" sz="1050" kern="0" dirty="0"/>
                <a:t> el </a:t>
              </a:r>
              <a:r>
                <a:rPr lang="en-US" sz="1050" kern="0" dirty="0" err="1"/>
                <a:t>proceso</a:t>
              </a:r>
              <a:r>
                <a:rPr lang="en-US" sz="1050" kern="0" dirty="0"/>
                <a:t> para la </a:t>
              </a:r>
              <a:r>
                <a:rPr lang="en-US" sz="1050" kern="0" dirty="0" err="1"/>
                <a:t>ejecucion</a:t>
              </a:r>
              <a:r>
                <a:rPr lang="en-US" sz="1050" kern="0" dirty="0"/>
                <a:t> del plan.</a:t>
              </a:r>
            </a:p>
            <a:p>
              <a:pPr marL="228600" lvl="0" indent="-228600" algn="just">
                <a:buAutoNum type="arabicPeriod"/>
                <a:defRPr/>
              </a:pPr>
              <a:r>
                <a:rPr lang="en-US" sz="1050" kern="0" dirty="0" err="1"/>
                <a:t>Analis</a:t>
              </a:r>
              <a:r>
                <a:rPr lang="en-US" sz="1050" kern="0" dirty="0"/>
                <a:t> de </a:t>
              </a:r>
              <a:r>
                <a:rPr lang="en-US" sz="1050" kern="0" dirty="0" err="1"/>
                <a:t>operaciones</a:t>
              </a:r>
              <a:r>
                <a:rPr lang="en-US" sz="1050" kern="0" dirty="0"/>
                <a:t> y </a:t>
              </a:r>
              <a:r>
                <a:rPr lang="en-US" sz="1050" kern="0" dirty="0" err="1"/>
                <a:t>tareas</a:t>
              </a:r>
              <a:endParaRPr lang="en-US" sz="1050" kern="0" dirty="0"/>
            </a:p>
            <a:p>
              <a:pPr marL="228600" lvl="0" indent="-228600" algn="just">
                <a:buAutoNum type="arabicPeriod"/>
                <a:defRPr/>
              </a:pPr>
              <a:r>
                <a:rPr lang="en-US" sz="1050" kern="0" dirty="0" err="1"/>
                <a:t>Realizacion</a:t>
              </a:r>
              <a:r>
                <a:rPr lang="en-US" sz="1050" kern="0" dirty="0"/>
                <a:t> de las </a:t>
              </a:r>
              <a:r>
                <a:rPr lang="en-US" sz="1050" kern="0" dirty="0" err="1"/>
                <a:t>tecnicas</a:t>
              </a:r>
              <a:r>
                <a:rPr lang="en-US" sz="1050" kern="0" dirty="0"/>
                <a:t> para </a:t>
              </a:r>
              <a:r>
                <a:rPr lang="en-US" sz="1050" kern="0" dirty="0" err="1"/>
                <a:t>su</a:t>
              </a:r>
              <a:r>
                <a:rPr lang="en-US" sz="1050" kern="0" dirty="0"/>
                <a:t> </a:t>
              </a:r>
              <a:r>
                <a:rPr lang="en-US" sz="1050" kern="0" dirty="0" err="1"/>
                <a:t>identificacion</a:t>
              </a:r>
              <a:r>
                <a:rPr lang="en-US" sz="1050" kern="0" dirty="0"/>
                <a:t> </a:t>
              </a:r>
              <a:r>
                <a:rPr lang="en-US" sz="1050" kern="0" dirty="0" err="1"/>
                <a:t>como</a:t>
              </a:r>
              <a:r>
                <a:rPr lang="en-US" sz="1050" kern="0" dirty="0"/>
                <a:t> lo son, </a:t>
              </a:r>
              <a:r>
                <a:rPr lang="en-US" sz="1050" kern="0" dirty="0" err="1"/>
                <a:t>entrevistas</a:t>
              </a:r>
              <a:r>
                <a:rPr lang="en-US" sz="1050" kern="0" dirty="0"/>
                <a:t>, </a:t>
              </a:r>
              <a:r>
                <a:rPr lang="en-US" sz="1050" kern="0" dirty="0" err="1"/>
                <a:t>cuestionarios</a:t>
              </a:r>
              <a:r>
                <a:rPr lang="en-US" sz="1050" kern="0" dirty="0"/>
                <a:t>, </a:t>
              </a:r>
              <a:r>
                <a:rPr lang="en-US" sz="1050" kern="0" dirty="0" err="1"/>
                <a:t>pruebas</a:t>
              </a:r>
              <a:r>
                <a:rPr lang="en-US" sz="1050" kern="0" dirty="0"/>
                <a:t>, entre </a:t>
              </a:r>
              <a:r>
                <a:rPr lang="en-US" sz="1050" kern="0" dirty="0" err="1"/>
                <a:t>otros</a:t>
              </a:r>
              <a:r>
                <a:rPr lang="en-US" sz="1050" kern="0" dirty="0"/>
                <a:t>.</a:t>
              </a:r>
              <a:endParaRPr lang="es-CO" sz="1050" dirty="0"/>
            </a:p>
          </p:txBody>
        </p:sp>
      </p:grpSp>
      <p:grpSp>
        <p:nvGrpSpPr>
          <p:cNvPr id="12" name="Group 18">
            <a:extLst>
              <a:ext uri="{FF2B5EF4-FFF2-40B4-BE49-F238E27FC236}">
                <a16:creationId xmlns:a16="http://schemas.microsoft.com/office/drawing/2014/main" id="{66DAEB10-4CAB-4ECE-8E7B-A217094C03C4}"/>
              </a:ext>
            </a:extLst>
          </p:cNvPr>
          <p:cNvGrpSpPr/>
          <p:nvPr/>
        </p:nvGrpSpPr>
        <p:grpSpPr>
          <a:xfrm>
            <a:off x="373895" y="3888178"/>
            <a:ext cx="1998222" cy="2078670"/>
            <a:chOff x="407368" y="1348929"/>
            <a:chExt cx="2879315" cy="2771560"/>
          </a:xfrm>
        </p:grpSpPr>
        <p:sp>
          <p:nvSpPr>
            <p:cNvPr id="13" name="Rectangle 19">
              <a:extLst>
                <a:ext uri="{FF2B5EF4-FFF2-40B4-BE49-F238E27FC236}">
                  <a16:creationId xmlns:a16="http://schemas.microsoft.com/office/drawing/2014/main" id="{2529C7DB-D3FC-4A9F-9EED-5820B0B0820E}"/>
                </a:ext>
              </a:extLst>
            </p:cNvPr>
            <p:cNvSpPr/>
            <p:nvPr/>
          </p:nvSpPr>
          <p:spPr>
            <a:xfrm>
              <a:off x="407368" y="1348929"/>
              <a:ext cx="2879314" cy="861775"/>
            </a:xfrm>
            <a:prstGeom prst="rect">
              <a:avLst/>
            </a:prstGeom>
          </p:spPr>
          <p:txBody>
            <a:bodyPr wrap="square" anchor="b">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a-DK" sz="1800" b="1" i="0" u="none" strike="noStrike" kern="0" cap="none" spc="0" normalizeH="0" baseline="0" noProof="0" dirty="0">
                  <a:ln>
                    <a:noFill/>
                  </a:ln>
                  <a:solidFill>
                    <a:srgbClr val="9BBB59"/>
                  </a:solidFill>
                  <a:effectLst/>
                  <a:uLnTx/>
                  <a:uFillTx/>
                  <a:latin typeface="arial" panose="020B0604020202020204" pitchFamily="34" charset="0"/>
                </a:rPr>
                <a:t>La formacion en la empresa</a:t>
              </a:r>
              <a:endParaRPr kumimoji="0" lang="en-US" sz="1800" b="1" i="0" u="none" strike="noStrike" kern="0" cap="none" spc="0" normalizeH="0" baseline="0" noProof="0" dirty="0">
                <a:ln>
                  <a:noFill/>
                </a:ln>
                <a:solidFill>
                  <a:srgbClr val="9BBB59"/>
                </a:solidFill>
                <a:effectLst/>
                <a:uLnTx/>
                <a:uFillTx/>
              </a:endParaRPr>
            </a:p>
          </p:txBody>
        </p:sp>
        <p:sp>
          <p:nvSpPr>
            <p:cNvPr id="14" name="Rectangle 20">
              <a:extLst>
                <a:ext uri="{FF2B5EF4-FFF2-40B4-BE49-F238E27FC236}">
                  <a16:creationId xmlns:a16="http://schemas.microsoft.com/office/drawing/2014/main" id="{4220F9A2-BC89-4C18-B096-0446C2DC99D0}"/>
                </a:ext>
              </a:extLst>
            </p:cNvPr>
            <p:cNvSpPr/>
            <p:nvPr/>
          </p:nvSpPr>
          <p:spPr>
            <a:xfrm>
              <a:off x="407369" y="2273829"/>
              <a:ext cx="2879314" cy="1846660"/>
            </a:xfrm>
            <a:prstGeom prst="rect">
              <a:avLst/>
            </a:prstGeom>
          </p:spPr>
          <p:txBody>
            <a:bodyPr wrap="square">
              <a:spAutoFit/>
            </a:bodyPr>
            <a:lstStyle/>
            <a:p>
              <a:pPr algn="just">
                <a:defRPr/>
              </a:pPr>
              <a:r>
                <a:rPr lang="es-CO" sz="1050" dirty="0"/>
                <a:t>En síntesis la formación empresarial se entiende cada vez más como un recurso de la empresa capaz de generar capacidades en los empleados, lo que permitirá poseer una fuerza laboral mejor cualificada (Escamilla, 2013, p. 5).</a:t>
              </a:r>
            </a:p>
          </p:txBody>
        </p:sp>
      </p:grpSp>
      <p:grpSp>
        <p:nvGrpSpPr>
          <p:cNvPr id="15" name="Group 24">
            <a:extLst>
              <a:ext uri="{FF2B5EF4-FFF2-40B4-BE49-F238E27FC236}">
                <a16:creationId xmlns:a16="http://schemas.microsoft.com/office/drawing/2014/main" id="{91929FDE-AFA7-407C-84F7-CA1DBF610736}"/>
              </a:ext>
            </a:extLst>
          </p:cNvPr>
          <p:cNvGrpSpPr/>
          <p:nvPr/>
        </p:nvGrpSpPr>
        <p:grpSpPr>
          <a:xfrm>
            <a:off x="6771883" y="1639833"/>
            <a:ext cx="1998222" cy="2563418"/>
            <a:chOff x="407368" y="1348929"/>
            <a:chExt cx="2879315" cy="3417891"/>
          </a:xfrm>
        </p:grpSpPr>
        <p:sp>
          <p:nvSpPr>
            <p:cNvPr id="16" name="Rectangle 28">
              <a:extLst>
                <a:ext uri="{FF2B5EF4-FFF2-40B4-BE49-F238E27FC236}">
                  <a16:creationId xmlns:a16="http://schemas.microsoft.com/office/drawing/2014/main" id="{039C6190-B668-48AB-AB35-416E62344AD1}"/>
                </a:ext>
              </a:extLst>
            </p:cNvPr>
            <p:cNvSpPr/>
            <p:nvPr/>
          </p:nvSpPr>
          <p:spPr>
            <a:xfrm>
              <a:off x="407368" y="1348929"/>
              <a:ext cx="2879314" cy="861775"/>
            </a:xfrm>
            <a:prstGeom prst="rect">
              <a:avLst/>
            </a:prstGeom>
          </p:spPr>
          <p:txBody>
            <a:bodyPr wrap="square"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a-DK" sz="1800" b="1" i="0" u="none" strike="noStrike" kern="0" cap="none" spc="0" normalizeH="0" baseline="0" noProof="0" dirty="0">
                  <a:ln>
                    <a:noFill/>
                  </a:ln>
                  <a:solidFill>
                    <a:srgbClr val="2980B9"/>
                  </a:solidFill>
                  <a:effectLst/>
                  <a:uLnTx/>
                  <a:uFillTx/>
                  <a:latin typeface="arial" panose="020B0604020202020204" pitchFamily="34" charset="0"/>
                </a:rPr>
                <a:t>¿Que es un plan de formacion?</a:t>
              </a:r>
              <a:endParaRPr kumimoji="0" lang="en-US" sz="1800" b="1" i="0" u="none" strike="noStrike" kern="0" cap="none" spc="0" normalizeH="0" baseline="0" noProof="0" dirty="0">
                <a:ln>
                  <a:noFill/>
                </a:ln>
                <a:solidFill>
                  <a:srgbClr val="2980B9"/>
                </a:solidFill>
                <a:effectLst/>
                <a:uLnTx/>
                <a:uFillTx/>
              </a:endParaRPr>
            </a:p>
          </p:txBody>
        </p:sp>
        <p:sp>
          <p:nvSpPr>
            <p:cNvPr id="17" name="Rectangle 29">
              <a:extLst>
                <a:ext uri="{FF2B5EF4-FFF2-40B4-BE49-F238E27FC236}">
                  <a16:creationId xmlns:a16="http://schemas.microsoft.com/office/drawing/2014/main" id="{F0ED234D-25D6-4598-8B4D-07AC56546763}"/>
                </a:ext>
              </a:extLst>
            </p:cNvPr>
            <p:cNvSpPr/>
            <p:nvPr/>
          </p:nvSpPr>
          <p:spPr>
            <a:xfrm>
              <a:off x="407369" y="2273829"/>
              <a:ext cx="2879314" cy="2492991"/>
            </a:xfrm>
            <a:prstGeom prst="rect">
              <a:avLst/>
            </a:prstGeom>
          </p:spPr>
          <p:txBody>
            <a:bodyPr wrap="square">
              <a:spAutoFit/>
            </a:bodyPr>
            <a:lstStyle/>
            <a:p>
              <a:pPr lvl="0" algn="just">
                <a:defRPr/>
              </a:pPr>
              <a:r>
                <a:rPr lang="es-CO" sz="1050" dirty="0"/>
                <a:t>Un plan de formación es un documento realizado por los cargos administrativos de una organización, con el fin de permear a su grupo de colaboradores de una información necesaria durante un periodo determinado para el desarrollo de sus actividades dentro de la compañía (Fernández, 1999).</a:t>
              </a:r>
              <a:endParaRPr kumimoji="0" lang="en-US" sz="1050" b="0" i="0" u="none" strike="noStrike" kern="0" cap="none" spc="0" normalizeH="0" baseline="0" noProof="0" dirty="0">
                <a:ln>
                  <a:noFill/>
                </a:ln>
                <a:solidFill>
                  <a:srgbClr val="95A5A6"/>
                </a:solidFill>
                <a:effectLst/>
                <a:uLnTx/>
                <a:uFillTx/>
              </a:endParaRPr>
            </a:p>
          </p:txBody>
        </p:sp>
      </p:grpSp>
      <p:grpSp>
        <p:nvGrpSpPr>
          <p:cNvPr id="18" name="Group 25">
            <a:extLst>
              <a:ext uri="{FF2B5EF4-FFF2-40B4-BE49-F238E27FC236}">
                <a16:creationId xmlns:a16="http://schemas.microsoft.com/office/drawing/2014/main" id="{B0845631-8827-44DD-BE3D-DC7567DFF726}"/>
              </a:ext>
            </a:extLst>
          </p:cNvPr>
          <p:cNvGrpSpPr/>
          <p:nvPr/>
        </p:nvGrpSpPr>
        <p:grpSpPr>
          <a:xfrm>
            <a:off x="6731350" y="4122547"/>
            <a:ext cx="2274781" cy="2735453"/>
            <a:chOff x="348962" y="1661421"/>
            <a:chExt cx="3277821" cy="3647273"/>
          </a:xfrm>
        </p:grpSpPr>
        <p:sp>
          <p:nvSpPr>
            <p:cNvPr id="19" name="Rectangle 26">
              <a:extLst>
                <a:ext uri="{FF2B5EF4-FFF2-40B4-BE49-F238E27FC236}">
                  <a16:creationId xmlns:a16="http://schemas.microsoft.com/office/drawing/2014/main" id="{92DB26EA-C620-4A6D-A14A-BFE8577DCA80}"/>
                </a:ext>
              </a:extLst>
            </p:cNvPr>
            <p:cNvSpPr/>
            <p:nvPr/>
          </p:nvSpPr>
          <p:spPr>
            <a:xfrm>
              <a:off x="348962" y="1661421"/>
              <a:ext cx="2879314" cy="861775"/>
            </a:xfrm>
            <a:prstGeom prst="rect">
              <a:avLst/>
            </a:prstGeom>
          </p:spPr>
          <p:txBody>
            <a:bodyPr wrap="square"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a-DK" sz="1800" b="1" i="0" u="none" strike="noStrike" kern="0" cap="none" spc="0" normalizeH="0" baseline="0" noProof="0" dirty="0">
                  <a:ln>
                    <a:noFill/>
                  </a:ln>
                  <a:solidFill>
                    <a:srgbClr val="F39C12"/>
                  </a:solidFill>
                  <a:effectLst/>
                  <a:uLnTx/>
                  <a:uFillTx/>
                  <a:latin typeface="arial" panose="020B0604020202020204" pitchFamily="34" charset="0"/>
                </a:rPr>
                <a:t>Los planes de formacion</a:t>
              </a:r>
              <a:endParaRPr kumimoji="0" lang="en-US" sz="1800" b="1" i="0" u="none" strike="noStrike" kern="0" cap="none" spc="0" normalizeH="0" baseline="0" noProof="0" dirty="0">
                <a:ln>
                  <a:noFill/>
                </a:ln>
                <a:solidFill>
                  <a:srgbClr val="F39C12"/>
                </a:solidFill>
                <a:effectLst/>
                <a:uLnTx/>
                <a:uFillTx/>
              </a:endParaRPr>
            </a:p>
          </p:txBody>
        </p:sp>
        <p:sp>
          <p:nvSpPr>
            <p:cNvPr id="20" name="Rectangle 27">
              <a:extLst>
                <a:ext uri="{FF2B5EF4-FFF2-40B4-BE49-F238E27FC236}">
                  <a16:creationId xmlns:a16="http://schemas.microsoft.com/office/drawing/2014/main" id="{DA9E5AAA-3505-4893-AFDC-D9231C1C4A69}"/>
                </a:ext>
              </a:extLst>
            </p:cNvPr>
            <p:cNvSpPr/>
            <p:nvPr/>
          </p:nvSpPr>
          <p:spPr>
            <a:xfrm>
              <a:off x="407368" y="2600259"/>
              <a:ext cx="3219415" cy="2708435"/>
            </a:xfrm>
            <a:prstGeom prst="rect">
              <a:avLst/>
            </a:prstGeom>
          </p:spPr>
          <p:txBody>
            <a:bodyPr wrap="square">
              <a:spAutoFit/>
            </a:bodyPr>
            <a:lstStyle/>
            <a:p>
              <a:r>
                <a:rPr lang="es-CO" sz="1050" dirty="0"/>
                <a:t>1. Integridad: se refiere a la integración y coordinación de todos los elementos necesarios para el alcance o logro del objetivo establecido.</a:t>
              </a:r>
            </a:p>
            <a:p>
              <a:r>
                <a:rPr lang="es-CO" sz="1050" dirty="0"/>
                <a:t>2. Oportunidad: consta del diseño con el contexto, circunstancias y medios que acogen a la organización.</a:t>
              </a:r>
            </a:p>
            <a:p>
              <a:r>
                <a:rPr lang="es-CO" sz="1050" dirty="0"/>
                <a:t>3. Economía: es la aplicación de los esfuerzos necesarios para la dirección oportuna </a:t>
              </a:r>
              <a:r>
                <a:rPr lang="es-MX" sz="1050" dirty="0"/>
                <a:t>(Pio y Soto, 2006, p. 167)</a:t>
              </a:r>
              <a:r>
                <a:rPr lang="es-CO" sz="1050" b="1" dirty="0"/>
                <a:t>.</a:t>
              </a:r>
              <a:endParaRPr lang="es-CO" sz="1050" dirty="0"/>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grpSp>
      <p:sp>
        <p:nvSpPr>
          <p:cNvPr id="29" name="TextBox 38">
            <a:extLst>
              <a:ext uri="{FF2B5EF4-FFF2-40B4-BE49-F238E27FC236}">
                <a16:creationId xmlns:a16="http://schemas.microsoft.com/office/drawing/2014/main" id="{4730F89A-749D-4E0B-A3BB-33EEFF037C9F}"/>
              </a:ext>
            </a:extLst>
          </p:cNvPr>
          <p:cNvSpPr txBox="1"/>
          <p:nvPr/>
        </p:nvSpPr>
        <p:spPr>
          <a:xfrm>
            <a:off x="4157464" y="1963407"/>
            <a:ext cx="829074" cy="85408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95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01</a:t>
            </a:r>
          </a:p>
        </p:txBody>
      </p:sp>
      <p:sp>
        <p:nvSpPr>
          <p:cNvPr id="30" name="TextBox 39">
            <a:extLst>
              <a:ext uri="{FF2B5EF4-FFF2-40B4-BE49-F238E27FC236}">
                <a16:creationId xmlns:a16="http://schemas.microsoft.com/office/drawing/2014/main" id="{66249D07-68DD-418F-8AA6-3A7925957C47}"/>
              </a:ext>
            </a:extLst>
          </p:cNvPr>
          <p:cNvSpPr txBox="1"/>
          <p:nvPr/>
        </p:nvSpPr>
        <p:spPr>
          <a:xfrm>
            <a:off x="5542232" y="3378068"/>
            <a:ext cx="829074" cy="85408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9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02</a:t>
            </a:r>
          </a:p>
        </p:txBody>
      </p:sp>
      <p:sp>
        <p:nvSpPr>
          <p:cNvPr id="31" name="TextBox 40">
            <a:extLst>
              <a:ext uri="{FF2B5EF4-FFF2-40B4-BE49-F238E27FC236}">
                <a16:creationId xmlns:a16="http://schemas.microsoft.com/office/drawing/2014/main" id="{F7AA817A-98FE-4CD6-A967-F093F87F35C7}"/>
              </a:ext>
            </a:extLst>
          </p:cNvPr>
          <p:cNvSpPr txBox="1"/>
          <p:nvPr/>
        </p:nvSpPr>
        <p:spPr>
          <a:xfrm>
            <a:off x="4157464" y="4783548"/>
            <a:ext cx="829074" cy="85408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9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03</a:t>
            </a:r>
          </a:p>
        </p:txBody>
      </p:sp>
      <p:sp>
        <p:nvSpPr>
          <p:cNvPr id="32" name="TextBox 41">
            <a:extLst>
              <a:ext uri="{FF2B5EF4-FFF2-40B4-BE49-F238E27FC236}">
                <a16:creationId xmlns:a16="http://schemas.microsoft.com/office/drawing/2014/main" id="{87551DED-B457-41C3-9BD3-9FEE274296B1}"/>
              </a:ext>
            </a:extLst>
          </p:cNvPr>
          <p:cNvSpPr txBox="1"/>
          <p:nvPr/>
        </p:nvSpPr>
        <p:spPr>
          <a:xfrm>
            <a:off x="2736667" y="3381135"/>
            <a:ext cx="829074" cy="85408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9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04</a:t>
            </a:r>
          </a:p>
        </p:txBody>
      </p:sp>
      <p:sp>
        <p:nvSpPr>
          <p:cNvPr id="33" name="Oval 42">
            <a:extLst>
              <a:ext uri="{FF2B5EF4-FFF2-40B4-BE49-F238E27FC236}">
                <a16:creationId xmlns:a16="http://schemas.microsoft.com/office/drawing/2014/main" id="{ADF4408F-B455-4D4A-A43D-5ED3B7ACDF86}"/>
              </a:ext>
            </a:extLst>
          </p:cNvPr>
          <p:cNvSpPr/>
          <p:nvPr/>
        </p:nvSpPr>
        <p:spPr>
          <a:xfrm>
            <a:off x="3989402" y="3296916"/>
            <a:ext cx="1129168" cy="1093461"/>
          </a:xfrm>
          <a:prstGeom prst="ellipse">
            <a:avLst/>
          </a:prstGeom>
          <a:solidFill>
            <a:srgbClr val="95A5A6">
              <a:lumMod val="20000"/>
              <a:lumOff val="8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95A5A6"/>
                </a:solidFill>
                <a:effectLst/>
                <a:uLnTx/>
                <a:uFillTx/>
                <a:latin typeface="Calibri"/>
                <a:ea typeface="+mn-ea"/>
                <a:cs typeface="+mn-cs"/>
              </a:rPr>
              <a:t>CONTEXTO TEÓRICO</a:t>
            </a:r>
          </a:p>
        </p:txBody>
      </p:sp>
    </p:spTree>
    <p:extLst>
      <p:ext uri="{BB962C8B-B14F-4D97-AF65-F5344CB8AC3E}">
        <p14:creationId xmlns:p14="http://schemas.microsoft.com/office/powerpoint/2010/main" val="1036103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80577"/>
            <a:ext cx="8229600" cy="1143000"/>
          </a:xfrm>
        </p:spPr>
        <p:txBody>
          <a:bodyPr/>
          <a:lstStyle/>
          <a:p>
            <a:r>
              <a:rPr lang="es-CO" b="1" dirty="0"/>
              <a:t>DESARROLLO</a:t>
            </a:r>
          </a:p>
        </p:txBody>
      </p:sp>
      <p:sp>
        <p:nvSpPr>
          <p:cNvPr id="5" name="Text Placeholder 3"/>
          <p:cNvSpPr txBox="1">
            <a:spLocks/>
          </p:cNvSpPr>
          <p:nvPr/>
        </p:nvSpPr>
        <p:spPr>
          <a:xfrm>
            <a:off x="438804" y="1623577"/>
            <a:ext cx="1371600" cy="1027204"/>
          </a:xfrm>
          <a:prstGeom prst="rect">
            <a:avLst/>
          </a:prstGeom>
          <a:gradFill rotWithShape="1">
            <a:gsLst>
              <a:gs pos="0">
                <a:sysClr val="window" lastClr="FFFFFF">
                  <a:tint val="80000"/>
                  <a:satMod val="300000"/>
                </a:sysClr>
              </a:gs>
              <a:gs pos="100000">
                <a:sysClr val="window" lastClr="FFFFFF">
                  <a:shade val="30000"/>
                  <a:satMod val="200000"/>
                </a:sysClr>
              </a:gs>
            </a:gsLst>
            <a:path path="circle">
              <a:fillToRect l="50000" t="50000" r="50000" b="50000"/>
            </a:path>
          </a:gradFill>
          <a:ln>
            <a:noFill/>
          </a:ln>
          <a:effectLst/>
        </p:spPr>
        <p:txBody>
          <a:bodyPr vert="horz" wrap="square" lIns="91440" tIns="45720" rIns="91440" bIns="45720" rtlCol="0">
            <a:spAutoFit/>
          </a:bodyPr>
          <a:lstStyle>
            <a:lvl1pPr marL="0" indent="0" algn="l" defTabSz="685800" rtl="0" eaLnBrk="1" latinLnBrk="0" hangingPunct="1">
              <a:lnSpc>
                <a:spcPct val="90000"/>
              </a:lnSpc>
              <a:spcBef>
                <a:spcPts val="750"/>
              </a:spcBef>
              <a:buFont typeface="Arial" panose="020B0604020202020204" pitchFamily="34" charset="0"/>
              <a:buNone/>
              <a:defRPr lang="en-US" sz="1350" kern="1200" smtClean="0">
                <a:solidFill>
                  <a:schemeClr val="tx1"/>
                </a:solidFill>
                <a:latin typeface="+mj-lt"/>
                <a:ea typeface="+mj-ea"/>
                <a:cs typeface="+mj-cs"/>
              </a:defRPr>
            </a:lvl1pPr>
            <a:lvl2pPr marL="5143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2pPr>
            <a:lvl3pPr marL="8572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3pPr>
            <a:lvl4pPr marL="12001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4pPr>
            <a:lvl5pPr marL="1543050" indent="-171450" algn="l" defTabSz="685800" rtl="0" eaLnBrk="1" latinLnBrk="0" hangingPunct="1">
              <a:lnSpc>
                <a:spcPct val="90000"/>
              </a:lnSpc>
              <a:spcBef>
                <a:spcPts val="375"/>
              </a:spcBef>
              <a:buFont typeface="Arial" panose="020B0604020202020204" pitchFamily="34" charset="0"/>
              <a:buChar char="•"/>
              <a:defRPr lang="en-US" sz="1350" kern="1200">
                <a:solidFill>
                  <a:schemeClr val="tx1"/>
                </a:solidFill>
                <a:latin typeface="+mj-lt"/>
                <a:ea typeface="+mj-ea"/>
                <a:cs typeface="+mj-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9pPr>
          </a:lstStyle>
          <a:p>
            <a:pPr lvl="0"/>
            <a:r>
              <a:rPr lang="es-MX" dirty="0">
                <a:solidFill>
                  <a:sysClr val="windowText" lastClr="000000"/>
                </a:solidFill>
                <a:latin typeface="Calibri Light" panose="020F0302020204030204"/>
              </a:rPr>
              <a:t>Técnicas de investigación para la recolección de información.</a:t>
            </a:r>
          </a:p>
        </p:txBody>
      </p:sp>
      <p:graphicFrame>
        <p:nvGraphicFramePr>
          <p:cNvPr id="6" name="Diagram 2"/>
          <p:cNvGraphicFramePr/>
          <p:nvPr>
            <p:extLst>
              <p:ext uri="{D42A27DB-BD31-4B8C-83A1-F6EECF244321}">
                <p14:modId xmlns:p14="http://schemas.microsoft.com/office/powerpoint/2010/main" val="3604395661"/>
              </p:ext>
            </p:extLst>
          </p:nvPr>
        </p:nvGraphicFramePr>
        <p:xfrm>
          <a:off x="2198548" y="2012740"/>
          <a:ext cx="6096000" cy="3199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1752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0508" y="144272"/>
            <a:ext cx="7835988" cy="335169"/>
          </a:xfrm>
        </p:spPr>
        <p:txBody>
          <a:bodyPr>
            <a:normAutofit fontScale="90000"/>
          </a:bodyPr>
          <a:lstStyle/>
          <a:p>
            <a:r>
              <a:rPr lang="es-CO" dirty="0"/>
              <a:t>DESARROLLO</a:t>
            </a:r>
          </a:p>
        </p:txBody>
      </p:sp>
      <p:sp>
        <p:nvSpPr>
          <p:cNvPr id="3" name="Marcador de contenido 2"/>
          <p:cNvSpPr>
            <a:spLocks noGrp="1"/>
          </p:cNvSpPr>
          <p:nvPr>
            <p:ph idx="1"/>
          </p:nvPr>
        </p:nvSpPr>
        <p:spPr>
          <a:xfrm>
            <a:off x="251521" y="901170"/>
            <a:ext cx="8640960" cy="5408150"/>
          </a:xfrm>
        </p:spPr>
        <p:txBody>
          <a:bodyPr/>
          <a:lstStyle/>
          <a:p>
            <a:endParaRPr lang="es-CO" dirty="0"/>
          </a:p>
        </p:txBody>
      </p:sp>
      <p:grpSp>
        <p:nvGrpSpPr>
          <p:cNvPr id="4" name="Group 10">
            <a:extLst>
              <a:ext uri="{FF2B5EF4-FFF2-40B4-BE49-F238E27FC236}">
                <a16:creationId xmlns:a16="http://schemas.microsoft.com/office/drawing/2014/main" id="{6B83CBB5-17C0-4488-9BE8-FF36149B3124}"/>
              </a:ext>
            </a:extLst>
          </p:cNvPr>
          <p:cNvGrpSpPr/>
          <p:nvPr/>
        </p:nvGrpSpPr>
        <p:grpSpPr>
          <a:xfrm>
            <a:off x="2703901" y="2026115"/>
            <a:ext cx="3552445" cy="3552443"/>
            <a:chOff x="4297363" y="1765300"/>
            <a:chExt cx="3825878" cy="3805237"/>
          </a:xfrm>
        </p:grpSpPr>
        <p:sp>
          <p:nvSpPr>
            <p:cNvPr id="5" name="Freeform 277">
              <a:extLst>
                <a:ext uri="{FF2B5EF4-FFF2-40B4-BE49-F238E27FC236}">
                  <a16:creationId xmlns:a16="http://schemas.microsoft.com/office/drawing/2014/main" id="{F848382E-57E4-436A-B076-7975F1C6EEE3}"/>
                </a:ext>
              </a:extLst>
            </p:cNvPr>
            <p:cNvSpPr>
              <a:spLocks/>
            </p:cNvSpPr>
            <p:nvPr/>
          </p:nvSpPr>
          <p:spPr bwMode="auto">
            <a:xfrm>
              <a:off x="6342065" y="2727325"/>
              <a:ext cx="795338" cy="1185863"/>
            </a:xfrm>
            <a:custGeom>
              <a:avLst/>
              <a:gdLst>
                <a:gd name="T0" fmla="*/ 0 w 1046"/>
                <a:gd name="T1" fmla="*/ 0 h 1560"/>
                <a:gd name="T2" fmla="*/ 0 w 1046"/>
                <a:gd name="T3" fmla="*/ 98 h 1560"/>
                <a:gd name="T4" fmla="*/ 956 w 1046"/>
                <a:gd name="T5" fmla="*/ 1084 h 1560"/>
                <a:gd name="T6" fmla="*/ 855 w 1046"/>
                <a:gd name="T7" fmla="*/ 1519 h 1560"/>
                <a:gd name="T8" fmla="*/ 933 w 1046"/>
                <a:gd name="T9" fmla="*/ 1560 h 1560"/>
                <a:gd name="T10" fmla="*/ 1046 w 1046"/>
                <a:gd name="T11" fmla="*/ 1078 h 1560"/>
                <a:gd name="T12" fmla="*/ 0 w 1046"/>
                <a:gd name="T13" fmla="*/ 0 h 1560"/>
              </a:gdLst>
              <a:ahLst/>
              <a:cxnLst>
                <a:cxn ang="0">
                  <a:pos x="T0" y="T1"/>
                </a:cxn>
                <a:cxn ang="0">
                  <a:pos x="T2" y="T3"/>
                </a:cxn>
                <a:cxn ang="0">
                  <a:pos x="T4" y="T5"/>
                </a:cxn>
                <a:cxn ang="0">
                  <a:pos x="T6" y="T7"/>
                </a:cxn>
                <a:cxn ang="0">
                  <a:pos x="T8" y="T9"/>
                </a:cxn>
                <a:cxn ang="0">
                  <a:pos x="T10" y="T11"/>
                </a:cxn>
                <a:cxn ang="0">
                  <a:pos x="T12" y="T13"/>
                </a:cxn>
              </a:cxnLst>
              <a:rect l="0" t="0" r="r" b="b"/>
              <a:pathLst>
                <a:path w="1046" h="1560">
                  <a:moveTo>
                    <a:pt x="0" y="0"/>
                  </a:moveTo>
                  <a:lnTo>
                    <a:pt x="0" y="98"/>
                  </a:lnTo>
                  <a:cubicBezTo>
                    <a:pt x="531" y="115"/>
                    <a:pt x="956" y="550"/>
                    <a:pt x="956" y="1084"/>
                  </a:cubicBezTo>
                  <a:cubicBezTo>
                    <a:pt x="956" y="1240"/>
                    <a:pt x="920" y="1388"/>
                    <a:pt x="855" y="1519"/>
                  </a:cubicBezTo>
                  <a:lnTo>
                    <a:pt x="933" y="1560"/>
                  </a:lnTo>
                  <a:cubicBezTo>
                    <a:pt x="1010" y="1407"/>
                    <a:pt x="1046" y="1254"/>
                    <a:pt x="1046" y="1078"/>
                  </a:cubicBezTo>
                  <a:cubicBezTo>
                    <a:pt x="1046" y="494"/>
                    <a:pt x="581" y="18"/>
                    <a:pt x="0" y="0"/>
                  </a:cubicBezTo>
                </a:path>
              </a:pathLst>
            </a:custGeom>
            <a:solidFill>
              <a:srgbClr val="F39C12">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6" name="Freeform 278">
              <a:extLst>
                <a:ext uri="{FF2B5EF4-FFF2-40B4-BE49-F238E27FC236}">
                  <a16:creationId xmlns:a16="http://schemas.microsoft.com/office/drawing/2014/main" id="{98787157-FAEA-4C4B-88AD-9C90A96B5A36}"/>
                </a:ext>
              </a:extLst>
            </p:cNvPr>
            <p:cNvSpPr>
              <a:spLocks/>
            </p:cNvSpPr>
            <p:nvPr/>
          </p:nvSpPr>
          <p:spPr bwMode="auto">
            <a:xfrm>
              <a:off x="6359528" y="1765300"/>
              <a:ext cx="1763713" cy="2603500"/>
            </a:xfrm>
            <a:custGeom>
              <a:avLst/>
              <a:gdLst>
                <a:gd name="T0" fmla="*/ 2289 w 2319"/>
                <a:gd name="T1" fmla="*/ 2182 h 3425"/>
                <a:gd name="T2" fmla="*/ 0 w 2319"/>
                <a:gd name="T3" fmla="*/ 0 h 3425"/>
                <a:gd name="T4" fmla="*/ 319 w 2319"/>
                <a:gd name="T5" fmla="*/ 613 h 3425"/>
                <a:gd name="T6" fmla="*/ 313 w 2319"/>
                <a:gd name="T7" fmla="*/ 732 h 3425"/>
                <a:gd name="T8" fmla="*/ 25 w 2319"/>
                <a:gd name="T9" fmla="*/ 1178 h 3425"/>
                <a:gd name="T10" fmla="*/ 1120 w 2319"/>
                <a:gd name="T11" fmla="*/ 2349 h 3425"/>
                <a:gd name="T12" fmla="*/ 979 w 2319"/>
                <a:gd name="T13" fmla="*/ 2908 h 3425"/>
                <a:gd name="T14" fmla="*/ 1262 w 2319"/>
                <a:gd name="T15" fmla="*/ 3408 h 3425"/>
                <a:gd name="T16" fmla="*/ 1278 w 2319"/>
                <a:gd name="T17" fmla="*/ 3417 h 3425"/>
                <a:gd name="T18" fmla="*/ 2033 w 2319"/>
                <a:gd name="T19" fmla="*/ 3419 h 3425"/>
                <a:gd name="T20" fmla="*/ 2033 w 2319"/>
                <a:gd name="T21" fmla="*/ 3425 h 3425"/>
                <a:gd name="T22" fmla="*/ 2289 w 2319"/>
                <a:gd name="T23" fmla="*/ 2182 h 3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9" h="3425">
                  <a:moveTo>
                    <a:pt x="2289" y="2182"/>
                  </a:moveTo>
                  <a:cubicBezTo>
                    <a:pt x="2202" y="962"/>
                    <a:pt x="1199" y="27"/>
                    <a:pt x="0" y="0"/>
                  </a:cubicBezTo>
                  <a:lnTo>
                    <a:pt x="319" y="613"/>
                  </a:lnTo>
                  <a:cubicBezTo>
                    <a:pt x="339" y="651"/>
                    <a:pt x="336" y="696"/>
                    <a:pt x="313" y="732"/>
                  </a:cubicBezTo>
                  <a:lnTo>
                    <a:pt x="25" y="1178"/>
                  </a:lnTo>
                  <a:cubicBezTo>
                    <a:pt x="636" y="1219"/>
                    <a:pt x="1120" y="1727"/>
                    <a:pt x="1120" y="2349"/>
                  </a:cubicBezTo>
                  <a:cubicBezTo>
                    <a:pt x="1120" y="2551"/>
                    <a:pt x="1069" y="2741"/>
                    <a:pt x="979" y="2908"/>
                  </a:cubicBezTo>
                  <a:lnTo>
                    <a:pt x="1262" y="3408"/>
                  </a:lnTo>
                  <a:cubicBezTo>
                    <a:pt x="1265" y="3414"/>
                    <a:pt x="1271" y="3417"/>
                    <a:pt x="1278" y="3417"/>
                  </a:cubicBezTo>
                  <a:lnTo>
                    <a:pt x="2033" y="3419"/>
                  </a:lnTo>
                  <a:lnTo>
                    <a:pt x="2033" y="3425"/>
                  </a:lnTo>
                  <a:cubicBezTo>
                    <a:pt x="2215" y="3041"/>
                    <a:pt x="2319" y="2605"/>
                    <a:pt x="2289" y="2182"/>
                  </a:cubicBezTo>
                </a:path>
              </a:pathLst>
            </a:custGeom>
            <a:solidFill>
              <a:srgbClr val="F39C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7" name="Freeform 279">
              <a:extLst>
                <a:ext uri="{FF2B5EF4-FFF2-40B4-BE49-F238E27FC236}">
                  <a16:creationId xmlns:a16="http://schemas.microsoft.com/office/drawing/2014/main" id="{8B7A5BEC-436A-4002-AC71-9274AB691B15}"/>
                </a:ext>
              </a:extLst>
            </p:cNvPr>
            <p:cNvSpPr>
              <a:spLocks/>
            </p:cNvSpPr>
            <p:nvPr/>
          </p:nvSpPr>
          <p:spPr bwMode="auto">
            <a:xfrm>
              <a:off x="5651502" y="3948113"/>
              <a:ext cx="1362075" cy="531813"/>
            </a:xfrm>
            <a:custGeom>
              <a:avLst/>
              <a:gdLst>
                <a:gd name="T0" fmla="*/ 334 w 1792"/>
                <a:gd name="T1" fmla="*/ 408 h 700"/>
                <a:gd name="T2" fmla="*/ 1792 w 1792"/>
                <a:gd name="T3" fmla="*/ 41 h 700"/>
                <a:gd name="T4" fmla="*/ 1714 w 1792"/>
                <a:gd name="T5" fmla="*/ 0 h 700"/>
                <a:gd name="T6" fmla="*/ 877 w 1792"/>
                <a:gd name="T7" fmla="*/ 465 h 700"/>
                <a:gd name="T8" fmla="*/ 78 w 1792"/>
                <a:gd name="T9" fmla="*/ 57 h 700"/>
                <a:gd name="T10" fmla="*/ 5 w 1792"/>
                <a:gd name="T11" fmla="*/ 105 h 700"/>
                <a:gd name="T12" fmla="*/ 0 w 1792"/>
                <a:gd name="T13" fmla="*/ 108 h 700"/>
                <a:gd name="T14" fmla="*/ 334 w 1792"/>
                <a:gd name="T15" fmla="*/ 408 h 7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2" h="700">
                  <a:moveTo>
                    <a:pt x="334" y="408"/>
                  </a:moveTo>
                  <a:cubicBezTo>
                    <a:pt x="841" y="700"/>
                    <a:pt x="1486" y="535"/>
                    <a:pt x="1792" y="41"/>
                  </a:cubicBezTo>
                  <a:lnTo>
                    <a:pt x="1714" y="0"/>
                  </a:lnTo>
                  <a:cubicBezTo>
                    <a:pt x="1540" y="279"/>
                    <a:pt x="1230" y="465"/>
                    <a:pt x="877" y="465"/>
                  </a:cubicBezTo>
                  <a:cubicBezTo>
                    <a:pt x="548" y="465"/>
                    <a:pt x="257" y="304"/>
                    <a:pt x="78" y="57"/>
                  </a:cubicBezTo>
                  <a:lnTo>
                    <a:pt x="5" y="105"/>
                  </a:lnTo>
                  <a:cubicBezTo>
                    <a:pt x="3" y="106"/>
                    <a:pt x="2" y="107"/>
                    <a:pt x="0" y="108"/>
                  </a:cubicBezTo>
                  <a:cubicBezTo>
                    <a:pt x="88" y="232"/>
                    <a:pt x="195" y="328"/>
                    <a:pt x="334" y="408"/>
                  </a:cubicBezTo>
                </a:path>
              </a:pathLst>
            </a:custGeom>
            <a:solidFill>
              <a:srgbClr val="C0392B">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8" name="Freeform 280">
              <a:extLst>
                <a:ext uri="{FF2B5EF4-FFF2-40B4-BE49-F238E27FC236}">
                  <a16:creationId xmlns:a16="http://schemas.microsoft.com/office/drawing/2014/main" id="{9F6381C7-37BD-4819-A565-4881156E52E4}"/>
                </a:ext>
              </a:extLst>
            </p:cNvPr>
            <p:cNvSpPr>
              <a:spLocks/>
            </p:cNvSpPr>
            <p:nvPr/>
          </p:nvSpPr>
          <p:spPr bwMode="auto">
            <a:xfrm>
              <a:off x="4838702" y="4041774"/>
              <a:ext cx="3028951" cy="1528763"/>
            </a:xfrm>
            <a:custGeom>
              <a:avLst/>
              <a:gdLst>
                <a:gd name="T0" fmla="*/ 3279 w 3984"/>
                <a:gd name="T1" fmla="*/ 522 h 2011"/>
                <a:gd name="T2" fmla="*/ 3175 w 3984"/>
                <a:gd name="T3" fmla="*/ 462 h 2011"/>
                <a:gd name="T4" fmla="*/ 2920 w 3984"/>
                <a:gd name="T5" fmla="*/ 11 h 2011"/>
                <a:gd name="T6" fmla="*/ 1946 w 3984"/>
                <a:gd name="T7" fmla="*/ 529 h 2011"/>
                <a:gd name="T8" fmla="*/ 965 w 3984"/>
                <a:gd name="T9" fmla="*/ 0 h 2011"/>
                <a:gd name="T10" fmla="*/ 881 w 3984"/>
                <a:gd name="T11" fmla="*/ 1 h 2011"/>
                <a:gd name="T12" fmla="*/ 395 w 3984"/>
                <a:gd name="T13" fmla="*/ 4 h 2011"/>
                <a:gd name="T14" fmla="*/ 379 w 3984"/>
                <a:gd name="T15" fmla="*/ 14 h 2011"/>
                <a:gd name="T16" fmla="*/ 17 w 3984"/>
                <a:gd name="T17" fmla="*/ 659 h 2011"/>
                <a:gd name="T18" fmla="*/ 10 w 3984"/>
                <a:gd name="T19" fmla="*/ 673 h 2011"/>
                <a:gd name="T20" fmla="*/ 3 w 3984"/>
                <a:gd name="T21" fmla="*/ 669 h 2011"/>
                <a:gd name="T22" fmla="*/ 2 w 3984"/>
                <a:gd name="T23" fmla="*/ 668 h 2011"/>
                <a:gd name="T24" fmla="*/ 0 w 3984"/>
                <a:gd name="T25" fmla="*/ 671 h 2011"/>
                <a:gd name="T26" fmla="*/ 919 w 3984"/>
                <a:gd name="T27" fmla="*/ 1467 h 2011"/>
                <a:gd name="T28" fmla="*/ 3984 w 3984"/>
                <a:gd name="T29" fmla="*/ 524 h 2011"/>
                <a:gd name="T30" fmla="*/ 3279 w 3984"/>
                <a:gd name="T31" fmla="*/ 522 h 2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84" h="2011">
                  <a:moveTo>
                    <a:pt x="3279" y="522"/>
                  </a:moveTo>
                  <a:cubicBezTo>
                    <a:pt x="3236" y="522"/>
                    <a:pt x="3196" y="499"/>
                    <a:pt x="3175" y="462"/>
                  </a:cubicBezTo>
                  <a:lnTo>
                    <a:pt x="2920" y="11"/>
                  </a:lnTo>
                  <a:cubicBezTo>
                    <a:pt x="2709" y="323"/>
                    <a:pt x="2352" y="529"/>
                    <a:pt x="1946" y="529"/>
                  </a:cubicBezTo>
                  <a:cubicBezTo>
                    <a:pt x="1536" y="529"/>
                    <a:pt x="1175" y="319"/>
                    <a:pt x="965" y="0"/>
                  </a:cubicBezTo>
                  <a:lnTo>
                    <a:pt x="881" y="1"/>
                  </a:lnTo>
                  <a:lnTo>
                    <a:pt x="395" y="4"/>
                  </a:lnTo>
                  <a:cubicBezTo>
                    <a:pt x="388" y="4"/>
                    <a:pt x="382" y="8"/>
                    <a:pt x="379" y="14"/>
                  </a:cubicBezTo>
                  <a:lnTo>
                    <a:pt x="17" y="659"/>
                  </a:lnTo>
                  <a:lnTo>
                    <a:pt x="10" y="673"/>
                  </a:lnTo>
                  <a:lnTo>
                    <a:pt x="3" y="669"/>
                  </a:lnTo>
                  <a:lnTo>
                    <a:pt x="2" y="668"/>
                  </a:lnTo>
                  <a:lnTo>
                    <a:pt x="0" y="671"/>
                  </a:lnTo>
                  <a:cubicBezTo>
                    <a:pt x="242" y="1029"/>
                    <a:pt x="531" y="1279"/>
                    <a:pt x="919" y="1467"/>
                  </a:cubicBezTo>
                  <a:cubicBezTo>
                    <a:pt x="2037" y="2011"/>
                    <a:pt x="3375" y="1587"/>
                    <a:pt x="3984" y="524"/>
                  </a:cubicBezTo>
                  <a:lnTo>
                    <a:pt x="3279" y="522"/>
                  </a:lnTo>
                  <a:close/>
                </a:path>
              </a:pathLst>
            </a:custGeom>
            <a:solidFill>
              <a:srgbClr val="C03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9" name="Freeform 281">
              <a:extLst>
                <a:ext uri="{FF2B5EF4-FFF2-40B4-BE49-F238E27FC236}">
                  <a16:creationId xmlns:a16="http://schemas.microsoft.com/office/drawing/2014/main" id="{0DFE9802-8551-4A32-8660-D7889FCD679A}"/>
                </a:ext>
              </a:extLst>
            </p:cNvPr>
            <p:cNvSpPr>
              <a:spLocks/>
            </p:cNvSpPr>
            <p:nvPr/>
          </p:nvSpPr>
          <p:spPr bwMode="auto">
            <a:xfrm>
              <a:off x="5375277" y="2727325"/>
              <a:ext cx="890588" cy="1238250"/>
            </a:xfrm>
            <a:custGeom>
              <a:avLst/>
              <a:gdLst>
                <a:gd name="T0" fmla="*/ 386 w 1171"/>
                <a:gd name="T1" fmla="*/ 1578 h 1628"/>
                <a:gd name="T2" fmla="*/ 253 w 1171"/>
                <a:gd name="T3" fmla="*/ 1083 h 1628"/>
                <a:gd name="T4" fmla="*/ 1171 w 1171"/>
                <a:gd name="T5" fmla="*/ 99 h 1628"/>
                <a:gd name="T6" fmla="*/ 1171 w 1171"/>
                <a:gd name="T7" fmla="*/ 0 h 1628"/>
                <a:gd name="T8" fmla="*/ 697 w 1171"/>
                <a:gd name="T9" fmla="*/ 142 h 1628"/>
                <a:gd name="T10" fmla="*/ 308 w 1171"/>
                <a:gd name="T11" fmla="*/ 1628 h 1628"/>
                <a:gd name="T12" fmla="*/ 386 w 1171"/>
                <a:gd name="T13" fmla="*/ 1578 h 1628"/>
              </a:gdLst>
              <a:ahLst/>
              <a:cxnLst>
                <a:cxn ang="0">
                  <a:pos x="T0" y="T1"/>
                </a:cxn>
                <a:cxn ang="0">
                  <a:pos x="T2" y="T3"/>
                </a:cxn>
                <a:cxn ang="0">
                  <a:pos x="T4" y="T5"/>
                </a:cxn>
                <a:cxn ang="0">
                  <a:pos x="T6" y="T7"/>
                </a:cxn>
                <a:cxn ang="0">
                  <a:pos x="T8" y="T9"/>
                </a:cxn>
                <a:cxn ang="0">
                  <a:pos x="T10" y="T11"/>
                </a:cxn>
                <a:cxn ang="0">
                  <a:pos x="T12" y="T13"/>
                </a:cxn>
              </a:cxnLst>
              <a:rect l="0" t="0" r="r" b="b"/>
              <a:pathLst>
                <a:path w="1171" h="1628">
                  <a:moveTo>
                    <a:pt x="386" y="1578"/>
                  </a:moveTo>
                  <a:cubicBezTo>
                    <a:pt x="302" y="1432"/>
                    <a:pt x="253" y="1264"/>
                    <a:pt x="253" y="1083"/>
                  </a:cubicBezTo>
                  <a:cubicBezTo>
                    <a:pt x="253" y="561"/>
                    <a:pt x="658" y="135"/>
                    <a:pt x="1171" y="99"/>
                  </a:cubicBezTo>
                  <a:lnTo>
                    <a:pt x="1171" y="0"/>
                  </a:lnTo>
                  <a:cubicBezTo>
                    <a:pt x="1000" y="9"/>
                    <a:pt x="850" y="54"/>
                    <a:pt x="697" y="142"/>
                  </a:cubicBezTo>
                  <a:cubicBezTo>
                    <a:pt x="179" y="441"/>
                    <a:pt x="0" y="1107"/>
                    <a:pt x="308" y="1628"/>
                  </a:cubicBezTo>
                  <a:cubicBezTo>
                    <a:pt x="313" y="1627"/>
                    <a:pt x="383" y="1580"/>
                    <a:pt x="386" y="1578"/>
                  </a:cubicBezTo>
                </a:path>
              </a:pathLst>
            </a:custGeom>
            <a:solidFill>
              <a:srgbClr val="16A08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0" name="Freeform 282">
              <a:extLst>
                <a:ext uri="{FF2B5EF4-FFF2-40B4-BE49-F238E27FC236}">
                  <a16:creationId xmlns:a16="http://schemas.microsoft.com/office/drawing/2014/main" id="{CAED65A5-CE68-4297-A4ED-435C53880598}"/>
                </a:ext>
              </a:extLst>
            </p:cNvPr>
            <p:cNvSpPr>
              <a:spLocks/>
            </p:cNvSpPr>
            <p:nvPr/>
          </p:nvSpPr>
          <p:spPr bwMode="auto">
            <a:xfrm>
              <a:off x="4297363" y="1766888"/>
              <a:ext cx="2239963" cy="2719388"/>
            </a:xfrm>
            <a:custGeom>
              <a:avLst/>
              <a:gdLst>
                <a:gd name="T0" fmla="*/ 1482 w 2945"/>
                <a:gd name="T1" fmla="*/ 2347 h 3577"/>
                <a:gd name="T2" fmla="*/ 2619 w 2945"/>
                <a:gd name="T3" fmla="*/ 1174 h 3577"/>
                <a:gd name="T4" fmla="*/ 2941 w 2945"/>
                <a:gd name="T5" fmla="*/ 676 h 3577"/>
                <a:gd name="T6" fmla="*/ 2942 w 2945"/>
                <a:gd name="T7" fmla="*/ 657 h 3577"/>
                <a:gd name="T8" fmla="*/ 2600 w 2945"/>
                <a:gd name="T9" fmla="*/ 0 h 3577"/>
                <a:gd name="T10" fmla="*/ 2490 w 2945"/>
                <a:gd name="T11" fmla="*/ 3 h 3577"/>
                <a:gd name="T12" fmla="*/ 1341 w 2945"/>
                <a:gd name="T13" fmla="*/ 401 h 3577"/>
                <a:gd name="T14" fmla="*/ 656 w 2945"/>
                <a:gd name="T15" fmla="*/ 3577 h 3577"/>
                <a:gd name="T16" fmla="*/ 1003 w 2945"/>
                <a:gd name="T17" fmla="*/ 2958 h 3577"/>
                <a:gd name="T18" fmla="*/ 1105 w 2945"/>
                <a:gd name="T19" fmla="*/ 2897 h 3577"/>
                <a:gd name="T20" fmla="*/ 1617 w 2945"/>
                <a:gd name="T21" fmla="*/ 2894 h 3577"/>
                <a:gd name="T22" fmla="*/ 1482 w 2945"/>
                <a:gd name="T23" fmla="*/ 2347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45" h="3577">
                  <a:moveTo>
                    <a:pt x="1482" y="2347"/>
                  </a:moveTo>
                  <a:cubicBezTo>
                    <a:pt x="1482" y="1711"/>
                    <a:pt x="1988" y="1194"/>
                    <a:pt x="2619" y="1174"/>
                  </a:cubicBezTo>
                  <a:lnTo>
                    <a:pt x="2941" y="676"/>
                  </a:lnTo>
                  <a:cubicBezTo>
                    <a:pt x="2945" y="670"/>
                    <a:pt x="2945" y="663"/>
                    <a:pt x="2942" y="657"/>
                  </a:cubicBezTo>
                  <a:lnTo>
                    <a:pt x="2600" y="0"/>
                  </a:lnTo>
                  <a:lnTo>
                    <a:pt x="2490" y="3"/>
                  </a:lnTo>
                  <a:cubicBezTo>
                    <a:pt x="2059" y="34"/>
                    <a:pt x="1699" y="159"/>
                    <a:pt x="1341" y="401"/>
                  </a:cubicBezTo>
                  <a:cubicBezTo>
                    <a:pt x="294" y="1109"/>
                    <a:pt x="0" y="2512"/>
                    <a:pt x="656" y="3577"/>
                  </a:cubicBezTo>
                  <a:lnTo>
                    <a:pt x="1003" y="2958"/>
                  </a:lnTo>
                  <a:cubicBezTo>
                    <a:pt x="1023" y="2921"/>
                    <a:pt x="1063" y="2897"/>
                    <a:pt x="1105" y="2897"/>
                  </a:cubicBezTo>
                  <a:lnTo>
                    <a:pt x="1617" y="2894"/>
                  </a:lnTo>
                  <a:cubicBezTo>
                    <a:pt x="1531" y="2730"/>
                    <a:pt x="1482" y="2545"/>
                    <a:pt x="1482" y="2347"/>
                  </a:cubicBezTo>
                </a:path>
              </a:pathLst>
            </a:custGeom>
            <a:solidFill>
              <a:srgbClr val="16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grpSp>
      <p:grpSp>
        <p:nvGrpSpPr>
          <p:cNvPr id="11" name="Group 20">
            <a:extLst>
              <a:ext uri="{FF2B5EF4-FFF2-40B4-BE49-F238E27FC236}">
                <a16:creationId xmlns:a16="http://schemas.microsoft.com/office/drawing/2014/main" id="{7EF66CBD-F7FF-49E5-990C-783DC88F4FE2}"/>
              </a:ext>
            </a:extLst>
          </p:cNvPr>
          <p:cNvGrpSpPr/>
          <p:nvPr/>
        </p:nvGrpSpPr>
        <p:grpSpPr>
          <a:xfrm>
            <a:off x="6631812" y="1116613"/>
            <a:ext cx="2138293" cy="2440307"/>
            <a:chOff x="205535" y="651302"/>
            <a:chExt cx="3081148" cy="3253743"/>
          </a:xfrm>
        </p:grpSpPr>
        <p:sp>
          <p:nvSpPr>
            <p:cNvPr id="12" name="Rectangle 24">
              <a:extLst>
                <a:ext uri="{FF2B5EF4-FFF2-40B4-BE49-F238E27FC236}">
                  <a16:creationId xmlns:a16="http://schemas.microsoft.com/office/drawing/2014/main" id="{FA401996-9530-4C2D-881B-6337CEFAAC2E}"/>
                </a:ext>
              </a:extLst>
            </p:cNvPr>
            <p:cNvSpPr/>
            <p:nvPr/>
          </p:nvSpPr>
          <p:spPr>
            <a:xfrm>
              <a:off x="205535" y="651302"/>
              <a:ext cx="3081148" cy="1559402"/>
            </a:xfrm>
            <a:prstGeom prst="rect">
              <a:avLst/>
            </a:prstGeom>
          </p:spPr>
          <p:txBody>
            <a:bodyPr wrap="square" anchor="b">
              <a:spAutoFit/>
            </a:bodyPr>
            <a:lstStyle/>
            <a:p>
              <a:pPr lvl="0" algn="r"/>
              <a:r>
                <a:rPr lang="es-MX" sz="1400" b="1" kern="0" dirty="0">
                  <a:solidFill>
                    <a:srgbClr val="F39C12"/>
                  </a:solidFill>
                  <a:latin typeface="arial" panose="020B0604020202020204" pitchFamily="34" charset="0"/>
                </a:rPr>
                <a:t>Sobre el proceder de la organización a partir del problema u oportunidad identificada</a:t>
              </a:r>
              <a:endParaRPr kumimoji="0" lang="en-US" sz="1400" b="1" i="0" u="none" strike="noStrike" kern="0" cap="none" spc="0" normalizeH="0" baseline="0" noProof="0" dirty="0">
                <a:ln>
                  <a:noFill/>
                </a:ln>
                <a:solidFill>
                  <a:srgbClr val="F39C12"/>
                </a:solidFill>
                <a:effectLst/>
                <a:uLnTx/>
                <a:uFillTx/>
              </a:endParaRPr>
            </a:p>
          </p:txBody>
        </p:sp>
        <p:sp>
          <p:nvSpPr>
            <p:cNvPr id="13" name="Rectangle 25">
              <a:extLst>
                <a:ext uri="{FF2B5EF4-FFF2-40B4-BE49-F238E27FC236}">
                  <a16:creationId xmlns:a16="http://schemas.microsoft.com/office/drawing/2014/main" id="{31B69221-EC79-459B-BC4C-25B4A5047C80}"/>
                </a:ext>
              </a:extLst>
            </p:cNvPr>
            <p:cNvSpPr/>
            <p:nvPr/>
          </p:nvSpPr>
          <p:spPr>
            <a:xfrm>
              <a:off x="407369" y="2273829"/>
              <a:ext cx="2879314" cy="1631216"/>
            </a:xfrm>
            <a:prstGeom prst="rect">
              <a:avLst/>
            </a:prstGeom>
          </p:spPr>
          <p:txBody>
            <a:bodyPr wrap="square">
              <a:spAutoFit/>
            </a:bodyPr>
            <a:lstStyle/>
            <a:p>
              <a:pPr algn="just">
                <a:defRPr/>
              </a:pPr>
              <a:r>
                <a:rPr lang="es-CO" sz="1050" dirty="0"/>
                <a:t>La empresa realizó pertinentes estrategias para llegar al objetivo final (el plan de formación para su posterior implementación), esto debido a que se tenían ya organizadas las ideas para la ejecución del trabajo.</a:t>
              </a:r>
              <a:endParaRPr kumimoji="0" lang="en-US" sz="1050" b="0" i="0" u="none" strike="noStrike" kern="0" cap="none" spc="0" normalizeH="0" baseline="0" noProof="0" dirty="0">
                <a:ln>
                  <a:noFill/>
                </a:ln>
                <a:solidFill>
                  <a:srgbClr val="95A5A6"/>
                </a:solidFill>
                <a:effectLst/>
                <a:uLnTx/>
                <a:uFillTx/>
              </a:endParaRPr>
            </a:p>
          </p:txBody>
        </p:sp>
      </p:grpSp>
      <p:grpSp>
        <p:nvGrpSpPr>
          <p:cNvPr id="14" name="Group 21">
            <a:extLst>
              <a:ext uri="{FF2B5EF4-FFF2-40B4-BE49-F238E27FC236}">
                <a16:creationId xmlns:a16="http://schemas.microsoft.com/office/drawing/2014/main" id="{F4806BFC-7AEF-41A9-8A40-B07482B801BE}"/>
              </a:ext>
            </a:extLst>
          </p:cNvPr>
          <p:cNvGrpSpPr/>
          <p:nvPr/>
        </p:nvGrpSpPr>
        <p:grpSpPr>
          <a:xfrm>
            <a:off x="5868144" y="3518845"/>
            <a:ext cx="2901962" cy="3255916"/>
            <a:chOff x="-894865" y="856484"/>
            <a:chExt cx="4181550" cy="4341225"/>
          </a:xfrm>
        </p:grpSpPr>
        <p:sp>
          <p:nvSpPr>
            <p:cNvPr id="15" name="Rectangle 22">
              <a:extLst>
                <a:ext uri="{FF2B5EF4-FFF2-40B4-BE49-F238E27FC236}">
                  <a16:creationId xmlns:a16="http://schemas.microsoft.com/office/drawing/2014/main" id="{3AC7759E-A832-43E8-B302-2E27940FA229}"/>
                </a:ext>
              </a:extLst>
            </p:cNvPr>
            <p:cNvSpPr/>
            <p:nvPr/>
          </p:nvSpPr>
          <p:spPr>
            <a:xfrm>
              <a:off x="-86223" y="856484"/>
              <a:ext cx="3372906" cy="1354218"/>
            </a:xfrm>
            <a:prstGeom prst="rect">
              <a:avLst/>
            </a:prstGeom>
          </p:spPr>
          <p:txBody>
            <a:bodyPr wrap="square" anchor="b">
              <a:spAutoFit/>
            </a:bodyPr>
            <a:lstStyle/>
            <a:p>
              <a:pPr lvl="0" algn="r"/>
              <a:r>
                <a:rPr lang="es-MX" sz="1400" b="1" kern="0" dirty="0">
                  <a:solidFill>
                    <a:srgbClr val="C0392B"/>
                  </a:solidFill>
                  <a:latin typeface="arial" panose="020B0604020202020204" pitchFamily="34" charset="0"/>
                </a:rPr>
                <a:t>Sobre el proceder del practicante a partir del problema u oportunidad identificad</a:t>
              </a:r>
              <a:r>
                <a:rPr lang="es-MX" b="1" kern="0" dirty="0">
                  <a:solidFill>
                    <a:srgbClr val="C0392B"/>
                  </a:solidFill>
                  <a:latin typeface="arial" panose="020B0604020202020204" pitchFamily="34" charset="0"/>
                </a:rPr>
                <a:t>a</a:t>
              </a:r>
              <a:endParaRPr kumimoji="0" lang="en-US" sz="1800" b="1" i="0" u="none" strike="noStrike" kern="0" cap="none" spc="0" normalizeH="0" baseline="0" noProof="0" dirty="0">
                <a:ln>
                  <a:noFill/>
                </a:ln>
                <a:solidFill>
                  <a:srgbClr val="C0392B"/>
                </a:solidFill>
                <a:effectLst/>
                <a:uLnTx/>
                <a:uFillTx/>
              </a:endParaRPr>
            </a:p>
          </p:txBody>
        </p:sp>
        <p:sp>
          <p:nvSpPr>
            <p:cNvPr id="16" name="Rectangle 23">
              <a:extLst>
                <a:ext uri="{FF2B5EF4-FFF2-40B4-BE49-F238E27FC236}">
                  <a16:creationId xmlns:a16="http://schemas.microsoft.com/office/drawing/2014/main" id="{2B765B45-E9B1-4324-B6E6-53AE7EDE1C51}"/>
                </a:ext>
              </a:extLst>
            </p:cNvPr>
            <p:cNvSpPr/>
            <p:nvPr/>
          </p:nvSpPr>
          <p:spPr>
            <a:xfrm>
              <a:off x="-894865" y="2273829"/>
              <a:ext cx="4181550" cy="2923880"/>
            </a:xfrm>
            <a:prstGeom prst="rect">
              <a:avLst/>
            </a:prstGeom>
          </p:spPr>
          <p:txBody>
            <a:bodyPr wrap="square">
              <a:spAutoFit/>
            </a:bodyPr>
            <a:lstStyle/>
            <a:p>
              <a:pPr algn="just">
                <a:defRPr/>
              </a:pPr>
              <a:r>
                <a:rPr lang="es-CO" sz="1050" dirty="0"/>
                <a:t>El trabajo se desarrolló con la mayor disposición, teniendo en cuenta que la lejanía de las obras con residencia actual del practicante es demasiado larga, ya que, la vivienda es en Santa Bárbara (Antioquia), y las obras están ubicadas en La Estrella, Envigado, Bello, Rionegro, entre otras. La comunicación con cada ingeniero y los diferentes técnicos fue asertiva, lo que permitió que el trabajo se realizara con la mayor brevedad posible, siendo esta cualidad una de las mayores fortalezas que se tuvieron durante todo el proceso. </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grpSp>
      <p:grpSp>
        <p:nvGrpSpPr>
          <p:cNvPr id="19" name="Group 32">
            <a:extLst>
              <a:ext uri="{FF2B5EF4-FFF2-40B4-BE49-F238E27FC236}">
                <a16:creationId xmlns:a16="http://schemas.microsoft.com/office/drawing/2014/main" id="{B79EC4C3-7520-4F73-828A-0EC12EE89820}"/>
              </a:ext>
            </a:extLst>
          </p:cNvPr>
          <p:cNvGrpSpPr/>
          <p:nvPr/>
        </p:nvGrpSpPr>
        <p:grpSpPr>
          <a:xfrm>
            <a:off x="373895" y="2026115"/>
            <a:ext cx="1998222" cy="3786830"/>
            <a:chOff x="407368" y="364043"/>
            <a:chExt cx="2879315" cy="5049108"/>
          </a:xfrm>
        </p:grpSpPr>
        <p:sp>
          <p:nvSpPr>
            <p:cNvPr id="20" name="Rectangle 33">
              <a:extLst>
                <a:ext uri="{FF2B5EF4-FFF2-40B4-BE49-F238E27FC236}">
                  <a16:creationId xmlns:a16="http://schemas.microsoft.com/office/drawing/2014/main" id="{2CB3553A-FB27-4277-9189-FB179D52EDD6}"/>
                </a:ext>
              </a:extLst>
            </p:cNvPr>
            <p:cNvSpPr/>
            <p:nvPr/>
          </p:nvSpPr>
          <p:spPr>
            <a:xfrm>
              <a:off x="407368" y="364043"/>
              <a:ext cx="2879314" cy="1846661"/>
            </a:xfrm>
            <a:prstGeom prst="rect">
              <a:avLst/>
            </a:prstGeom>
          </p:spPr>
          <p:txBody>
            <a:bodyPr wrap="square" anchor="b">
              <a:spAutoFit/>
            </a:bodyPr>
            <a:lstStyle/>
            <a:p>
              <a:pPr lvl="0"/>
              <a:r>
                <a:rPr lang="es-MX" sz="1400" b="1" kern="0" dirty="0">
                  <a:solidFill>
                    <a:srgbClr val="16A085"/>
                  </a:solidFill>
                  <a:latin typeface="arial" panose="020B0604020202020204" pitchFamily="34" charset="0"/>
                </a:rPr>
                <a:t>Aproximaciones teóricas o conceptuales sobre la problemática u oportunidad identificada</a:t>
              </a:r>
              <a:endParaRPr kumimoji="0" lang="en-US" sz="1400" b="1" i="0" u="none" strike="noStrike" kern="0" cap="none" spc="0" normalizeH="0" baseline="0" noProof="0" dirty="0">
                <a:ln>
                  <a:noFill/>
                </a:ln>
                <a:solidFill>
                  <a:srgbClr val="16A085"/>
                </a:solidFill>
                <a:effectLst/>
                <a:uLnTx/>
                <a:uFillTx/>
              </a:endParaRPr>
            </a:p>
          </p:txBody>
        </p:sp>
        <p:sp>
          <p:nvSpPr>
            <p:cNvPr id="21" name="Rectangle 34">
              <a:extLst>
                <a:ext uri="{FF2B5EF4-FFF2-40B4-BE49-F238E27FC236}">
                  <a16:creationId xmlns:a16="http://schemas.microsoft.com/office/drawing/2014/main" id="{11274AEB-65DD-4802-9FAE-71597B084920}"/>
                </a:ext>
              </a:extLst>
            </p:cNvPr>
            <p:cNvSpPr/>
            <p:nvPr/>
          </p:nvSpPr>
          <p:spPr>
            <a:xfrm>
              <a:off x="407369" y="2273829"/>
              <a:ext cx="2879314" cy="3139322"/>
            </a:xfrm>
            <a:prstGeom prst="rect">
              <a:avLst/>
            </a:prstGeom>
          </p:spPr>
          <p:txBody>
            <a:bodyPr wrap="square">
              <a:spAutoFit/>
            </a:bodyPr>
            <a:lstStyle/>
            <a:p>
              <a:pPr algn="just">
                <a:defRPr/>
              </a:pPr>
              <a:r>
                <a:rPr lang="es-CO" sz="1050" dirty="0"/>
                <a:t>La formación es una estrategia eficaz y eficiente que tiene por objetivo el mejoramiento de los procesos junto a su calidad en el desempeño de todas las actividades, garantizando la mejoría de los trabajos en cuestión, es por lo anterior que la idea de realizar un plan de formación en la organización es una proyección muy justificable que colaborará con la compañía en su crecimiento personal.</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grpSp>
      <p:sp>
        <p:nvSpPr>
          <p:cNvPr id="22" name="Oval 36">
            <a:extLst>
              <a:ext uri="{FF2B5EF4-FFF2-40B4-BE49-F238E27FC236}">
                <a16:creationId xmlns:a16="http://schemas.microsoft.com/office/drawing/2014/main" id="{E1B2379B-4878-436C-A871-CAF89FD43177}"/>
              </a:ext>
            </a:extLst>
          </p:cNvPr>
          <p:cNvSpPr/>
          <p:nvPr/>
        </p:nvSpPr>
        <p:spPr>
          <a:xfrm>
            <a:off x="3950737" y="3056657"/>
            <a:ext cx="1263320" cy="1266928"/>
          </a:xfrm>
          <a:prstGeom prst="ellipse">
            <a:avLst/>
          </a:prstGeom>
          <a:solidFill>
            <a:srgbClr val="95A5A6">
              <a:lumMod val="20000"/>
              <a:lumOff val="8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95A5A6"/>
                </a:solidFill>
                <a:effectLst/>
                <a:uLnTx/>
                <a:uFillTx/>
                <a:latin typeface="Calibri"/>
                <a:ea typeface="+mn-ea"/>
                <a:cs typeface="+mn-cs"/>
              </a:rPr>
              <a:t>NIVELES DE ANÁLISIS</a:t>
            </a:r>
          </a:p>
        </p:txBody>
      </p:sp>
      <p:sp>
        <p:nvSpPr>
          <p:cNvPr id="24" name="TextBox 38">
            <a:extLst>
              <a:ext uri="{FF2B5EF4-FFF2-40B4-BE49-F238E27FC236}">
                <a16:creationId xmlns:a16="http://schemas.microsoft.com/office/drawing/2014/main" id="{3DDA4213-04C6-416E-9321-6983A2E825D1}"/>
              </a:ext>
            </a:extLst>
          </p:cNvPr>
          <p:cNvSpPr txBox="1"/>
          <p:nvPr/>
        </p:nvSpPr>
        <p:spPr>
          <a:xfrm>
            <a:off x="5513953" y="3688498"/>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01</a:t>
            </a:r>
          </a:p>
        </p:txBody>
      </p:sp>
      <p:sp>
        <p:nvSpPr>
          <p:cNvPr id="25" name="TextBox 39">
            <a:extLst>
              <a:ext uri="{FF2B5EF4-FFF2-40B4-BE49-F238E27FC236}">
                <a16:creationId xmlns:a16="http://schemas.microsoft.com/office/drawing/2014/main" id="{88A46065-4335-40F2-B98F-B25BD6D6B581}"/>
              </a:ext>
            </a:extLst>
          </p:cNvPr>
          <p:cNvSpPr txBox="1"/>
          <p:nvPr/>
        </p:nvSpPr>
        <p:spPr>
          <a:xfrm>
            <a:off x="3514102" y="4306455"/>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02</a:t>
            </a:r>
          </a:p>
        </p:txBody>
      </p:sp>
      <p:sp>
        <p:nvSpPr>
          <p:cNvPr id="26" name="TextBox 40">
            <a:extLst>
              <a:ext uri="{FF2B5EF4-FFF2-40B4-BE49-F238E27FC236}">
                <a16:creationId xmlns:a16="http://schemas.microsoft.com/office/drawing/2014/main" id="{942C6F70-7EB1-416E-8ABB-AFD461BA69C3}"/>
              </a:ext>
            </a:extLst>
          </p:cNvPr>
          <p:cNvSpPr txBox="1"/>
          <p:nvPr/>
        </p:nvSpPr>
        <p:spPr>
          <a:xfrm>
            <a:off x="4006578" y="2123758"/>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03</a:t>
            </a:r>
          </a:p>
        </p:txBody>
      </p:sp>
    </p:spTree>
    <p:extLst>
      <p:ext uri="{BB962C8B-B14F-4D97-AF65-F5344CB8AC3E}">
        <p14:creationId xmlns:p14="http://schemas.microsoft.com/office/powerpoint/2010/main" val="787559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CONCLUSIONES</a:t>
            </a:r>
          </a:p>
        </p:txBody>
      </p:sp>
      <p:grpSp>
        <p:nvGrpSpPr>
          <p:cNvPr id="8" name="Group 8">
            <a:extLst>
              <a:ext uri="{FF2B5EF4-FFF2-40B4-BE49-F238E27FC236}">
                <a16:creationId xmlns:a16="http://schemas.microsoft.com/office/drawing/2014/main" id="{249D5906-C54F-4B18-AF5C-9658143DB325}"/>
              </a:ext>
            </a:extLst>
          </p:cNvPr>
          <p:cNvGrpSpPr/>
          <p:nvPr/>
        </p:nvGrpSpPr>
        <p:grpSpPr>
          <a:xfrm>
            <a:off x="1830217" y="2039971"/>
            <a:ext cx="5483567" cy="2892304"/>
            <a:chOff x="2567608" y="1576961"/>
            <a:chExt cx="7311422" cy="3856405"/>
          </a:xfrm>
        </p:grpSpPr>
        <p:sp>
          <p:nvSpPr>
            <p:cNvPr id="9" name="Freeform 2214">
              <a:extLst>
                <a:ext uri="{FF2B5EF4-FFF2-40B4-BE49-F238E27FC236}">
                  <a16:creationId xmlns:a16="http://schemas.microsoft.com/office/drawing/2014/main" id="{605EA6FC-7D28-46E8-8E12-BBD70F313313}"/>
                </a:ext>
              </a:extLst>
            </p:cNvPr>
            <p:cNvSpPr>
              <a:spLocks/>
            </p:cNvSpPr>
            <p:nvPr/>
          </p:nvSpPr>
          <p:spPr bwMode="auto">
            <a:xfrm>
              <a:off x="5318554" y="1576961"/>
              <a:ext cx="1546119" cy="709195"/>
            </a:xfrm>
            <a:prstGeom prst="roundRect">
              <a:avLst/>
            </a:prstGeom>
            <a:solidFill>
              <a:srgbClr val="95A5A6">
                <a:lumMod val="40000"/>
                <a:lumOff val="60000"/>
              </a:srgbClr>
            </a:solidFill>
            <a:ln>
              <a:noFill/>
            </a:ln>
          </p:spPr>
          <p:txBody>
            <a:bodyPr vert="horz" wrap="square" lIns="68580" tIns="34290" rIns="68580" bIns="3429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srgbClr val="95A5A6">
                      <a:lumMod val="75000"/>
                    </a:srgbClr>
                  </a:solidFill>
                </a:rPr>
                <a:t>REFLEXIONES</a:t>
              </a:r>
              <a:endParaRPr kumimoji="0" lang="en-US" sz="1200" b="1" i="0" u="none" strike="noStrike" kern="0" cap="none" spc="0" normalizeH="0" baseline="0" noProof="0" dirty="0">
                <a:ln>
                  <a:noFill/>
                </a:ln>
                <a:solidFill>
                  <a:srgbClr val="95A5A6">
                    <a:lumMod val="75000"/>
                  </a:srgbClr>
                </a:solidFill>
                <a:effectLst/>
                <a:uLnTx/>
                <a:uFillTx/>
              </a:endParaRPr>
            </a:p>
          </p:txBody>
        </p:sp>
        <p:sp>
          <p:nvSpPr>
            <p:cNvPr id="10" name="Freeform 2216">
              <a:extLst>
                <a:ext uri="{FF2B5EF4-FFF2-40B4-BE49-F238E27FC236}">
                  <a16:creationId xmlns:a16="http://schemas.microsoft.com/office/drawing/2014/main" id="{579DAB26-0D2D-4144-95D8-C31A0FF0833F}"/>
                </a:ext>
              </a:extLst>
            </p:cNvPr>
            <p:cNvSpPr>
              <a:spLocks/>
            </p:cNvSpPr>
            <p:nvPr/>
          </p:nvSpPr>
          <p:spPr bwMode="auto">
            <a:xfrm>
              <a:off x="8761244" y="3841436"/>
              <a:ext cx="535988" cy="716942"/>
            </a:xfrm>
            <a:custGeom>
              <a:avLst/>
              <a:gdLst>
                <a:gd name="T0" fmla="*/ 76 w 234"/>
                <a:gd name="T1" fmla="*/ 0 h 313"/>
                <a:gd name="T2" fmla="*/ 234 w 234"/>
                <a:gd name="T3" fmla="*/ 156 h 313"/>
                <a:gd name="T4" fmla="*/ 76 w 234"/>
                <a:gd name="T5" fmla="*/ 313 h 313"/>
                <a:gd name="T6" fmla="*/ 0 w 234"/>
                <a:gd name="T7" fmla="*/ 313 h 313"/>
                <a:gd name="T8" fmla="*/ 158 w 234"/>
                <a:gd name="T9" fmla="*/ 156 h 313"/>
                <a:gd name="T10" fmla="*/ 1 w 234"/>
                <a:gd name="T11" fmla="*/ 0 h 313"/>
                <a:gd name="T12" fmla="*/ 76 w 234"/>
                <a:gd name="T13" fmla="*/ 0 h 313"/>
                <a:gd name="T14" fmla="*/ 76 w 234"/>
                <a:gd name="T15" fmla="*/ 0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313">
                  <a:moveTo>
                    <a:pt x="76" y="0"/>
                  </a:moveTo>
                  <a:lnTo>
                    <a:pt x="234" y="156"/>
                  </a:lnTo>
                  <a:lnTo>
                    <a:pt x="76" y="313"/>
                  </a:lnTo>
                  <a:lnTo>
                    <a:pt x="0" y="313"/>
                  </a:lnTo>
                  <a:lnTo>
                    <a:pt x="158" y="156"/>
                  </a:lnTo>
                  <a:lnTo>
                    <a:pt x="1" y="0"/>
                  </a:lnTo>
                  <a:lnTo>
                    <a:pt x="76" y="0"/>
                  </a:lnTo>
                  <a:lnTo>
                    <a:pt x="76" y="0"/>
                  </a:ln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1" name="Freeform 2217">
              <a:extLst>
                <a:ext uri="{FF2B5EF4-FFF2-40B4-BE49-F238E27FC236}">
                  <a16:creationId xmlns:a16="http://schemas.microsoft.com/office/drawing/2014/main" id="{5A87456C-B627-4089-A5E9-E4BAA075408A}"/>
                </a:ext>
              </a:extLst>
            </p:cNvPr>
            <p:cNvSpPr>
              <a:spLocks/>
            </p:cNvSpPr>
            <p:nvPr/>
          </p:nvSpPr>
          <p:spPr bwMode="auto">
            <a:xfrm>
              <a:off x="3481536" y="3841436"/>
              <a:ext cx="1640031" cy="716942"/>
            </a:xfrm>
            <a:custGeom>
              <a:avLst/>
              <a:gdLst>
                <a:gd name="T0" fmla="*/ 0 w 716"/>
                <a:gd name="T1" fmla="*/ 313 h 313"/>
                <a:gd name="T2" fmla="*/ 558 w 716"/>
                <a:gd name="T3" fmla="*/ 313 h 313"/>
                <a:gd name="T4" fmla="*/ 716 w 716"/>
                <a:gd name="T5" fmla="*/ 156 h 313"/>
                <a:gd name="T6" fmla="*/ 558 w 716"/>
                <a:gd name="T7" fmla="*/ 0 h 313"/>
                <a:gd name="T8" fmla="*/ 0 w 716"/>
                <a:gd name="T9" fmla="*/ 0 h 313"/>
                <a:gd name="T10" fmla="*/ 0 w 716"/>
                <a:gd name="T11" fmla="*/ 313 h 313"/>
                <a:gd name="T12" fmla="*/ 0 w 716"/>
                <a:gd name="T13" fmla="*/ 313 h 313"/>
              </a:gdLst>
              <a:ahLst/>
              <a:cxnLst>
                <a:cxn ang="0">
                  <a:pos x="T0" y="T1"/>
                </a:cxn>
                <a:cxn ang="0">
                  <a:pos x="T2" y="T3"/>
                </a:cxn>
                <a:cxn ang="0">
                  <a:pos x="T4" y="T5"/>
                </a:cxn>
                <a:cxn ang="0">
                  <a:pos x="T6" y="T7"/>
                </a:cxn>
                <a:cxn ang="0">
                  <a:pos x="T8" y="T9"/>
                </a:cxn>
                <a:cxn ang="0">
                  <a:pos x="T10" y="T11"/>
                </a:cxn>
                <a:cxn ang="0">
                  <a:pos x="T12" y="T13"/>
                </a:cxn>
              </a:cxnLst>
              <a:rect l="0" t="0" r="r" b="b"/>
              <a:pathLst>
                <a:path w="716" h="313">
                  <a:moveTo>
                    <a:pt x="0" y="313"/>
                  </a:moveTo>
                  <a:lnTo>
                    <a:pt x="558" y="313"/>
                  </a:lnTo>
                  <a:lnTo>
                    <a:pt x="716" y="156"/>
                  </a:lnTo>
                  <a:lnTo>
                    <a:pt x="558" y="0"/>
                  </a:lnTo>
                  <a:lnTo>
                    <a:pt x="0" y="0"/>
                  </a:lnTo>
                  <a:lnTo>
                    <a:pt x="0" y="313"/>
                  </a:lnTo>
                  <a:lnTo>
                    <a:pt x="0" y="313"/>
                  </a:lnTo>
                  <a:close/>
                </a:path>
              </a:pathLst>
            </a:custGeom>
            <a:solidFill>
              <a:srgbClr val="95A5A6"/>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2" name="Freeform 2218">
              <a:extLst>
                <a:ext uri="{FF2B5EF4-FFF2-40B4-BE49-F238E27FC236}">
                  <a16:creationId xmlns:a16="http://schemas.microsoft.com/office/drawing/2014/main" id="{5B71C04A-6C29-4D8D-B77B-127CC69A3A4A}"/>
                </a:ext>
              </a:extLst>
            </p:cNvPr>
            <p:cNvSpPr>
              <a:spLocks/>
            </p:cNvSpPr>
            <p:nvPr/>
          </p:nvSpPr>
          <p:spPr bwMode="auto">
            <a:xfrm>
              <a:off x="4081659" y="3463497"/>
              <a:ext cx="174081" cy="478725"/>
            </a:xfrm>
            <a:custGeom>
              <a:avLst/>
              <a:gdLst>
                <a:gd name="T0" fmla="*/ 878 w 1475"/>
                <a:gd name="T1" fmla="*/ 2697 h 4035"/>
                <a:gd name="T2" fmla="*/ 1414 w 1475"/>
                <a:gd name="T3" fmla="*/ 3359 h 4035"/>
                <a:gd name="T4" fmla="*/ 738 w 1475"/>
                <a:gd name="T5" fmla="*/ 4035 h 4035"/>
                <a:gd name="T6" fmla="*/ 61 w 1475"/>
                <a:gd name="T7" fmla="*/ 3359 h 4035"/>
                <a:gd name="T8" fmla="*/ 597 w 1475"/>
                <a:gd name="T9" fmla="*/ 2697 h 4035"/>
                <a:gd name="T10" fmla="*/ 597 w 1475"/>
                <a:gd name="T11" fmla="*/ 1340 h 4035"/>
                <a:gd name="T12" fmla="*/ 0 w 1475"/>
                <a:gd name="T13" fmla="*/ 1340 h 4035"/>
                <a:gd name="T14" fmla="*/ 738 w 1475"/>
                <a:gd name="T15" fmla="*/ 0 h 4035"/>
                <a:gd name="T16" fmla="*/ 1475 w 1475"/>
                <a:gd name="T17" fmla="*/ 1340 h 4035"/>
                <a:gd name="T18" fmla="*/ 878 w 1475"/>
                <a:gd name="T19" fmla="*/ 1340 h 4035"/>
                <a:gd name="T20" fmla="*/ 878 w 1475"/>
                <a:gd name="T21" fmla="*/ 2697 h 4035"/>
                <a:gd name="T22" fmla="*/ 878 w 1475"/>
                <a:gd name="T23" fmla="*/ 2697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5" h="4035">
                  <a:moveTo>
                    <a:pt x="878" y="2697"/>
                  </a:moveTo>
                  <a:cubicBezTo>
                    <a:pt x="1184" y="2761"/>
                    <a:pt x="1414" y="3033"/>
                    <a:pt x="1414" y="3359"/>
                  </a:cubicBezTo>
                  <a:cubicBezTo>
                    <a:pt x="1414" y="3732"/>
                    <a:pt x="1111" y="4035"/>
                    <a:pt x="738" y="4035"/>
                  </a:cubicBezTo>
                  <a:cubicBezTo>
                    <a:pt x="364" y="4035"/>
                    <a:pt x="61" y="3732"/>
                    <a:pt x="61" y="3359"/>
                  </a:cubicBezTo>
                  <a:cubicBezTo>
                    <a:pt x="61" y="3033"/>
                    <a:pt x="291" y="2761"/>
                    <a:pt x="597" y="2697"/>
                  </a:cubicBezTo>
                  <a:lnTo>
                    <a:pt x="597" y="1340"/>
                  </a:lnTo>
                  <a:lnTo>
                    <a:pt x="0" y="1340"/>
                  </a:lnTo>
                  <a:lnTo>
                    <a:pt x="738" y="0"/>
                  </a:lnTo>
                  <a:lnTo>
                    <a:pt x="1475" y="1340"/>
                  </a:lnTo>
                  <a:lnTo>
                    <a:pt x="878" y="1340"/>
                  </a:lnTo>
                  <a:lnTo>
                    <a:pt x="878" y="2697"/>
                  </a:lnTo>
                  <a:lnTo>
                    <a:pt x="878" y="2697"/>
                  </a:lnTo>
                </a:path>
              </a:pathLst>
            </a:custGeom>
            <a:solidFill>
              <a:srgbClr val="95A5A6">
                <a:lumMod val="7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3" name="Freeform 2251">
              <a:extLst>
                <a:ext uri="{FF2B5EF4-FFF2-40B4-BE49-F238E27FC236}">
                  <a16:creationId xmlns:a16="http://schemas.microsoft.com/office/drawing/2014/main" id="{6D972267-1FBF-4E73-962E-E31AF47367BF}"/>
                </a:ext>
              </a:extLst>
            </p:cNvPr>
            <p:cNvSpPr>
              <a:spLocks/>
            </p:cNvSpPr>
            <p:nvPr/>
          </p:nvSpPr>
          <p:spPr bwMode="auto">
            <a:xfrm>
              <a:off x="4759661" y="3841436"/>
              <a:ext cx="1637741" cy="716942"/>
            </a:xfrm>
            <a:custGeom>
              <a:avLst/>
              <a:gdLst>
                <a:gd name="T0" fmla="*/ 0 w 715"/>
                <a:gd name="T1" fmla="*/ 313 h 313"/>
                <a:gd name="T2" fmla="*/ 558 w 715"/>
                <a:gd name="T3" fmla="*/ 313 h 313"/>
                <a:gd name="T4" fmla="*/ 715 w 715"/>
                <a:gd name="T5" fmla="*/ 156 h 313"/>
                <a:gd name="T6" fmla="*/ 558 w 715"/>
                <a:gd name="T7" fmla="*/ 0 h 313"/>
                <a:gd name="T8" fmla="*/ 0 w 715"/>
                <a:gd name="T9" fmla="*/ 0 h 313"/>
                <a:gd name="T10" fmla="*/ 0 w 715"/>
                <a:gd name="T11" fmla="*/ 0 h 313"/>
                <a:gd name="T12" fmla="*/ 158 w 715"/>
                <a:gd name="T13" fmla="*/ 156 h 313"/>
                <a:gd name="T14" fmla="*/ 0 w 715"/>
                <a:gd name="T15" fmla="*/ 313 h 313"/>
                <a:gd name="T16" fmla="*/ 0 w 715"/>
                <a:gd name="T17" fmla="*/ 313 h 313"/>
                <a:gd name="T18" fmla="*/ 0 w 715"/>
                <a:gd name="T19"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5" h="313">
                  <a:moveTo>
                    <a:pt x="0" y="313"/>
                  </a:moveTo>
                  <a:lnTo>
                    <a:pt x="558" y="313"/>
                  </a:lnTo>
                  <a:lnTo>
                    <a:pt x="715" y="156"/>
                  </a:lnTo>
                  <a:lnTo>
                    <a:pt x="558" y="0"/>
                  </a:lnTo>
                  <a:lnTo>
                    <a:pt x="0" y="0"/>
                  </a:lnTo>
                  <a:lnTo>
                    <a:pt x="0" y="0"/>
                  </a:lnTo>
                  <a:lnTo>
                    <a:pt x="158" y="156"/>
                  </a:lnTo>
                  <a:lnTo>
                    <a:pt x="0" y="313"/>
                  </a:lnTo>
                  <a:lnTo>
                    <a:pt x="0" y="313"/>
                  </a:lnTo>
                  <a:lnTo>
                    <a:pt x="0" y="313"/>
                  </a:lnTo>
                  <a:close/>
                </a:path>
              </a:pathLst>
            </a:custGeom>
            <a:solidFill>
              <a:srgbClr val="2C3E5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4" name="Freeform 2252">
              <a:extLst>
                <a:ext uri="{FF2B5EF4-FFF2-40B4-BE49-F238E27FC236}">
                  <a16:creationId xmlns:a16="http://schemas.microsoft.com/office/drawing/2014/main" id="{942502C1-4340-4673-B34D-52C81B8C9278}"/>
                </a:ext>
              </a:extLst>
            </p:cNvPr>
            <p:cNvSpPr>
              <a:spLocks/>
            </p:cNvSpPr>
            <p:nvPr/>
          </p:nvSpPr>
          <p:spPr bwMode="auto">
            <a:xfrm>
              <a:off x="5366655" y="3463497"/>
              <a:ext cx="174081" cy="478725"/>
            </a:xfrm>
            <a:custGeom>
              <a:avLst/>
              <a:gdLst>
                <a:gd name="T0" fmla="*/ 878 w 1474"/>
                <a:gd name="T1" fmla="*/ 2697 h 4035"/>
                <a:gd name="T2" fmla="*/ 1414 w 1474"/>
                <a:gd name="T3" fmla="*/ 3359 h 4035"/>
                <a:gd name="T4" fmla="*/ 737 w 1474"/>
                <a:gd name="T5" fmla="*/ 4035 h 4035"/>
                <a:gd name="T6" fmla="*/ 60 w 1474"/>
                <a:gd name="T7" fmla="*/ 3359 h 4035"/>
                <a:gd name="T8" fmla="*/ 596 w 1474"/>
                <a:gd name="T9" fmla="*/ 2697 h 4035"/>
                <a:gd name="T10" fmla="*/ 596 w 1474"/>
                <a:gd name="T11" fmla="*/ 1340 h 4035"/>
                <a:gd name="T12" fmla="*/ 0 w 1474"/>
                <a:gd name="T13" fmla="*/ 1340 h 4035"/>
                <a:gd name="T14" fmla="*/ 737 w 1474"/>
                <a:gd name="T15" fmla="*/ 0 h 4035"/>
                <a:gd name="T16" fmla="*/ 1474 w 1474"/>
                <a:gd name="T17" fmla="*/ 1340 h 4035"/>
                <a:gd name="T18" fmla="*/ 878 w 1474"/>
                <a:gd name="T19" fmla="*/ 1340 h 4035"/>
                <a:gd name="T20" fmla="*/ 878 w 1474"/>
                <a:gd name="T21" fmla="*/ 2697 h 4035"/>
                <a:gd name="T22" fmla="*/ 878 w 1474"/>
                <a:gd name="T23" fmla="*/ 2697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5">
                  <a:moveTo>
                    <a:pt x="878" y="2697"/>
                  </a:moveTo>
                  <a:cubicBezTo>
                    <a:pt x="1184" y="2761"/>
                    <a:pt x="1414" y="3033"/>
                    <a:pt x="1414" y="3359"/>
                  </a:cubicBezTo>
                  <a:cubicBezTo>
                    <a:pt x="1414" y="3732"/>
                    <a:pt x="1111" y="4035"/>
                    <a:pt x="737" y="4035"/>
                  </a:cubicBezTo>
                  <a:cubicBezTo>
                    <a:pt x="363" y="4035"/>
                    <a:pt x="60" y="3732"/>
                    <a:pt x="60" y="3359"/>
                  </a:cubicBezTo>
                  <a:cubicBezTo>
                    <a:pt x="60" y="3033"/>
                    <a:pt x="290" y="2761"/>
                    <a:pt x="596" y="2697"/>
                  </a:cubicBezTo>
                  <a:lnTo>
                    <a:pt x="596" y="1340"/>
                  </a:lnTo>
                  <a:lnTo>
                    <a:pt x="0" y="1340"/>
                  </a:lnTo>
                  <a:lnTo>
                    <a:pt x="737" y="0"/>
                  </a:lnTo>
                  <a:lnTo>
                    <a:pt x="1474" y="1340"/>
                  </a:lnTo>
                  <a:lnTo>
                    <a:pt x="878" y="1340"/>
                  </a:lnTo>
                  <a:lnTo>
                    <a:pt x="878" y="2697"/>
                  </a:lnTo>
                  <a:lnTo>
                    <a:pt x="878" y="2697"/>
                  </a:lnTo>
                  <a:close/>
                </a:path>
              </a:pathLst>
            </a:custGeom>
            <a:solidFill>
              <a:srgbClr val="2C3E50">
                <a:lumMod val="7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5" name="Freeform 2285">
              <a:extLst>
                <a:ext uri="{FF2B5EF4-FFF2-40B4-BE49-F238E27FC236}">
                  <a16:creationId xmlns:a16="http://schemas.microsoft.com/office/drawing/2014/main" id="{3873D356-C808-4919-996C-9FBC7435BA2D}"/>
                </a:ext>
              </a:extLst>
            </p:cNvPr>
            <p:cNvSpPr>
              <a:spLocks/>
            </p:cNvSpPr>
            <p:nvPr/>
          </p:nvSpPr>
          <p:spPr bwMode="auto">
            <a:xfrm>
              <a:off x="6037786" y="3841436"/>
              <a:ext cx="1637741" cy="716942"/>
            </a:xfrm>
            <a:custGeom>
              <a:avLst/>
              <a:gdLst>
                <a:gd name="T0" fmla="*/ 0 w 715"/>
                <a:gd name="T1" fmla="*/ 313 h 313"/>
                <a:gd name="T2" fmla="*/ 558 w 715"/>
                <a:gd name="T3" fmla="*/ 313 h 313"/>
                <a:gd name="T4" fmla="*/ 715 w 715"/>
                <a:gd name="T5" fmla="*/ 156 h 313"/>
                <a:gd name="T6" fmla="*/ 558 w 715"/>
                <a:gd name="T7" fmla="*/ 0 h 313"/>
                <a:gd name="T8" fmla="*/ 0 w 715"/>
                <a:gd name="T9" fmla="*/ 0 h 313"/>
                <a:gd name="T10" fmla="*/ 157 w 715"/>
                <a:gd name="T11" fmla="*/ 156 h 313"/>
                <a:gd name="T12" fmla="*/ 0 w 715"/>
                <a:gd name="T13" fmla="*/ 313 h 313"/>
                <a:gd name="T14" fmla="*/ 0 w 715"/>
                <a:gd name="T15" fmla="*/ 313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313">
                  <a:moveTo>
                    <a:pt x="0" y="313"/>
                  </a:moveTo>
                  <a:lnTo>
                    <a:pt x="558" y="313"/>
                  </a:lnTo>
                  <a:lnTo>
                    <a:pt x="715" y="156"/>
                  </a:lnTo>
                  <a:lnTo>
                    <a:pt x="558" y="0"/>
                  </a:lnTo>
                  <a:lnTo>
                    <a:pt x="0" y="0"/>
                  </a:lnTo>
                  <a:lnTo>
                    <a:pt x="157" y="156"/>
                  </a:lnTo>
                  <a:lnTo>
                    <a:pt x="0" y="313"/>
                  </a:lnTo>
                  <a:lnTo>
                    <a:pt x="0" y="313"/>
                  </a:lnTo>
                  <a:close/>
                </a:path>
              </a:pathLst>
            </a:custGeom>
            <a:solidFill>
              <a:srgbClr val="F39C12"/>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6" name="Freeform 2286">
              <a:extLst>
                <a:ext uri="{FF2B5EF4-FFF2-40B4-BE49-F238E27FC236}">
                  <a16:creationId xmlns:a16="http://schemas.microsoft.com/office/drawing/2014/main" id="{97751AB8-F4D7-4E00-8E50-B223AF0CAEE3}"/>
                </a:ext>
              </a:extLst>
            </p:cNvPr>
            <p:cNvSpPr>
              <a:spLocks/>
            </p:cNvSpPr>
            <p:nvPr/>
          </p:nvSpPr>
          <p:spPr bwMode="auto">
            <a:xfrm>
              <a:off x="6656233" y="3463497"/>
              <a:ext cx="176373" cy="478725"/>
            </a:xfrm>
            <a:custGeom>
              <a:avLst/>
              <a:gdLst>
                <a:gd name="T0" fmla="*/ 1474 w 1474"/>
                <a:gd name="T1" fmla="*/ 1340 h 4035"/>
                <a:gd name="T2" fmla="*/ 878 w 1474"/>
                <a:gd name="T3" fmla="*/ 1340 h 4035"/>
                <a:gd name="T4" fmla="*/ 878 w 1474"/>
                <a:gd name="T5" fmla="*/ 2697 h 4035"/>
                <a:gd name="T6" fmla="*/ 1414 w 1474"/>
                <a:gd name="T7" fmla="*/ 3359 h 4035"/>
                <a:gd name="T8" fmla="*/ 737 w 1474"/>
                <a:gd name="T9" fmla="*/ 4035 h 4035"/>
                <a:gd name="T10" fmla="*/ 60 w 1474"/>
                <a:gd name="T11" fmla="*/ 3359 h 4035"/>
                <a:gd name="T12" fmla="*/ 596 w 1474"/>
                <a:gd name="T13" fmla="*/ 2697 h 4035"/>
                <a:gd name="T14" fmla="*/ 596 w 1474"/>
                <a:gd name="T15" fmla="*/ 1340 h 4035"/>
                <a:gd name="T16" fmla="*/ 0 w 1474"/>
                <a:gd name="T17" fmla="*/ 1340 h 4035"/>
                <a:gd name="T18" fmla="*/ 737 w 1474"/>
                <a:gd name="T19" fmla="*/ 0 h 4035"/>
                <a:gd name="T20" fmla="*/ 1474 w 1474"/>
                <a:gd name="T21" fmla="*/ 1340 h 4035"/>
                <a:gd name="T22" fmla="*/ 1474 w 1474"/>
                <a:gd name="T23" fmla="*/ 1340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5">
                  <a:moveTo>
                    <a:pt x="1474" y="1340"/>
                  </a:moveTo>
                  <a:lnTo>
                    <a:pt x="878" y="1340"/>
                  </a:lnTo>
                  <a:lnTo>
                    <a:pt x="878" y="2697"/>
                  </a:lnTo>
                  <a:cubicBezTo>
                    <a:pt x="1184" y="2761"/>
                    <a:pt x="1414" y="3033"/>
                    <a:pt x="1414" y="3359"/>
                  </a:cubicBezTo>
                  <a:cubicBezTo>
                    <a:pt x="1414" y="3732"/>
                    <a:pt x="1111" y="4035"/>
                    <a:pt x="737" y="4035"/>
                  </a:cubicBezTo>
                  <a:cubicBezTo>
                    <a:pt x="363" y="4035"/>
                    <a:pt x="60" y="3732"/>
                    <a:pt x="60" y="3359"/>
                  </a:cubicBezTo>
                  <a:cubicBezTo>
                    <a:pt x="60" y="3033"/>
                    <a:pt x="290" y="2761"/>
                    <a:pt x="596" y="2697"/>
                  </a:cubicBezTo>
                  <a:lnTo>
                    <a:pt x="596" y="1340"/>
                  </a:lnTo>
                  <a:lnTo>
                    <a:pt x="0" y="1340"/>
                  </a:lnTo>
                  <a:lnTo>
                    <a:pt x="737" y="0"/>
                  </a:lnTo>
                  <a:lnTo>
                    <a:pt x="1474" y="1340"/>
                  </a:lnTo>
                  <a:lnTo>
                    <a:pt x="1474" y="1340"/>
                  </a:lnTo>
                  <a:close/>
                </a:path>
              </a:pathLst>
            </a:custGeom>
            <a:solidFill>
              <a:srgbClr val="F39C12">
                <a:lumMod val="7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7" name="Freeform 2319">
              <a:extLst>
                <a:ext uri="{FF2B5EF4-FFF2-40B4-BE49-F238E27FC236}">
                  <a16:creationId xmlns:a16="http://schemas.microsoft.com/office/drawing/2014/main" id="{3A561704-03E9-47E2-9485-36489774117B}"/>
                </a:ext>
              </a:extLst>
            </p:cNvPr>
            <p:cNvSpPr>
              <a:spLocks/>
            </p:cNvSpPr>
            <p:nvPr/>
          </p:nvSpPr>
          <p:spPr bwMode="auto">
            <a:xfrm>
              <a:off x="7315910" y="3841436"/>
              <a:ext cx="1637741" cy="716942"/>
            </a:xfrm>
            <a:custGeom>
              <a:avLst/>
              <a:gdLst>
                <a:gd name="T0" fmla="*/ 0 w 715"/>
                <a:gd name="T1" fmla="*/ 313 h 313"/>
                <a:gd name="T2" fmla="*/ 559 w 715"/>
                <a:gd name="T3" fmla="*/ 313 h 313"/>
                <a:gd name="T4" fmla="*/ 715 w 715"/>
                <a:gd name="T5" fmla="*/ 156 h 313"/>
                <a:gd name="T6" fmla="*/ 559 w 715"/>
                <a:gd name="T7" fmla="*/ 0 h 313"/>
                <a:gd name="T8" fmla="*/ 0 w 715"/>
                <a:gd name="T9" fmla="*/ 0 h 313"/>
                <a:gd name="T10" fmla="*/ 157 w 715"/>
                <a:gd name="T11" fmla="*/ 156 h 313"/>
                <a:gd name="T12" fmla="*/ 0 w 715"/>
                <a:gd name="T13" fmla="*/ 313 h 313"/>
                <a:gd name="T14" fmla="*/ 0 w 715"/>
                <a:gd name="T15" fmla="*/ 313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313">
                  <a:moveTo>
                    <a:pt x="0" y="313"/>
                  </a:moveTo>
                  <a:lnTo>
                    <a:pt x="559" y="313"/>
                  </a:lnTo>
                  <a:lnTo>
                    <a:pt x="715" y="156"/>
                  </a:lnTo>
                  <a:lnTo>
                    <a:pt x="559" y="0"/>
                  </a:lnTo>
                  <a:lnTo>
                    <a:pt x="0" y="0"/>
                  </a:lnTo>
                  <a:lnTo>
                    <a:pt x="157" y="156"/>
                  </a:lnTo>
                  <a:lnTo>
                    <a:pt x="0" y="313"/>
                  </a:lnTo>
                  <a:lnTo>
                    <a:pt x="0" y="313"/>
                  </a:lnTo>
                  <a:close/>
                </a:path>
              </a:pathLst>
            </a:custGeom>
            <a:solidFill>
              <a:srgbClr val="C0392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8" name="Freeform 2320">
              <a:extLst>
                <a:ext uri="{FF2B5EF4-FFF2-40B4-BE49-F238E27FC236}">
                  <a16:creationId xmlns:a16="http://schemas.microsoft.com/office/drawing/2014/main" id="{FF36D484-8024-4039-91E6-D2A0A5EA13C6}"/>
                </a:ext>
              </a:extLst>
            </p:cNvPr>
            <p:cNvSpPr>
              <a:spLocks/>
            </p:cNvSpPr>
            <p:nvPr/>
          </p:nvSpPr>
          <p:spPr bwMode="auto">
            <a:xfrm>
              <a:off x="7916033" y="3463497"/>
              <a:ext cx="176373" cy="478725"/>
            </a:xfrm>
            <a:custGeom>
              <a:avLst/>
              <a:gdLst>
                <a:gd name="T0" fmla="*/ 1474 w 1474"/>
                <a:gd name="T1" fmla="*/ 1340 h 4034"/>
                <a:gd name="T2" fmla="*/ 878 w 1474"/>
                <a:gd name="T3" fmla="*/ 1340 h 4034"/>
                <a:gd name="T4" fmla="*/ 878 w 1474"/>
                <a:gd name="T5" fmla="*/ 2696 h 4034"/>
                <a:gd name="T6" fmla="*/ 1414 w 1474"/>
                <a:gd name="T7" fmla="*/ 3358 h 4034"/>
                <a:gd name="T8" fmla="*/ 737 w 1474"/>
                <a:gd name="T9" fmla="*/ 4034 h 4034"/>
                <a:gd name="T10" fmla="*/ 60 w 1474"/>
                <a:gd name="T11" fmla="*/ 3358 h 4034"/>
                <a:gd name="T12" fmla="*/ 596 w 1474"/>
                <a:gd name="T13" fmla="*/ 2696 h 4034"/>
                <a:gd name="T14" fmla="*/ 596 w 1474"/>
                <a:gd name="T15" fmla="*/ 1340 h 4034"/>
                <a:gd name="T16" fmla="*/ 0 w 1474"/>
                <a:gd name="T17" fmla="*/ 1340 h 4034"/>
                <a:gd name="T18" fmla="*/ 737 w 1474"/>
                <a:gd name="T19" fmla="*/ 0 h 4034"/>
                <a:gd name="T20" fmla="*/ 1474 w 1474"/>
                <a:gd name="T21" fmla="*/ 1340 h 4034"/>
                <a:gd name="T22" fmla="*/ 1474 w 1474"/>
                <a:gd name="T23" fmla="*/ 1340 h 4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4">
                  <a:moveTo>
                    <a:pt x="1474" y="1340"/>
                  </a:moveTo>
                  <a:lnTo>
                    <a:pt x="878" y="1340"/>
                  </a:lnTo>
                  <a:lnTo>
                    <a:pt x="878" y="2696"/>
                  </a:lnTo>
                  <a:cubicBezTo>
                    <a:pt x="1184" y="2761"/>
                    <a:pt x="1414" y="3032"/>
                    <a:pt x="1414" y="3358"/>
                  </a:cubicBezTo>
                  <a:cubicBezTo>
                    <a:pt x="1414" y="3731"/>
                    <a:pt x="1111" y="4034"/>
                    <a:pt x="737" y="4034"/>
                  </a:cubicBezTo>
                  <a:cubicBezTo>
                    <a:pt x="363" y="4034"/>
                    <a:pt x="60" y="3731"/>
                    <a:pt x="60" y="3358"/>
                  </a:cubicBezTo>
                  <a:cubicBezTo>
                    <a:pt x="60" y="3032"/>
                    <a:pt x="290" y="2761"/>
                    <a:pt x="596" y="2696"/>
                  </a:cubicBezTo>
                  <a:lnTo>
                    <a:pt x="596" y="1340"/>
                  </a:lnTo>
                  <a:lnTo>
                    <a:pt x="0" y="1340"/>
                  </a:lnTo>
                  <a:lnTo>
                    <a:pt x="737" y="0"/>
                  </a:lnTo>
                  <a:lnTo>
                    <a:pt x="1474" y="1340"/>
                  </a:lnTo>
                  <a:lnTo>
                    <a:pt x="1474" y="1340"/>
                  </a:lnTo>
                </a:path>
              </a:pathLst>
            </a:custGeom>
            <a:solidFill>
              <a:srgbClr val="C0392B">
                <a:lumMod val="7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9" name="Freeform 2353">
              <a:extLst>
                <a:ext uri="{FF2B5EF4-FFF2-40B4-BE49-F238E27FC236}">
                  <a16:creationId xmlns:a16="http://schemas.microsoft.com/office/drawing/2014/main" id="{BEF0DC19-2466-4331-A7A4-0A40FEE0B255}"/>
                </a:ext>
              </a:extLst>
            </p:cNvPr>
            <p:cNvSpPr>
              <a:spLocks/>
            </p:cNvSpPr>
            <p:nvPr/>
          </p:nvSpPr>
          <p:spPr bwMode="auto">
            <a:xfrm>
              <a:off x="2668392" y="3064942"/>
              <a:ext cx="7210638" cy="1191084"/>
            </a:xfrm>
            <a:custGeom>
              <a:avLst/>
              <a:gdLst>
                <a:gd name="T0" fmla="*/ 60717 w 60717"/>
                <a:gd name="T1" fmla="*/ 8965 h 10032"/>
                <a:gd name="T2" fmla="*/ 59659 w 60717"/>
                <a:gd name="T3" fmla="*/ 10032 h 10032"/>
                <a:gd name="T4" fmla="*/ 58602 w 60717"/>
                <a:gd name="T5" fmla="*/ 8965 h 10032"/>
                <a:gd name="T6" fmla="*/ 58869 w 60717"/>
                <a:gd name="T7" fmla="*/ 8480 h 10032"/>
                <a:gd name="T8" fmla="*/ 59400 w 60717"/>
                <a:gd name="T9" fmla="*/ 9016 h 10032"/>
                <a:gd name="T10" fmla="*/ 50352 w 60717"/>
                <a:gd name="T11" fmla="*/ 485 h 10032"/>
                <a:gd name="T12" fmla="*/ 9511 w 60717"/>
                <a:gd name="T13" fmla="*/ 485 h 10032"/>
                <a:gd name="T14" fmla="*/ 483 w 60717"/>
                <a:gd name="T15" fmla="*/ 8751 h 10032"/>
                <a:gd name="T16" fmla="*/ 214 w 60717"/>
                <a:gd name="T17" fmla="*/ 8480 h 10032"/>
                <a:gd name="T18" fmla="*/ 0 w 60717"/>
                <a:gd name="T19" fmla="*/ 8696 h 10032"/>
                <a:gd name="T20" fmla="*/ 9511 w 60717"/>
                <a:gd name="T21" fmla="*/ 0 h 10032"/>
                <a:gd name="T22" fmla="*/ 50352 w 60717"/>
                <a:gd name="T23" fmla="*/ 0 h 10032"/>
                <a:gd name="T24" fmla="*/ 59888 w 60717"/>
                <a:gd name="T25" fmla="*/ 9046 h 10032"/>
                <a:gd name="T26" fmla="*/ 60450 w 60717"/>
                <a:gd name="T27" fmla="*/ 8480 h 10032"/>
                <a:gd name="T28" fmla="*/ 60717 w 60717"/>
                <a:gd name="T29" fmla="*/ 8965 h 10032"/>
                <a:gd name="T30" fmla="*/ 60717 w 60717"/>
                <a:gd name="T31" fmla="*/ 8965 h 10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17" h="10032">
                  <a:moveTo>
                    <a:pt x="60717" y="8965"/>
                  </a:moveTo>
                  <a:lnTo>
                    <a:pt x="59659" y="10032"/>
                  </a:lnTo>
                  <a:lnTo>
                    <a:pt x="58602" y="8965"/>
                  </a:lnTo>
                  <a:lnTo>
                    <a:pt x="58869" y="8480"/>
                  </a:lnTo>
                  <a:lnTo>
                    <a:pt x="59400" y="9016"/>
                  </a:lnTo>
                  <a:cubicBezTo>
                    <a:pt x="59121" y="4276"/>
                    <a:pt x="55158" y="485"/>
                    <a:pt x="50352" y="485"/>
                  </a:cubicBezTo>
                  <a:lnTo>
                    <a:pt x="9511" y="485"/>
                  </a:lnTo>
                  <a:cubicBezTo>
                    <a:pt x="4795" y="485"/>
                    <a:pt x="891" y="4137"/>
                    <a:pt x="483" y="8751"/>
                  </a:cubicBezTo>
                  <a:lnTo>
                    <a:pt x="214" y="8480"/>
                  </a:lnTo>
                  <a:lnTo>
                    <a:pt x="0" y="8696"/>
                  </a:lnTo>
                  <a:cubicBezTo>
                    <a:pt x="436" y="3839"/>
                    <a:pt x="4546" y="0"/>
                    <a:pt x="9511" y="0"/>
                  </a:cubicBezTo>
                  <a:lnTo>
                    <a:pt x="50352" y="0"/>
                  </a:lnTo>
                  <a:cubicBezTo>
                    <a:pt x="55436" y="0"/>
                    <a:pt x="59624" y="4025"/>
                    <a:pt x="59888" y="9046"/>
                  </a:cubicBezTo>
                  <a:lnTo>
                    <a:pt x="60450" y="8480"/>
                  </a:lnTo>
                  <a:lnTo>
                    <a:pt x="60717" y="8965"/>
                  </a:lnTo>
                  <a:lnTo>
                    <a:pt x="60717" y="8965"/>
                  </a:lnTo>
                </a:path>
              </a:pathLst>
            </a:custGeom>
            <a:solidFill>
              <a:srgbClr val="F2F2F2">
                <a:lumMod val="9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0" name="Freeform 2354">
              <a:extLst>
                <a:ext uri="{FF2B5EF4-FFF2-40B4-BE49-F238E27FC236}">
                  <a16:creationId xmlns:a16="http://schemas.microsoft.com/office/drawing/2014/main" id="{38CEC86E-1D9E-44AC-B050-DB1E8777F8E5}"/>
                </a:ext>
              </a:extLst>
            </p:cNvPr>
            <p:cNvSpPr>
              <a:spLocks/>
            </p:cNvSpPr>
            <p:nvPr/>
          </p:nvSpPr>
          <p:spPr bwMode="auto">
            <a:xfrm>
              <a:off x="2567608" y="4072782"/>
              <a:ext cx="1498017" cy="1259800"/>
            </a:xfrm>
            <a:custGeom>
              <a:avLst/>
              <a:gdLst>
                <a:gd name="T0" fmla="*/ 2115 w 12599"/>
                <a:gd name="T1" fmla="*/ 1067 h 10621"/>
                <a:gd name="T2" fmla="*/ 1058 w 12599"/>
                <a:gd name="T3" fmla="*/ 0 h 10621"/>
                <a:gd name="T4" fmla="*/ 0 w 12599"/>
                <a:gd name="T5" fmla="*/ 1067 h 10621"/>
                <a:gd name="T6" fmla="*/ 268 w 12599"/>
                <a:gd name="T7" fmla="*/ 1552 h 10621"/>
                <a:gd name="T8" fmla="*/ 806 w 12599"/>
                <a:gd name="T9" fmla="*/ 1009 h 10621"/>
                <a:gd name="T10" fmla="*/ 805 w 12599"/>
                <a:gd name="T11" fmla="*/ 1070 h 10621"/>
                <a:gd name="T12" fmla="*/ 10355 w 12599"/>
                <a:gd name="T13" fmla="*/ 10621 h 10621"/>
                <a:gd name="T14" fmla="*/ 12550 w 12599"/>
                <a:gd name="T15" fmla="*/ 10621 h 10621"/>
                <a:gd name="T16" fmla="*/ 12330 w 12599"/>
                <a:gd name="T17" fmla="*/ 10402 h 10621"/>
                <a:gd name="T18" fmla="*/ 12599 w 12599"/>
                <a:gd name="T19" fmla="*/ 10135 h 10621"/>
                <a:gd name="T20" fmla="*/ 10355 w 12599"/>
                <a:gd name="T21" fmla="*/ 10135 h 10621"/>
                <a:gd name="T22" fmla="*/ 1290 w 12599"/>
                <a:gd name="T23" fmla="*/ 1070 h 10621"/>
                <a:gd name="T24" fmla="*/ 1290 w 12599"/>
                <a:gd name="T25" fmla="*/ 989 h 10621"/>
                <a:gd name="T26" fmla="*/ 1848 w 12599"/>
                <a:gd name="T27" fmla="*/ 1552 h 10621"/>
                <a:gd name="T28" fmla="*/ 2115 w 12599"/>
                <a:gd name="T29" fmla="*/ 1067 h 10621"/>
                <a:gd name="T30" fmla="*/ 2115 w 12599"/>
                <a:gd name="T31" fmla="*/ 1067 h 10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99" h="10621">
                  <a:moveTo>
                    <a:pt x="2115" y="1067"/>
                  </a:moveTo>
                  <a:lnTo>
                    <a:pt x="1058" y="0"/>
                  </a:lnTo>
                  <a:lnTo>
                    <a:pt x="0" y="1067"/>
                  </a:lnTo>
                  <a:lnTo>
                    <a:pt x="268" y="1552"/>
                  </a:lnTo>
                  <a:lnTo>
                    <a:pt x="806" y="1009"/>
                  </a:lnTo>
                  <a:cubicBezTo>
                    <a:pt x="805" y="1030"/>
                    <a:pt x="805" y="1050"/>
                    <a:pt x="805" y="1070"/>
                  </a:cubicBezTo>
                  <a:cubicBezTo>
                    <a:pt x="805" y="6323"/>
                    <a:pt x="5102" y="10621"/>
                    <a:pt x="10355" y="10621"/>
                  </a:cubicBezTo>
                  <a:lnTo>
                    <a:pt x="12550" y="10621"/>
                  </a:lnTo>
                  <a:lnTo>
                    <a:pt x="12330" y="10402"/>
                  </a:lnTo>
                  <a:lnTo>
                    <a:pt x="12599" y="10135"/>
                  </a:lnTo>
                  <a:lnTo>
                    <a:pt x="10355" y="10135"/>
                  </a:lnTo>
                  <a:cubicBezTo>
                    <a:pt x="5370" y="10135"/>
                    <a:pt x="1290" y="6055"/>
                    <a:pt x="1290" y="1070"/>
                  </a:cubicBezTo>
                  <a:cubicBezTo>
                    <a:pt x="1290" y="1042"/>
                    <a:pt x="1290" y="1015"/>
                    <a:pt x="1290" y="989"/>
                  </a:cubicBezTo>
                  <a:lnTo>
                    <a:pt x="1848" y="1552"/>
                  </a:lnTo>
                  <a:lnTo>
                    <a:pt x="2115" y="1067"/>
                  </a:lnTo>
                  <a:lnTo>
                    <a:pt x="2115" y="1067"/>
                  </a:lnTo>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1" name="Freeform 2355">
              <a:extLst>
                <a:ext uri="{FF2B5EF4-FFF2-40B4-BE49-F238E27FC236}">
                  <a16:creationId xmlns:a16="http://schemas.microsoft.com/office/drawing/2014/main" id="{78A0F4BD-D85A-4AEA-AA99-E28331910279}"/>
                </a:ext>
              </a:extLst>
            </p:cNvPr>
            <p:cNvSpPr>
              <a:spLocks/>
            </p:cNvSpPr>
            <p:nvPr/>
          </p:nvSpPr>
          <p:spPr bwMode="auto">
            <a:xfrm>
              <a:off x="4033557" y="5181406"/>
              <a:ext cx="2027134" cy="251960"/>
            </a:xfrm>
            <a:custGeom>
              <a:avLst/>
              <a:gdLst>
                <a:gd name="T0" fmla="*/ 55 w 885"/>
                <a:gd name="T1" fmla="*/ 110 h 110"/>
                <a:gd name="T2" fmla="*/ 0 w 885"/>
                <a:gd name="T3" fmla="*/ 55 h 110"/>
                <a:gd name="T4" fmla="*/ 55 w 885"/>
                <a:gd name="T5" fmla="*/ 0 h 110"/>
                <a:gd name="T6" fmla="*/ 80 w 885"/>
                <a:gd name="T7" fmla="*/ 14 h 110"/>
                <a:gd name="T8" fmla="*/ 53 w 885"/>
                <a:gd name="T9" fmla="*/ 41 h 110"/>
                <a:gd name="T10" fmla="*/ 885 w 885"/>
                <a:gd name="T11" fmla="*/ 41 h 110"/>
                <a:gd name="T12" fmla="*/ 871 w 885"/>
                <a:gd name="T13" fmla="*/ 55 h 110"/>
                <a:gd name="T14" fmla="*/ 882 w 885"/>
                <a:gd name="T15" fmla="*/ 66 h 110"/>
                <a:gd name="T16" fmla="*/ 50 w 885"/>
                <a:gd name="T17" fmla="*/ 66 h 110"/>
                <a:gd name="T18" fmla="*/ 80 w 885"/>
                <a:gd name="T19" fmla="*/ 96 h 110"/>
                <a:gd name="T20" fmla="*/ 55 w 885"/>
                <a:gd name="T21" fmla="*/ 110 h 110"/>
                <a:gd name="T22" fmla="*/ 55 w 885"/>
                <a:gd name="T2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5" h="110">
                  <a:moveTo>
                    <a:pt x="55" y="110"/>
                  </a:moveTo>
                  <a:lnTo>
                    <a:pt x="0" y="55"/>
                  </a:lnTo>
                  <a:lnTo>
                    <a:pt x="55" y="0"/>
                  </a:lnTo>
                  <a:lnTo>
                    <a:pt x="80" y="14"/>
                  </a:lnTo>
                  <a:lnTo>
                    <a:pt x="53" y="41"/>
                  </a:lnTo>
                  <a:lnTo>
                    <a:pt x="885" y="41"/>
                  </a:lnTo>
                  <a:lnTo>
                    <a:pt x="871" y="55"/>
                  </a:lnTo>
                  <a:lnTo>
                    <a:pt x="882" y="66"/>
                  </a:lnTo>
                  <a:lnTo>
                    <a:pt x="50" y="66"/>
                  </a:lnTo>
                  <a:lnTo>
                    <a:pt x="80" y="96"/>
                  </a:lnTo>
                  <a:lnTo>
                    <a:pt x="55" y="110"/>
                  </a:lnTo>
                  <a:lnTo>
                    <a:pt x="55" y="110"/>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2" name="Freeform 2356">
              <a:extLst>
                <a:ext uri="{FF2B5EF4-FFF2-40B4-BE49-F238E27FC236}">
                  <a16:creationId xmlns:a16="http://schemas.microsoft.com/office/drawing/2014/main" id="{0E4C2543-1E03-42FD-A00D-1CE1A535110E}"/>
                </a:ext>
              </a:extLst>
            </p:cNvPr>
            <p:cNvSpPr>
              <a:spLocks/>
            </p:cNvSpPr>
            <p:nvPr/>
          </p:nvSpPr>
          <p:spPr bwMode="auto">
            <a:xfrm>
              <a:off x="6028623" y="5181406"/>
              <a:ext cx="2024842" cy="251960"/>
            </a:xfrm>
            <a:custGeom>
              <a:avLst/>
              <a:gdLst>
                <a:gd name="T0" fmla="*/ 55 w 884"/>
                <a:gd name="T1" fmla="*/ 110 h 110"/>
                <a:gd name="T2" fmla="*/ 0 w 884"/>
                <a:gd name="T3" fmla="*/ 55 h 110"/>
                <a:gd name="T4" fmla="*/ 55 w 884"/>
                <a:gd name="T5" fmla="*/ 0 h 110"/>
                <a:gd name="T6" fmla="*/ 80 w 884"/>
                <a:gd name="T7" fmla="*/ 14 h 110"/>
                <a:gd name="T8" fmla="*/ 53 w 884"/>
                <a:gd name="T9" fmla="*/ 41 h 110"/>
                <a:gd name="T10" fmla="*/ 884 w 884"/>
                <a:gd name="T11" fmla="*/ 41 h 110"/>
                <a:gd name="T12" fmla="*/ 870 w 884"/>
                <a:gd name="T13" fmla="*/ 55 h 110"/>
                <a:gd name="T14" fmla="*/ 881 w 884"/>
                <a:gd name="T15" fmla="*/ 66 h 110"/>
                <a:gd name="T16" fmla="*/ 50 w 884"/>
                <a:gd name="T17" fmla="*/ 66 h 110"/>
                <a:gd name="T18" fmla="*/ 80 w 884"/>
                <a:gd name="T19" fmla="*/ 96 h 110"/>
                <a:gd name="T20" fmla="*/ 55 w 884"/>
                <a:gd name="T21" fmla="*/ 110 h 110"/>
                <a:gd name="T22" fmla="*/ 55 w 884"/>
                <a:gd name="T2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4" h="110">
                  <a:moveTo>
                    <a:pt x="55" y="110"/>
                  </a:moveTo>
                  <a:lnTo>
                    <a:pt x="0" y="55"/>
                  </a:lnTo>
                  <a:lnTo>
                    <a:pt x="55" y="0"/>
                  </a:lnTo>
                  <a:lnTo>
                    <a:pt x="80" y="14"/>
                  </a:lnTo>
                  <a:lnTo>
                    <a:pt x="53" y="41"/>
                  </a:lnTo>
                  <a:lnTo>
                    <a:pt x="884" y="41"/>
                  </a:lnTo>
                  <a:lnTo>
                    <a:pt x="870" y="55"/>
                  </a:lnTo>
                  <a:lnTo>
                    <a:pt x="881" y="66"/>
                  </a:lnTo>
                  <a:lnTo>
                    <a:pt x="50" y="66"/>
                  </a:lnTo>
                  <a:lnTo>
                    <a:pt x="80" y="96"/>
                  </a:lnTo>
                  <a:lnTo>
                    <a:pt x="55" y="110"/>
                  </a:lnTo>
                  <a:lnTo>
                    <a:pt x="55" y="110"/>
                  </a:lnTo>
                  <a:close/>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3" name="Freeform 2357">
              <a:extLst>
                <a:ext uri="{FF2B5EF4-FFF2-40B4-BE49-F238E27FC236}">
                  <a16:creationId xmlns:a16="http://schemas.microsoft.com/office/drawing/2014/main" id="{15C7BB9E-4E71-42B5-9200-9AD04A7E6A92}"/>
                </a:ext>
              </a:extLst>
            </p:cNvPr>
            <p:cNvSpPr>
              <a:spLocks/>
            </p:cNvSpPr>
            <p:nvPr/>
          </p:nvSpPr>
          <p:spPr bwMode="auto">
            <a:xfrm>
              <a:off x="8021398" y="4226248"/>
              <a:ext cx="1761430" cy="1207118"/>
            </a:xfrm>
            <a:custGeom>
              <a:avLst/>
              <a:gdLst>
                <a:gd name="T0" fmla="*/ 1067 w 14836"/>
                <a:gd name="T1" fmla="*/ 10156 h 10156"/>
                <a:gd name="T2" fmla="*/ 0 w 14836"/>
                <a:gd name="T3" fmla="*/ 9098 h 10156"/>
                <a:gd name="T4" fmla="*/ 1067 w 14836"/>
                <a:gd name="T5" fmla="*/ 8040 h 10156"/>
                <a:gd name="T6" fmla="*/ 1552 w 14836"/>
                <a:gd name="T7" fmla="*/ 8308 h 10156"/>
                <a:gd name="T8" fmla="*/ 1024 w 14836"/>
                <a:gd name="T9" fmla="*/ 8831 h 10156"/>
                <a:gd name="T10" fmla="*/ 5289 w 14836"/>
                <a:gd name="T11" fmla="*/ 8831 h 10156"/>
                <a:gd name="T12" fmla="*/ 14351 w 14836"/>
                <a:gd name="T13" fmla="*/ 0 h 10156"/>
                <a:gd name="T14" fmla="*/ 14596 w 14836"/>
                <a:gd name="T15" fmla="*/ 248 h 10156"/>
                <a:gd name="T16" fmla="*/ 14836 w 14836"/>
                <a:gd name="T17" fmla="*/ 6 h 10156"/>
                <a:gd name="T18" fmla="*/ 5289 w 14836"/>
                <a:gd name="T19" fmla="*/ 9317 h 10156"/>
                <a:gd name="T20" fmla="*/ 975 w 14836"/>
                <a:gd name="T21" fmla="*/ 9317 h 10156"/>
                <a:gd name="T22" fmla="*/ 1552 w 14836"/>
                <a:gd name="T23" fmla="*/ 9889 h 10156"/>
                <a:gd name="T24" fmla="*/ 1067 w 14836"/>
                <a:gd name="T25" fmla="*/ 10156 h 10156"/>
                <a:gd name="T26" fmla="*/ 1067 w 14836"/>
                <a:gd name="T27" fmla="*/ 10156 h 10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6" h="10156">
                  <a:moveTo>
                    <a:pt x="1067" y="10156"/>
                  </a:moveTo>
                  <a:lnTo>
                    <a:pt x="0" y="9098"/>
                  </a:lnTo>
                  <a:lnTo>
                    <a:pt x="1067" y="8040"/>
                  </a:lnTo>
                  <a:lnTo>
                    <a:pt x="1552" y="8308"/>
                  </a:lnTo>
                  <a:lnTo>
                    <a:pt x="1024" y="8831"/>
                  </a:lnTo>
                  <a:lnTo>
                    <a:pt x="5289" y="8831"/>
                  </a:lnTo>
                  <a:cubicBezTo>
                    <a:pt x="10196" y="8831"/>
                    <a:pt x="14225" y="4879"/>
                    <a:pt x="14351" y="0"/>
                  </a:cubicBezTo>
                  <a:lnTo>
                    <a:pt x="14596" y="248"/>
                  </a:lnTo>
                  <a:lnTo>
                    <a:pt x="14836" y="6"/>
                  </a:lnTo>
                  <a:cubicBezTo>
                    <a:pt x="14707" y="5150"/>
                    <a:pt x="10461" y="9317"/>
                    <a:pt x="5289" y="9317"/>
                  </a:cubicBezTo>
                  <a:lnTo>
                    <a:pt x="975" y="9317"/>
                  </a:lnTo>
                  <a:lnTo>
                    <a:pt x="1552" y="9889"/>
                  </a:lnTo>
                  <a:lnTo>
                    <a:pt x="1067" y="10156"/>
                  </a:lnTo>
                  <a:lnTo>
                    <a:pt x="1067" y="10156"/>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4" name="Freeform 2358">
              <a:extLst>
                <a:ext uri="{FF2B5EF4-FFF2-40B4-BE49-F238E27FC236}">
                  <a16:creationId xmlns:a16="http://schemas.microsoft.com/office/drawing/2014/main" id="{BA3D9A40-5E4F-49C1-A99C-8817C0EEAA43}"/>
                </a:ext>
              </a:extLst>
            </p:cNvPr>
            <p:cNvSpPr>
              <a:spLocks/>
            </p:cNvSpPr>
            <p:nvPr/>
          </p:nvSpPr>
          <p:spPr bwMode="auto">
            <a:xfrm>
              <a:off x="5226932" y="2867955"/>
              <a:ext cx="453528" cy="453528"/>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5" name="Freeform 2359">
              <a:extLst>
                <a:ext uri="{FF2B5EF4-FFF2-40B4-BE49-F238E27FC236}">
                  <a16:creationId xmlns:a16="http://schemas.microsoft.com/office/drawing/2014/main" id="{17E549D8-FD3A-40E3-8F6B-4EEFF737E7E6}"/>
                </a:ext>
              </a:extLst>
            </p:cNvPr>
            <p:cNvSpPr>
              <a:spLocks noEditPoints="1"/>
            </p:cNvSpPr>
            <p:nvPr/>
          </p:nvSpPr>
          <p:spPr bwMode="auto">
            <a:xfrm>
              <a:off x="5169668" y="2810690"/>
              <a:ext cx="568055" cy="568055"/>
            </a:xfrm>
            <a:custGeom>
              <a:avLst/>
              <a:gdLst>
                <a:gd name="T0" fmla="*/ 2396 w 4791"/>
                <a:gd name="T1" fmla="*/ 4791 h 4791"/>
                <a:gd name="T2" fmla="*/ 0 w 4791"/>
                <a:gd name="T3" fmla="*/ 2395 h 4791"/>
                <a:gd name="T4" fmla="*/ 2396 w 4791"/>
                <a:gd name="T5" fmla="*/ 0 h 4791"/>
                <a:gd name="T6" fmla="*/ 4791 w 4791"/>
                <a:gd name="T7" fmla="*/ 2395 h 4791"/>
                <a:gd name="T8" fmla="*/ 2396 w 4791"/>
                <a:gd name="T9" fmla="*/ 4791 h 4791"/>
                <a:gd name="T10" fmla="*/ 2396 w 4791"/>
                <a:gd name="T11" fmla="*/ 4306 h 4791"/>
                <a:gd name="T12" fmla="*/ 4306 w 4791"/>
                <a:gd name="T13" fmla="*/ 2395 h 4791"/>
                <a:gd name="T14" fmla="*/ 2396 w 4791"/>
                <a:gd name="T15" fmla="*/ 485 h 4791"/>
                <a:gd name="T16" fmla="*/ 486 w 4791"/>
                <a:gd name="T17" fmla="*/ 2395 h 4791"/>
                <a:gd name="T18" fmla="*/ 2396 w 4791"/>
                <a:gd name="T19" fmla="*/ 4306 h 4791"/>
                <a:gd name="T20" fmla="*/ 2396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6" y="4791"/>
                  </a:moveTo>
                  <a:cubicBezTo>
                    <a:pt x="1073" y="4791"/>
                    <a:pt x="0" y="3718"/>
                    <a:pt x="0" y="2395"/>
                  </a:cubicBezTo>
                  <a:cubicBezTo>
                    <a:pt x="0" y="1072"/>
                    <a:pt x="1073" y="0"/>
                    <a:pt x="2396" y="0"/>
                  </a:cubicBezTo>
                  <a:cubicBezTo>
                    <a:pt x="3719" y="0"/>
                    <a:pt x="4791" y="1072"/>
                    <a:pt x="4791" y="2395"/>
                  </a:cubicBezTo>
                  <a:cubicBezTo>
                    <a:pt x="4791" y="3718"/>
                    <a:pt x="3719" y="4791"/>
                    <a:pt x="2396" y="4791"/>
                  </a:cubicBezTo>
                  <a:close/>
                  <a:moveTo>
                    <a:pt x="2396" y="4306"/>
                  </a:moveTo>
                  <a:cubicBezTo>
                    <a:pt x="3451" y="4306"/>
                    <a:pt x="4306" y="3450"/>
                    <a:pt x="4306" y="2395"/>
                  </a:cubicBezTo>
                  <a:cubicBezTo>
                    <a:pt x="4306" y="1340"/>
                    <a:pt x="3451" y="485"/>
                    <a:pt x="2396" y="485"/>
                  </a:cubicBezTo>
                  <a:cubicBezTo>
                    <a:pt x="1341" y="485"/>
                    <a:pt x="486" y="1340"/>
                    <a:pt x="486" y="2395"/>
                  </a:cubicBezTo>
                  <a:cubicBezTo>
                    <a:pt x="486" y="3450"/>
                    <a:pt x="1341" y="4306"/>
                    <a:pt x="2396" y="4306"/>
                  </a:cubicBezTo>
                  <a:lnTo>
                    <a:pt x="2396" y="4306"/>
                  </a:lnTo>
                  <a:close/>
                </a:path>
              </a:pathLst>
            </a:custGeom>
            <a:solidFill>
              <a:srgbClr val="2C3E50"/>
            </a:solidFill>
            <a:ln>
              <a:noFill/>
            </a:ln>
          </p:spPr>
          <p:txBody>
            <a:bodyPr vert="horz" wrap="square" lIns="68580" tIns="34290" rIns="68580" bIns="3429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2C3E50"/>
                  </a:solidFill>
                  <a:effectLst/>
                  <a:uLnTx/>
                  <a:uFillTx/>
                </a:rPr>
                <a:t>02</a:t>
              </a:r>
            </a:p>
          </p:txBody>
        </p:sp>
        <p:sp>
          <p:nvSpPr>
            <p:cNvPr id="26" name="Freeform 2360">
              <a:extLst>
                <a:ext uri="{FF2B5EF4-FFF2-40B4-BE49-F238E27FC236}">
                  <a16:creationId xmlns:a16="http://schemas.microsoft.com/office/drawing/2014/main" id="{A00B3156-77EE-40E8-BE83-CE3850D2C07C}"/>
                </a:ext>
              </a:extLst>
            </p:cNvPr>
            <p:cNvSpPr>
              <a:spLocks/>
            </p:cNvSpPr>
            <p:nvPr/>
          </p:nvSpPr>
          <p:spPr bwMode="auto">
            <a:xfrm>
              <a:off x="6516509" y="2867955"/>
              <a:ext cx="453528" cy="453528"/>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7" name="Freeform 2361">
              <a:extLst>
                <a:ext uri="{FF2B5EF4-FFF2-40B4-BE49-F238E27FC236}">
                  <a16:creationId xmlns:a16="http://schemas.microsoft.com/office/drawing/2014/main" id="{6BB52F9A-FE9B-448F-BBD5-E70D3D3F97C5}"/>
                </a:ext>
              </a:extLst>
            </p:cNvPr>
            <p:cNvSpPr>
              <a:spLocks noEditPoints="1"/>
            </p:cNvSpPr>
            <p:nvPr/>
          </p:nvSpPr>
          <p:spPr bwMode="auto">
            <a:xfrm>
              <a:off x="6459246" y="2810690"/>
              <a:ext cx="570347" cy="568055"/>
            </a:xfrm>
            <a:custGeom>
              <a:avLst/>
              <a:gdLst>
                <a:gd name="T0" fmla="*/ 2395 w 4790"/>
                <a:gd name="T1" fmla="*/ 4791 h 4791"/>
                <a:gd name="T2" fmla="*/ 0 w 4790"/>
                <a:gd name="T3" fmla="*/ 2395 h 4791"/>
                <a:gd name="T4" fmla="*/ 2395 w 4790"/>
                <a:gd name="T5" fmla="*/ 0 h 4791"/>
                <a:gd name="T6" fmla="*/ 4790 w 4790"/>
                <a:gd name="T7" fmla="*/ 2395 h 4791"/>
                <a:gd name="T8" fmla="*/ 2395 w 4790"/>
                <a:gd name="T9" fmla="*/ 4791 h 4791"/>
                <a:gd name="T10" fmla="*/ 2395 w 4790"/>
                <a:gd name="T11" fmla="*/ 4306 h 4791"/>
                <a:gd name="T12" fmla="*/ 4305 w 4790"/>
                <a:gd name="T13" fmla="*/ 2395 h 4791"/>
                <a:gd name="T14" fmla="*/ 2395 w 4790"/>
                <a:gd name="T15" fmla="*/ 485 h 4791"/>
                <a:gd name="T16" fmla="*/ 485 w 4790"/>
                <a:gd name="T17" fmla="*/ 2395 h 4791"/>
                <a:gd name="T18" fmla="*/ 2395 w 4790"/>
                <a:gd name="T19" fmla="*/ 4306 h 4791"/>
                <a:gd name="T20" fmla="*/ 2395 w 4790"/>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0" h="4791">
                  <a:moveTo>
                    <a:pt x="2395" y="4791"/>
                  </a:moveTo>
                  <a:cubicBezTo>
                    <a:pt x="1072" y="4791"/>
                    <a:pt x="0" y="3718"/>
                    <a:pt x="0" y="2395"/>
                  </a:cubicBezTo>
                  <a:cubicBezTo>
                    <a:pt x="0" y="1072"/>
                    <a:pt x="1072" y="0"/>
                    <a:pt x="2395" y="0"/>
                  </a:cubicBezTo>
                  <a:cubicBezTo>
                    <a:pt x="3718" y="0"/>
                    <a:pt x="4790" y="1072"/>
                    <a:pt x="4790" y="2395"/>
                  </a:cubicBezTo>
                  <a:cubicBezTo>
                    <a:pt x="4790" y="3718"/>
                    <a:pt x="3718" y="4791"/>
                    <a:pt x="2395" y="4791"/>
                  </a:cubicBezTo>
                  <a:close/>
                  <a:moveTo>
                    <a:pt x="2395" y="4306"/>
                  </a:moveTo>
                  <a:cubicBezTo>
                    <a:pt x="3450" y="4306"/>
                    <a:pt x="4305" y="3450"/>
                    <a:pt x="4305" y="2395"/>
                  </a:cubicBezTo>
                  <a:cubicBezTo>
                    <a:pt x="4305" y="1340"/>
                    <a:pt x="3450" y="485"/>
                    <a:pt x="2395" y="485"/>
                  </a:cubicBezTo>
                  <a:cubicBezTo>
                    <a:pt x="1340" y="485"/>
                    <a:pt x="485" y="1340"/>
                    <a:pt x="485" y="2395"/>
                  </a:cubicBezTo>
                  <a:cubicBezTo>
                    <a:pt x="485" y="3450"/>
                    <a:pt x="1340" y="4306"/>
                    <a:pt x="2395" y="4306"/>
                  </a:cubicBezTo>
                  <a:lnTo>
                    <a:pt x="2395" y="4306"/>
                  </a:lnTo>
                  <a:close/>
                </a:path>
              </a:pathLst>
            </a:custGeom>
            <a:solidFill>
              <a:srgbClr val="F39C12"/>
            </a:solidFill>
            <a:ln>
              <a:noFill/>
            </a:ln>
          </p:spPr>
          <p:txBody>
            <a:bodyPr vert="horz" wrap="square" lIns="68580" tIns="34290" rIns="68580" bIns="3429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39C12"/>
                  </a:solidFill>
                  <a:effectLst/>
                  <a:uLnTx/>
                  <a:uFillTx/>
                </a:rPr>
                <a:t>03</a:t>
              </a:r>
            </a:p>
          </p:txBody>
        </p:sp>
        <p:sp>
          <p:nvSpPr>
            <p:cNvPr id="28" name="Freeform 2362">
              <a:extLst>
                <a:ext uri="{FF2B5EF4-FFF2-40B4-BE49-F238E27FC236}">
                  <a16:creationId xmlns:a16="http://schemas.microsoft.com/office/drawing/2014/main" id="{D1D7D3FE-547D-4489-8709-7983C88EF0EB}"/>
                </a:ext>
              </a:extLst>
            </p:cNvPr>
            <p:cNvSpPr>
              <a:spLocks/>
            </p:cNvSpPr>
            <p:nvPr/>
          </p:nvSpPr>
          <p:spPr bwMode="auto">
            <a:xfrm>
              <a:off x="7778600" y="2867955"/>
              <a:ext cx="453528" cy="453528"/>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29" name="Freeform 2363">
              <a:extLst>
                <a:ext uri="{FF2B5EF4-FFF2-40B4-BE49-F238E27FC236}">
                  <a16:creationId xmlns:a16="http://schemas.microsoft.com/office/drawing/2014/main" id="{61FEBBD5-CBA3-4934-951C-AA0E685B5209}"/>
                </a:ext>
              </a:extLst>
            </p:cNvPr>
            <p:cNvSpPr>
              <a:spLocks noEditPoints="1"/>
            </p:cNvSpPr>
            <p:nvPr/>
          </p:nvSpPr>
          <p:spPr bwMode="auto">
            <a:xfrm>
              <a:off x="7719046" y="2810690"/>
              <a:ext cx="570347" cy="568055"/>
            </a:xfrm>
            <a:custGeom>
              <a:avLst/>
              <a:gdLst>
                <a:gd name="T0" fmla="*/ 2395 w 4791"/>
                <a:gd name="T1" fmla="*/ 4791 h 4791"/>
                <a:gd name="T2" fmla="*/ 0 w 4791"/>
                <a:gd name="T3" fmla="*/ 2395 h 4791"/>
                <a:gd name="T4" fmla="*/ 2395 w 4791"/>
                <a:gd name="T5" fmla="*/ 0 h 4791"/>
                <a:gd name="T6" fmla="*/ 4791 w 4791"/>
                <a:gd name="T7" fmla="*/ 2395 h 4791"/>
                <a:gd name="T8" fmla="*/ 2395 w 4791"/>
                <a:gd name="T9" fmla="*/ 4791 h 4791"/>
                <a:gd name="T10" fmla="*/ 2395 w 4791"/>
                <a:gd name="T11" fmla="*/ 4306 h 4791"/>
                <a:gd name="T12" fmla="*/ 4305 w 4791"/>
                <a:gd name="T13" fmla="*/ 2395 h 4791"/>
                <a:gd name="T14" fmla="*/ 2395 w 4791"/>
                <a:gd name="T15" fmla="*/ 485 h 4791"/>
                <a:gd name="T16" fmla="*/ 485 w 4791"/>
                <a:gd name="T17" fmla="*/ 2395 h 4791"/>
                <a:gd name="T18" fmla="*/ 2395 w 4791"/>
                <a:gd name="T19" fmla="*/ 4306 h 4791"/>
                <a:gd name="T20" fmla="*/ 2395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5" y="4791"/>
                  </a:moveTo>
                  <a:cubicBezTo>
                    <a:pt x="1072" y="4791"/>
                    <a:pt x="0" y="3718"/>
                    <a:pt x="0" y="2395"/>
                  </a:cubicBezTo>
                  <a:cubicBezTo>
                    <a:pt x="0" y="1072"/>
                    <a:pt x="1072" y="0"/>
                    <a:pt x="2395" y="0"/>
                  </a:cubicBezTo>
                  <a:cubicBezTo>
                    <a:pt x="3718" y="0"/>
                    <a:pt x="4791" y="1072"/>
                    <a:pt x="4791" y="2395"/>
                  </a:cubicBezTo>
                  <a:cubicBezTo>
                    <a:pt x="4791" y="3718"/>
                    <a:pt x="3718" y="4791"/>
                    <a:pt x="2395" y="4791"/>
                  </a:cubicBezTo>
                  <a:close/>
                  <a:moveTo>
                    <a:pt x="2395" y="4306"/>
                  </a:moveTo>
                  <a:cubicBezTo>
                    <a:pt x="3450" y="4306"/>
                    <a:pt x="4305" y="3450"/>
                    <a:pt x="4305" y="2395"/>
                  </a:cubicBezTo>
                  <a:cubicBezTo>
                    <a:pt x="4305" y="1340"/>
                    <a:pt x="3450" y="485"/>
                    <a:pt x="2395" y="485"/>
                  </a:cubicBezTo>
                  <a:cubicBezTo>
                    <a:pt x="1340" y="485"/>
                    <a:pt x="485" y="1340"/>
                    <a:pt x="485" y="2395"/>
                  </a:cubicBezTo>
                  <a:cubicBezTo>
                    <a:pt x="485" y="3450"/>
                    <a:pt x="1340" y="4306"/>
                    <a:pt x="2395" y="4306"/>
                  </a:cubicBezTo>
                  <a:lnTo>
                    <a:pt x="2395" y="4306"/>
                  </a:lnTo>
                  <a:close/>
                </a:path>
              </a:pathLst>
            </a:custGeom>
            <a:solidFill>
              <a:srgbClr val="C0392B"/>
            </a:solidFill>
            <a:ln>
              <a:noFill/>
            </a:ln>
          </p:spPr>
          <p:txBody>
            <a:bodyPr vert="horz" wrap="square" lIns="68580" tIns="34290" rIns="68580" bIns="3429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C0392B"/>
                  </a:solidFill>
                  <a:effectLst/>
                  <a:uLnTx/>
                  <a:uFillTx/>
                </a:rPr>
                <a:t>04</a:t>
              </a:r>
            </a:p>
          </p:txBody>
        </p:sp>
        <p:sp>
          <p:nvSpPr>
            <p:cNvPr id="30" name="Freeform 2364">
              <a:extLst>
                <a:ext uri="{FF2B5EF4-FFF2-40B4-BE49-F238E27FC236}">
                  <a16:creationId xmlns:a16="http://schemas.microsoft.com/office/drawing/2014/main" id="{F219263D-44DC-4A1A-9144-C0B9BE213F79}"/>
                </a:ext>
              </a:extLst>
            </p:cNvPr>
            <p:cNvSpPr>
              <a:spLocks/>
            </p:cNvSpPr>
            <p:nvPr/>
          </p:nvSpPr>
          <p:spPr bwMode="auto">
            <a:xfrm>
              <a:off x="3941935" y="2867955"/>
              <a:ext cx="453528" cy="453528"/>
            </a:xfrm>
            <a:custGeom>
              <a:avLst/>
              <a:gdLst>
                <a:gd name="T0" fmla="*/ 1911 w 3821"/>
                <a:gd name="T1" fmla="*/ 3820 h 3820"/>
                <a:gd name="T2" fmla="*/ 3821 w 3821"/>
                <a:gd name="T3" fmla="*/ 1910 h 3820"/>
                <a:gd name="T4" fmla="*/ 1911 w 3821"/>
                <a:gd name="T5" fmla="*/ 0 h 3820"/>
                <a:gd name="T6" fmla="*/ 0 w 3821"/>
                <a:gd name="T7" fmla="*/ 1910 h 3820"/>
                <a:gd name="T8" fmla="*/ 1911 w 3821"/>
                <a:gd name="T9" fmla="*/ 3820 h 3820"/>
                <a:gd name="T10" fmla="*/ 1911 w 3821"/>
                <a:gd name="T11" fmla="*/ 3820 h 3820"/>
              </a:gdLst>
              <a:ahLst/>
              <a:cxnLst>
                <a:cxn ang="0">
                  <a:pos x="T0" y="T1"/>
                </a:cxn>
                <a:cxn ang="0">
                  <a:pos x="T2" y="T3"/>
                </a:cxn>
                <a:cxn ang="0">
                  <a:pos x="T4" y="T5"/>
                </a:cxn>
                <a:cxn ang="0">
                  <a:pos x="T6" y="T7"/>
                </a:cxn>
                <a:cxn ang="0">
                  <a:pos x="T8" y="T9"/>
                </a:cxn>
                <a:cxn ang="0">
                  <a:pos x="T10" y="T11"/>
                </a:cxn>
              </a:cxnLst>
              <a:rect l="0" t="0" r="r" b="b"/>
              <a:pathLst>
                <a:path w="3821" h="3820">
                  <a:moveTo>
                    <a:pt x="1911" y="3820"/>
                  </a:moveTo>
                  <a:cubicBezTo>
                    <a:pt x="2965" y="3820"/>
                    <a:pt x="3821" y="2965"/>
                    <a:pt x="3821" y="1910"/>
                  </a:cubicBezTo>
                  <a:cubicBezTo>
                    <a:pt x="3821" y="855"/>
                    <a:pt x="2965" y="0"/>
                    <a:pt x="1911" y="0"/>
                  </a:cubicBezTo>
                  <a:cubicBezTo>
                    <a:pt x="856" y="0"/>
                    <a:pt x="0" y="855"/>
                    <a:pt x="0" y="1910"/>
                  </a:cubicBezTo>
                  <a:cubicBezTo>
                    <a:pt x="0" y="2965"/>
                    <a:pt x="856" y="3820"/>
                    <a:pt x="1911" y="3820"/>
                  </a:cubicBezTo>
                  <a:lnTo>
                    <a:pt x="1911"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31" name="Freeform 2365">
              <a:extLst>
                <a:ext uri="{FF2B5EF4-FFF2-40B4-BE49-F238E27FC236}">
                  <a16:creationId xmlns:a16="http://schemas.microsoft.com/office/drawing/2014/main" id="{BAE84B34-414A-4DFC-BCFF-F762CCC2839B}"/>
                </a:ext>
              </a:extLst>
            </p:cNvPr>
            <p:cNvSpPr>
              <a:spLocks noEditPoints="1"/>
            </p:cNvSpPr>
            <p:nvPr/>
          </p:nvSpPr>
          <p:spPr bwMode="auto">
            <a:xfrm>
              <a:off x="3884673" y="2810690"/>
              <a:ext cx="568055" cy="568055"/>
            </a:xfrm>
            <a:custGeom>
              <a:avLst/>
              <a:gdLst>
                <a:gd name="T0" fmla="*/ 2395 w 4791"/>
                <a:gd name="T1" fmla="*/ 4791 h 4791"/>
                <a:gd name="T2" fmla="*/ 0 w 4791"/>
                <a:gd name="T3" fmla="*/ 2395 h 4791"/>
                <a:gd name="T4" fmla="*/ 2395 w 4791"/>
                <a:gd name="T5" fmla="*/ 0 h 4791"/>
                <a:gd name="T6" fmla="*/ 4791 w 4791"/>
                <a:gd name="T7" fmla="*/ 2395 h 4791"/>
                <a:gd name="T8" fmla="*/ 2395 w 4791"/>
                <a:gd name="T9" fmla="*/ 4791 h 4791"/>
                <a:gd name="T10" fmla="*/ 2395 w 4791"/>
                <a:gd name="T11" fmla="*/ 4306 h 4791"/>
                <a:gd name="T12" fmla="*/ 4306 w 4791"/>
                <a:gd name="T13" fmla="*/ 2395 h 4791"/>
                <a:gd name="T14" fmla="*/ 2395 w 4791"/>
                <a:gd name="T15" fmla="*/ 485 h 4791"/>
                <a:gd name="T16" fmla="*/ 485 w 4791"/>
                <a:gd name="T17" fmla="*/ 2395 h 4791"/>
                <a:gd name="T18" fmla="*/ 2395 w 4791"/>
                <a:gd name="T19" fmla="*/ 4306 h 4791"/>
                <a:gd name="T20" fmla="*/ 2395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5" y="4791"/>
                  </a:moveTo>
                  <a:cubicBezTo>
                    <a:pt x="1073" y="4791"/>
                    <a:pt x="0" y="3718"/>
                    <a:pt x="0" y="2395"/>
                  </a:cubicBezTo>
                  <a:cubicBezTo>
                    <a:pt x="0" y="1072"/>
                    <a:pt x="1073" y="0"/>
                    <a:pt x="2395" y="0"/>
                  </a:cubicBezTo>
                  <a:cubicBezTo>
                    <a:pt x="3718" y="0"/>
                    <a:pt x="4791" y="1072"/>
                    <a:pt x="4791" y="2395"/>
                  </a:cubicBezTo>
                  <a:cubicBezTo>
                    <a:pt x="4791" y="3718"/>
                    <a:pt x="3718" y="4791"/>
                    <a:pt x="2395" y="4791"/>
                  </a:cubicBezTo>
                  <a:close/>
                  <a:moveTo>
                    <a:pt x="2395" y="4306"/>
                  </a:moveTo>
                  <a:cubicBezTo>
                    <a:pt x="3450" y="4306"/>
                    <a:pt x="4306" y="3450"/>
                    <a:pt x="4306" y="2395"/>
                  </a:cubicBezTo>
                  <a:cubicBezTo>
                    <a:pt x="4306" y="1340"/>
                    <a:pt x="3450" y="485"/>
                    <a:pt x="2395" y="485"/>
                  </a:cubicBezTo>
                  <a:cubicBezTo>
                    <a:pt x="1340" y="485"/>
                    <a:pt x="485" y="1340"/>
                    <a:pt x="485" y="2395"/>
                  </a:cubicBezTo>
                  <a:cubicBezTo>
                    <a:pt x="485" y="3450"/>
                    <a:pt x="1340" y="4306"/>
                    <a:pt x="2395" y="4306"/>
                  </a:cubicBezTo>
                  <a:lnTo>
                    <a:pt x="2395" y="4306"/>
                  </a:lnTo>
                  <a:close/>
                </a:path>
              </a:pathLst>
            </a:custGeom>
            <a:solidFill>
              <a:srgbClr val="95A5A6"/>
            </a:solidFill>
            <a:ln>
              <a:noFill/>
            </a:ln>
          </p:spPr>
          <p:txBody>
            <a:bodyPr vert="horz" wrap="square" lIns="68580" tIns="34290" rIns="68580" bIns="3429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95A5A6"/>
                  </a:solidFill>
                  <a:effectLst/>
                  <a:uLnTx/>
                  <a:uFillTx/>
                </a:rPr>
                <a:t>01</a:t>
              </a:r>
            </a:p>
          </p:txBody>
        </p:sp>
        <p:sp>
          <p:nvSpPr>
            <p:cNvPr id="32" name="Freeform 2427">
              <a:extLst>
                <a:ext uri="{FF2B5EF4-FFF2-40B4-BE49-F238E27FC236}">
                  <a16:creationId xmlns:a16="http://schemas.microsoft.com/office/drawing/2014/main" id="{3649E63C-94E4-4BF8-82B8-5A5DC5FB8E8D}"/>
                </a:ext>
              </a:extLst>
            </p:cNvPr>
            <p:cNvSpPr>
              <a:spLocks noEditPoints="1"/>
            </p:cNvSpPr>
            <p:nvPr/>
          </p:nvSpPr>
          <p:spPr bwMode="auto">
            <a:xfrm>
              <a:off x="6928807" y="1878439"/>
              <a:ext cx="1060523" cy="648225"/>
            </a:xfrm>
            <a:custGeom>
              <a:avLst/>
              <a:gdLst>
                <a:gd name="T0" fmla="*/ 8383 w 8919"/>
                <a:gd name="T1" fmla="*/ 4568 h 5462"/>
                <a:gd name="T2" fmla="*/ 8459 w 8919"/>
                <a:gd name="T3" fmla="*/ 4725 h 5462"/>
                <a:gd name="T4" fmla="*/ 8585 w 8919"/>
                <a:gd name="T5" fmla="*/ 4567 h 5462"/>
                <a:gd name="T6" fmla="*/ 8181 w 8919"/>
                <a:gd name="T7" fmla="*/ 3840 h 5462"/>
                <a:gd name="T8" fmla="*/ 8066 w 8919"/>
                <a:gd name="T9" fmla="*/ 3998 h 5462"/>
                <a:gd name="T10" fmla="*/ 8246 w 8919"/>
                <a:gd name="T11" fmla="*/ 4122 h 5462"/>
                <a:gd name="T12" fmla="*/ 8221 w 8919"/>
                <a:gd name="T13" fmla="*/ 3903 h 5462"/>
                <a:gd name="T14" fmla="*/ 7630 w 8919"/>
                <a:gd name="T15" fmla="*/ 3221 h 5462"/>
                <a:gd name="T16" fmla="*/ 7674 w 8919"/>
                <a:gd name="T17" fmla="*/ 3427 h 5462"/>
                <a:gd name="T18" fmla="*/ 7869 w 8919"/>
                <a:gd name="T19" fmla="*/ 3384 h 5462"/>
                <a:gd name="T20" fmla="*/ 7765 w 8919"/>
                <a:gd name="T21" fmla="*/ 3247 h 5462"/>
                <a:gd name="T22" fmla="*/ 7144 w 8919"/>
                <a:gd name="T23" fmla="*/ 2805 h 5462"/>
                <a:gd name="T24" fmla="*/ 7260 w 8919"/>
                <a:gd name="T25" fmla="*/ 2929 h 5462"/>
                <a:gd name="T26" fmla="*/ 7395 w 8919"/>
                <a:gd name="T27" fmla="*/ 2806 h 5462"/>
                <a:gd name="T28" fmla="*/ 7277 w 8919"/>
                <a:gd name="T29" fmla="*/ 2680 h 5462"/>
                <a:gd name="T30" fmla="*/ 6642 w 8919"/>
                <a:gd name="T31" fmla="*/ 2325 h 5462"/>
                <a:gd name="T32" fmla="*/ 6758 w 8919"/>
                <a:gd name="T33" fmla="*/ 2429 h 5462"/>
                <a:gd name="T34" fmla="*/ 6828 w 8919"/>
                <a:gd name="T35" fmla="*/ 2246 h 5462"/>
                <a:gd name="T36" fmla="*/ 6161 w 8919"/>
                <a:gd name="T37" fmla="*/ 1719 h 5462"/>
                <a:gd name="T38" fmla="*/ 6098 w 8919"/>
                <a:gd name="T39" fmla="*/ 1898 h 5462"/>
                <a:gd name="T40" fmla="*/ 6330 w 8919"/>
                <a:gd name="T41" fmla="*/ 1954 h 5462"/>
                <a:gd name="T42" fmla="*/ 6204 w 8919"/>
                <a:gd name="T43" fmla="*/ 1749 h 5462"/>
                <a:gd name="T44" fmla="*/ 5414 w 8919"/>
                <a:gd name="T45" fmla="*/ 1361 h 5462"/>
                <a:gd name="T46" fmla="*/ 5553 w 8919"/>
                <a:gd name="T47" fmla="*/ 1545 h 5462"/>
                <a:gd name="T48" fmla="*/ 5698 w 8919"/>
                <a:gd name="T49" fmla="*/ 1419 h 5462"/>
                <a:gd name="T50" fmla="*/ 5567 w 8919"/>
                <a:gd name="T51" fmla="*/ 1343 h 5462"/>
                <a:gd name="T52" fmla="*/ 4806 w 8919"/>
                <a:gd name="T53" fmla="*/ 1164 h 5462"/>
                <a:gd name="T54" fmla="*/ 4935 w 8919"/>
                <a:gd name="T55" fmla="*/ 1223 h 5462"/>
                <a:gd name="T56" fmla="*/ 5011 w 8919"/>
                <a:gd name="T57" fmla="*/ 1057 h 5462"/>
                <a:gd name="T58" fmla="*/ 4879 w 8919"/>
                <a:gd name="T59" fmla="*/ 998 h 5462"/>
                <a:gd name="T60" fmla="*/ 4160 w 8919"/>
                <a:gd name="T61" fmla="*/ 918 h 5462"/>
                <a:gd name="T62" fmla="*/ 4304 w 8919"/>
                <a:gd name="T63" fmla="*/ 967 h 5462"/>
                <a:gd name="T64" fmla="*/ 4302 w 8919"/>
                <a:gd name="T65" fmla="*/ 774 h 5462"/>
                <a:gd name="T66" fmla="*/ 3478 w 8919"/>
                <a:gd name="T67" fmla="*/ 546 h 5462"/>
                <a:gd name="T68" fmla="*/ 3519 w 8919"/>
                <a:gd name="T69" fmla="*/ 741 h 5462"/>
                <a:gd name="T70" fmla="*/ 3724 w 8919"/>
                <a:gd name="T71" fmla="*/ 697 h 5462"/>
                <a:gd name="T72" fmla="*/ 3559 w 8919"/>
                <a:gd name="T73" fmla="*/ 564 h 5462"/>
                <a:gd name="T74" fmla="*/ 2650 w 8919"/>
                <a:gd name="T75" fmla="*/ 509 h 5462"/>
                <a:gd name="T76" fmla="*/ 2857 w 8919"/>
                <a:gd name="T77" fmla="*/ 625 h 5462"/>
                <a:gd name="T78" fmla="*/ 2934 w 8919"/>
                <a:gd name="T79" fmla="*/ 451 h 5462"/>
                <a:gd name="T80" fmla="*/ 2788 w 8919"/>
                <a:gd name="T81" fmla="*/ 433 h 5462"/>
                <a:gd name="T82" fmla="*/ 2013 w 8919"/>
                <a:gd name="T83" fmla="*/ 567 h 5462"/>
                <a:gd name="T84" fmla="*/ 2175 w 8919"/>
                <a:gd name="T85" fmla="*/ 571 h 5462"/>
                <a:gd name="T86" fmla="*/ 2181 w 8919"/>
                <a:gd name="T87" fmla="*/ 388 h 5462"/>
                <a:gd name="T88" fmla="*/ 2015 w 8919"/>
                <a:gd name="T89" fmla="*/ 385 h 5462"/>
                <a:gd name="T90" fmla="*/ 1468 w 8919"/>
                <a:gd name="T91" fmla="*/ 567 h 5462"/>
                <a:gd name="T92" fmla="*/ 865 w 8919"/>
                <a:gd name="T93" fmla="*/ 951 h 5462"/>
                <a:gd name="T94" fmla="*/ 8839 w 8919"/>
                <a:gd name="T95" fmla="*/ 5156 h 5462"/>
                <a:gd name="T96" fmla="*/ 8695 w 8919"/>
                <a:gd name="T97" fmla="*/ 5291 h 5462"/>
                <a:gd name="T98" fmla="*/ 8846 w 8919"/>
                <a:gd name="T99" fmla="*/ 5446 h 5462"/>
                <a:gd name="T100" fmla="*/ 8866 w 8919"/>
                <a:gd name="T101" fmla="*/ 5228 h 5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19" h="5462">
                  <a:moveTo>
                    <a:pt x="8543" y="4482"/>
                  </a:moveTo>
                  <a:cubicBezTo>
                    <a:pt x="8521" y="4437"/>
                    <a:pt x="8466" y="4418"/>
                    <a:pt x="8422" y="4441"/>
                  </a:cubicBezTo>
                  <a:cubicBezTo>
                    <a:pt x="8376" y="4463"/>
                    <a:pt x="8358" y="4518"/>
                    <a:pt x="8380" y="4563"/>
                  </a:cubicBezTo>
                  <a:lnTo>
                    <a:pt x="8383" y="4568"/>
                  </a:lnTo>
                  <a:lnTo>
                    <a:pt x="8403" y="4607"/>
                  </a:lnTo>
                  <a:lnTo>
                    <a:pt x="8422" y="4646"/>
                  </a:lnTo>
                  <a:lnTo>
                    <a:pt x="8440" y="4686"/>
                  </a:lnTo>
                  <a:lnTo>
                    <a:pt x="8459" y="4725"/>
                  </a:lnTo>
                  <a:cubicBezTo>
                    <a:pt x="8480" y="4770"/>
                    <a:pt x="8534" y="4790"/>
                    <a:pt x="8580" y="4768"/>
                  </a:cubicBezTo>
                  <a:cubicBezTo>
                    <a:pt x="8625" y="4747"/>
                    <a:pt x="8645" y="4693"/>
                    <a:pt x="8623" y="4648"/>
                  </a:cubicBezTo>
                  <a:lnTo>
                    <a:pt x="8605" y="4608"/>
                  </a:lnTo>
                  <a:lnTo>
                    <a:pt x="8585" y="4567"/>
                  </a:lnTo>
                  <a:lnTo>
                    <a:pt x="8566" y="4527"/>
                  </a:lnTo>
                  <a:lnTo>
                    <a:pt x="8546" y="4487"/>
                  </a:lnTo>
                  <a:lnTo>
                    <a:pt x="8543" y="4482"/>
                  </a:lnTo>
                  <a:close/>
                  <a:moveTo>
                    <a:pt x="8181" y="3840"/>
                  </a:moveTo>
                  <a:cubicBezTo>
                    <a:pt x="8155" y="3797"/>
                    <a:pt x="8099" y="3785"/>
                    <a:pt x="8056" y="3811"/>
                  </a:cubicBezTo>
                  <a:cubicBezTo>
                    <a:pt x="8013" y="3838"/>
                    <a:pt x="8001" y="3894"/>
                    <a:pt x="8027" y="3937"/>
                  </a:cubicBezTo>
                  <a:lnTo>
                    <a:pt x="8043" y="3961"/>
                  </a:lnTo>
                  <a:lnTo>
                    <a:pt x="8066" y="3998"/>
                  </a:lnTo>
                  <a:lnTo>
                    <a:pt x="8089" y="4035"/>
                  </a:lnTo>
                  <a:lnTo>
                    <a:pt x="8111" y="4073"/>
                  </a:lnTo>
                  <a:lnTo>
                    <a:pt x="8121" y="4090"/>
                  </a:lnTo>
                  <a:cubicBezTo>
                    <a:pt x="8147" y="4133"/>
                    <a:pt x="8203" y="4147"/>
                    <a:pt x="8246" y="4122"/>
                  </a:cubicBezTo>
                  <a:cubicBezTo>
                    <a:pt x="8289" y="4096"/>
                    <a:pt x="8304" y="4040"/>
                    <a:pt x="8278" y="3997"/>
                  </a:cubicBezTo>
                  <a:lnTo>
                    <a:pt x="8267" y="3979"/>
                  </a:lnTo>
                  <a:lnTo>
                    <a:pt x="8244" y="3941"/>
                  </a:lnTo>
                  <a:lnTo>
                    <a:pt x="8221" y="3903"/>
                  </a:lnTo>
                  <a:lnTo>
                    <a:pt x="8197" y="3865"/>
                  </a:lnTo>
                  <a:lnTo>
                    <a:pt x="8181" y="3840"/>
                  </a:lnTo>
                  <a:close/>
                  <a:moveTo>
                    <a:pt x="7758" y="3237"/>
                  </a:moveTo>
                  <a:cubicBezTo>
                    <a:pt x="7727" y="3198"/>
                    <a:pt x="7670" y="3191"/>
                    <a:pt x="7630" y="3221"/>
                  </a:cubicBezTo>
                  <a:cubicBezTo>
                    <a:pt x="7590" y="3252"/>
                    <a:pt x="7583" y="3309"/>
                    <a:pt x="7614" y="3349"/>
                  </a:cubicBezTo>
                  <a:lnTo>
                    <a:pt x="7622" y="3359"/>
                  </a:lnTo>
                  <a:lnTo>
                    <a:pt x="7648" y="3393"/>
                  </a:lnTo>
                  <a:lnTo>
                    <a:pt x="7674" y="3427"/>
                  </a:lnTo>
                  <a:lnTo>
                    <a:pt x="7700" y="3462"/>
                  </a:lnTo>
                  <a:lnTo>
                    <a:pt x="7723" y="3492"/>
                  </a:lnTo>
                  <a:cubicBezTo>
                    <a:pt x="7753" y="3533"/>
                    <a:pt x="7810" y="3541"/>
                    <a:pt x="7850" y="3511"/>
                  </a:cubicBezTo>
                  <a:cubicBezTo>
                    <a:pt x="7891" y="3481"/>
                    <a:pt x="7899" y="3424"/>
                    <a:pt x="7869" y="3384"/>
                  </a:cubicBezTo>
                  <a:lnTo>
                    <a:pt x="7846" y="3353"/>
                  </a:lnTo>
                  <a:lnTo>
                    <a:pt x="7819" y="3317"/>
                  </a:lnTo>
                  <a:lnTo>
                    <a:pt x="7792" y="3282"/>
                  </a:lnTo>
                  <a:lnTo>
                    <a:pt x="7765" y="3247"/>
                  </a:lnTo>
                  <a:lnTo>
                    <a:pt x="7758" y="3237"/>
                  </a:lnTo>
                  <a:close/>
                  <a:moveTo>
                    <a:pt x="7277" y="2680"/>
                  </a:moveTo>
                  <a:cubicBezTo>
                    <a:pt x="7243" y="2643"/>
                    <a:pt x="7185" y="2641"/>
                    <a:pt x="7148" y="2676"/>
                  </a:cubicBezTo>
                  <a:cubicBezTo>
                    <a:pt x="7112" y="2710"/>
                    <a:pt x="7110" y="2768"/>
                    <a:pt x="7144" y="2805"/>
                  </a:cubicBezTo>
                  <a:lnTo>
                    <a:pt x="7172" y="2833"/>
                  </a:lnTo>
                  <a:lnTo>
                    <a:pt x="7201" y="2865"/>
                  </a:lnTo>
                  <a:lnTo>
                    <a:pt x="7231" y="2897"/>
                  </a:lnTo>
                  <a:lnTo>
                    <a:pt x="7260" y="2929"/>
                  </a:lnTo>
                  <a:lnTo>
                    <a:pt x="7267" y="2936"/>
                  </a:lnTo>
                  <a:cubicBezTo>
                    <a:pt x="7300" y="2974"/>
                    <a:pt x="7358" y="2977"/>
                    <a:pt x="7395" y="2943"/>
                  </a:cubicBezTo>
                  <a:cubicBezTo>
                    <a:pt x="7433" y="2909"/>
                    <a:pt x="7436" y="2852"/>
                    <a:pt x="7402" y="2815"/>
                  </a:cubicBezTo>
                  <a:lnTo>
                    <a:pt x="7395" y="2806"/>
                  </a:lnTo>
                  <a:lnTo>
                    <a:pt x="7365" y="2774"/>
                  </a:lnTo>
                  <a:lnTo>
                    <a:pt x="7334" y="2741"/>
                  </a:lnTo>
                  <a:lnTo>
                    <a:pt x="7304" y="2709"/>
                  </a:lnTo>
                  <a:lnTo>
                    <a:pt x="7277" y="2680"/>
                  </a:lnTo>
                  <a:close/>
                  <a:moveTo>
                    <a:pt x="6743" y="2172"/>
                  </a:moveTo>
                  <a:cubicBezTo>
                    <a:pt x="6705" y="2139"/>
                    <a:pt x="6647" y="2143"/>
                    <a:pt x="6614" y="2181"/>
                  </a:cubicBezTo>
                  <a:cubicBezTo>
                    <a:pt x="6582" y="2219"/>
                    <a:pt x="6586" y="2277"/>
                    <a:pt x="6624" y="2309"/>
                  </a:cubicBezTo>
                  <a:lnTo>
                    <a:pt x="6642" y="2325"/>
                  </a:lnTo>
                  <a:lnTo>
                    <a:pt x="6675" y="2354"/>
                  </a:lnTo>
                  <a:lnTo>
                    <a:pt x="6707" y="2382"/>
                  </a:lnTo>
                  <a:lnTo>
                    <a:pt x="6739" y="2411"/>
                  </a:lnTo>
                  <a:lnTo>
                    <a:pt x="6758" y="2429"/>
                  </a:lnTo>
                  <a:cubicBezTo>
                    <a:pt x="6796" y="2462"/>
                    <a:pt x="6853" y="2460"/>
                    <a:pt x="6887" y="2422"/>
                  </a:cubicBezTo>
                  <a:cubicBezTo>
                    <a:pt x="6920" y="2385"/>
                    <a:pt x="6918" y="2328"/>
                    <a:pt x="6881" y="2294"/>
                  </a:cubicBezTo>
                  <a:lnTo>
                    <a:pt x="6861" y="2276"/>
                  </a:lnTo>
                  <a:lnTo>
                    <a:pt x="6828" y="2246"/>
                  </a:lnTo>
                  <a:lnTo>
                    <a:pt x="6795" y="2217"/>
                  </a:lnTo>
                  <a:lnTo>
                    <a:pt x="6761" y="2188"/>
                  </a:lnTo>
                  <a:lnTo>
                    <a:pt x="6743" y="2172"/>
                  </a:lnTo>
                  <a:close/>
                  <a:moveTo>
                    <a:pt x="6161" y="1719"/>
                  </a:moveTo>
                  <a:cubicBezTo>
                    <a:pt x="6120" y="1690"/>
                    <a:pt x="6064" y="1700"/>
                    <a:pt x="6035" y="1741"/>
                  </a:cubicBezTo>
                  <a:cubicBezTo>
                    <a:pt x="6006" y="1782"/>
                    <a:pt x="6016" y="1839"/>
                    <a:pt x="6057" y="1868"/>
                  </a:cubicBezTo>
                  <a:lnTo>
                    <a:pt x="6063" y="1873"/>
                  </a:lnTo>
                  <a:lnTo>
                    <a:pt x="6098" y="1898"/>
                  </a:lnTo>
                  <a:lnTo>
                    <a:pt x="6134" y="1923"/>
                  </a:lnTo>
                  <a:lnTo>
                    <a:pt x="6168" y="1948"/>
                  </a:lnTo>
                  <a:lnTo>
                    <a:pt x="6203" y="1973"/>
                  </a:lnTo>
                  <a:cubicBezTo>
                    <a:pt x="6243" y="2003"/>
                    <a:pt x="6300" y="1995"/>
                    <a:pt x="6330" y="1954"/>
                  </a:cubicBezTo>
                  <a:cubicBezTo>
                    <a:pt x="6360" y="1914"/>
                    <a:pt x="6351" y="1857"/>
                    <a:pt x="6311" y="1827"/>
                  </a:cubicBezTo>
                  <a:lnTo>
                    <a:pt x="6276" y="1801"/>
                  </a:lnTo>
                  <a:lnTo>
                    <a:pt x="6240" y="1775"/>
                  </a:lnTo>
                  <a:lnTo>
                    <a:pt x="6204" y="1749"/>
                  </a:lnTo>
                  <a:lnTo>
                    <a:pt x="6168" y="1724"/>
                  </a:lnTo>
                  <a:lnTo>
                    <a:pt x="6161" y="1719"/>
                  </a:lnTo>
                  <a:close/>
                  <a:moveTo>
                    <a:pt x="5539" y="1326"/>
                  </a:moveTo>
                  <a:cubicBezTo>
                    <a:pt x="5495" y="1302"/>
                    <a:pt x="5439" y="1317"/>
                    <a:pt x="5414" y="1361"/>
                  </a:cubicBezTo>
                  <a:cubicBezTo>
                    <a:pt x="5390" y="1404"/>
                    <a:pt x="5405" y="1460"/>
                    <a:pt x="5448" y="1485"/>
                  </a:cubicBezTo>
                  <a:lnTo>
                    <a:pt x="5477" y="1501"/>
                  </a:lnTo>
                  <a:lnTo>
                    <a:pt x="5515" y="1523"/>
                  </a:lnTo>
                  <a:lnTo>
                    <a:pt x="5553" y="1545"/>
                  </a:lnTo>
                  <a:lnTo>
                    <a:pt x="5590" y="1567"/>
                  </a:lnTo>
                  <a:lnTo>
                    <a:pt x="5604" y="1575"/>
                  </a:lnTo>
                  <a:cubicBezTo>
                    <a:pt x="5647" y="1601"/>
                    <a:pt x="5703" y="1587"/>
                    <a:pt x="5729" y="1544"/>
                  </a:cubicBezTo>
                  <a:cubicBezTo>
                    <a:pt x="5755" y="1501"/>
                    <a:pt x="5741" y="1445"/>
                    <a:pt x="5698" y="1419"/>
                  </a:cubicBezTo>
                  <a:lnTo>
                    <a:pt x="5683" y="1410"/>
                  </a:lnTo>
                  <a:lnTo>
                    <a:pt x="5644" y="1387"/>
                  </a:lnTo>
                  <a:lnTo>
                    <a:pt x="5606" y="1365"/>
                  </a:lnTo>
                  <a:lnTo>
                    <a:pt x="5567" y="1343"/>
                  </a:lnTo>
                  <a:lnTo>
                    <a:pt x="5539" y="1326"/>
                  </a:lnTo>
                  <a:close/>
                  <a:moveTo>
                    <a:pt x="4879" y="998"/>
                  </a:moveTo>
                  <a:cubicBezTo>
                    <a:pt x="4833" y="977"/>
                    <a:pt x="4779" y="998"/>
                    <a:pt x="4759" y="1044"/>
                  </a:cubicBezTo>
                  <a:cubicBezTo>
                    <a:pt x="4739" y="1090"/>
                    <a:pt x="4760" y="1144"/>
                    <a:pt x="4806" y="1164"/>
                  </a:cubicBezTo>
                  <a:lnTo>
                    <a:pt x="4816" y="1168"/>
                  </a:lnTo>
                  <a:lnTo>
                    <a:pt x="4856" y="1186"/>
                  </a:lnTo>
                  <a:lnTo>
                    <a:pt x="4895" y="1204"/>
                  </a:lnTo>
                  <a:lnTo>
                    <a:pt x="4935" y="1223"/>
                  </a:lnTo>
                  <a:lnTo>
                    <a:pt x="4969" y="1238"/>
                  </a:lnTo>
                  <a:cubicBezTo>
                    <a:pt x="5015" y="1260"/>
                    <a:pt x="5069" y="1240"/>
                    <a:pt x="5090" y="1195"/>
                  </a:cubicBezTo>
                  <a:cubicBezTo>
                    <a:pt x="5112" y="1149"/>
                    <a:pt x="5092" y="1095"/>
                    <a:pt x="5047" y="1074"/>
                  </a:cubicBezTo>
                  <a:lnTo>
                    <a:pt x="5011" y="1057"/>
                  </a:lnTo>
                  <a:lnTo>
                    <a:pt x="4971" y="1039"/>
                  </a:lnTo>
                  <a:lnTo>
                    <a:pt x="4930" y="1020"/>
                  </a:lnTo>
                  <a:lnTo>
                    <a:pt x="4889" y="1002"/>
                  </a:lnTo>
                  <a:lnTo>
                    <a:pt x="4879" y="998"/>
                  </a:lnTo>
                  <a:close/>
                  <a:moveTo>
                    <a:pt x="4190" y="736"/>
                  </a:moveTo>
                  <a:cubicBezTo>
                    <a:pt x="4142" y="721"/>
                    <a:pt x="4091" y="747"/>
                    <a:pt x="4075" y="795"/>
                  </a:cubicBezTo>
                  <a:cubicBezTo>
                    <a:pt x="4060" y="843"/>
                    <a:pt x="4086" y="894"/>
                    <a:pt x="4133" y="910"/>
                  </a:cubicBezTo>
                  <a:lnTo>
                    <a:pt x="4160" y="918"/>
                  </a:lnTo>
                  <a:lnTo>
                    <a:pt x="4201" y="932"/>
                  </a:lnTo>
                  <a:lnTo>
                    <a:pt x="4243" y="946"/>
                  </a:lnTo>
                  <a:lnTo>
                    <a:pt x="4285" y="960"/>
                  </a:lnTo>
                  <a:lnTo>
                    <a:pt x="4304" y="967"/>
                  </a:lnTo>
                  <a:cubicBezTo>
                    <a:pt x="4351" y="984"/>
                    <a:pt x="4403" y="959"/>
                    <a:pt x="4420" y="912"/>
                  </a:cubicBezTo>
                  <a:cubicBezTo>
                    <a:pt x="4437" y="864"/>
                    <a:pt x="4412" y="812"/>
                    <a:pt x="4365" y="795"/>
                  </a:cubicBezTo>
                  <a:lnTo>
                    <a:pt x="4345" y="789"/>
                  </a:lnTo>
                  <a:lnTo>
                    <a:pt x="4302" y="774"/>
                  </a:lnTo>
                  <a:lnTo>
                    <a:pt x="4259" y="759"/>
                  </a:lnTo>
                  <a:lnTo>
                    <a:pt x="4217" y="745"/>
                  </a:lnTo>
                  <a:lnTo>
                    <a:pt x="4190" y="736"/>
                  </a:lnTo>
                  <a:close/>
                  <a:moveTo>
                    <a:pt x="3478" y="546"/>
                  </a:moveTo>
                  <a:cubicBezTo>
                    <a:pt x="3429" y="536"/>
                    <a:pt x="3381" y="567"/>
                    <a:pt x="3370" y="616"/>
                  </a:cubicBezTo>
                  <a:cubicBezTo>
                    <a:pt x="3359" y="665"/>
                    <a:pt x="3390" y="713"/>
                    <a:pt x="3439" y="724"/>
                  </a:cubicBezTo>
                  <a:lnTo>
                    <a:pt x="3475" y="732"/>
                  </a:lnTo>
                  <a:lnTo>
                    <a:pt x="3519" y="741"/>
                  </a:lnTo>
                  <a:lnTo>
                    <a:pt x="3562" y="752"/>
                  </a:lnTo>
                  <a:lnTo>
                    <a:pt x="3606" y="762"/>
                  </a:lnTo>
                  <a:lnTo>
                    <a:pt x="3614" y="764"/>
                  </a:lnTo>
                  <a:cubicBezTo>
                    <a:pt x="3664" y="776"/>
                    <a:pt x="3713" y="746"/>
                    <a:pt x="3724" y="697"/>
                  </a:cubicBezTo>
                  <a:cubicBezTo>
                    <a:pt x="3737" y="648"/>
                    <a:pt x="3707" y="599"/>
                    <a:pt x="3658" y="587"/>
                  </a:cubicBezTo>
                  <a:lnTo>
                    <a:pt x="3648" y="585"/>
                  </a:lnTo>
                  <a:lnTo>
                    <a:pt x="3603" y="574"/>
                  </a:lnTo>
                  <a:lnTo>
                    <a:pt x="3559" y="564"/>
                  </a:lnTo>
                  <a:lnTo>
                    <a:pt x="3514" y="554"/>
                  </a:lnTo>
                  <a:lnTo>
                    <a:pt x="3478" y="546"/>
                  </a:lnTo>
                  <a:close/>
                  <a:moveTo>
                    <a:pt x="2751" y="429"/>
                  </a:moveTo>
                  <a:cubicBezTo>
                    <a:pt x="2701" y="423"/>
                    <a:pt x="2656" y="459"/>
                    <a:pt x="2650" y="509"/>
                  </a:cubicBezTo>
                  <a:cubicBezTo>
                    <a:pt x="2645" y="559"/>
                    <a:pt x="2680" y="604"/>
                    <a:pt x="2730" y="610"/>
                  </a:cubicBezTo>
                  <a:lnTo>
                    <a:pt x="2767" y="614"/>
                  </a:lnTo>
                  <a:lnTo>
                    <a:pt x="2812" y="619"/>
                  </a:lnTo>
                  <a:lnTo>
                    <a:pt x="2857" y="625"/>
                  </a:lnTo>
                  <a:lnTo>
                    <a:pt x="2901" y="631"/>
                  </a:lnTo>
                  <a:lnTo>
                    <a:pt x="2908" y="631"/>
                  </a:lnTo>
                  <a:cubicBezTo>
                    <a:pt x="2958" y="639"/>
                    <a:pt x="3004" y="604"/>
                    <a:pt x="3011" y="554"/>
                  </a:cubicBezTo>
                  <a:cubicBezTo>
                    <a:pt x="3018" y="505"/>
                    <a:pt x="2983" y="458"/>
                    <a:pt x="2934" y="451"/>
                  </a:cubicBezTo>
                  <a:lnTo>
                    <a:pt x="2926" y="450"/>
                  </a:lnTo>
                  <a:lnTo>
                    <a:pt x="2880" y="444"/>
                  </a:lnTo>
                  <a:lnTo>
                    <a:pt x="2834" y="438"/>
                  </a:lnTo>
                  <a:lnTo>
                    <a:pt x="2788" y="433"/>
                  </a:lnTo>
                  <a:lnTo>
                    <a:pt x="2751" y="429"/>
                  </a:lnTo>
                  <a:close/>
                  <a:moveTo>
                    <a:pt x="2015" y="385"/>
                  </a:moveTo>
                  <a:cubicBezTo>
                    <a:pt x="1965" y="385"/>
                    <a:pt x="1924" y="425"/>
                    <a:pt x="1923" y="475"/>
                  </a:cubicBezTo>
                  <a:cubicBezTo>
                    <a:pt x="1922" y="525"/>
                    <a:pt x="1963" y="566"/>
                    <a:pt x="2013" y="567"/>
                  </a:cubicBezTo>
                  <a:lnTo>
                    <a:pt x="2037" y="567"/>
                  </a:lnTo>
                  <a:lnTo>
                    <a:pt x="2083" y="568"/>
                  </a:lnTo>
                  <a:lnTo>
                    <a:pt x="2129" y="569"/>
                  </a:lnTo>
                  <a:lnTo>
                    <a:pt x="2175" y="571"/>
                  </a:lnTo>
                  <a:lnTo>
                    <a:pt x="2192" y="571"/>
                  </a:lnTo>
                  <a:cubicBezTo>
                    <a:pt x="2243" y="573"/>
                    <a:pt x="2285" y="534"/>
                    <a:pt x="2287" y="484"/>
                  </a:cubicBezTo>
                  <a:cubicBezTo>
                    <a:pt x="2289" y="433"/>
                    <a:pt x="2249" y="391"/>
                    <a:pt x="2199" y="389"/>
                  </a:cubicBezTo>
                  <a:lnTo>
                    <a:pt x="2181" y="388"/>
                  </a:lnTo>
                  <a:lnTo>
                    <a:pt x="2134" y="387"/>
                  </a:lnTo>
                  <a:lnTo>
                    <a:pt x="2086" y="386"/>
                  </a:lnTo>
                  <a:lnTo>
                    <a:pt x="2039" y="385"/>
                  </a:lnTo>
                  <a:lnTo>
                    <a:pt x="2015" y="385"/>
                  </a:lnTo>
                  <a:close/>
                  <a:moveTo>
                    <a:pt x="1286" y="385"/>
                  </a:moveTo>
                  <a:cubicBezTo>
                    <a:pt x="1236" y="385"/>
                    <a:pt x="1195" y="425"/>
                    <a:pt x="1195" y="476"/>
                  </a:cubicBezTo>
                  <a:cubicBezTo>
                    <a:pt x="1195" y="526"/>
                    <a:pt x="1236" y="567"/>
                    <a:pt x="1286" y="567"/>
                  </a:cubicBezTo>
                  <a:lnTo>
                    <a:pt x="1468" y="567"/>
                  </a:lnTo>
                  <a:cubicBezTo>
                    <a:pt x="1518" y="567"/>
                    <a:pt x="1559" y="526"/>
                    <a:pt x="1559" y="476"/>
                  </a:cubicBezTo>
                  <a:cubicBezTo>
                    <a:pt x="1559" y="425"/>
                    <a:pt x="1518" y="385"/>
                    <a:pt x="1468" y="385"/>
                  </a:cubicBezTo>
                  <a:lnTo>
                    <a:pt x="1286" y="385"/>
                  </a:lnTo>
                  <a:close/>
                  <a:moveTo>
                    <a:pt x="865" y="951"/>
                  </a:moveTo>
                  <a:lnTo>
                    <a:pt x="0" y="476"/>
                  </a:lnTo>
                  <a:lnTo>
                    <a:pt x="865" y="0"/>
                  </a:lnTo>
                  <a:lnTo>
                    <a:pt x="865" y="951"/>
                  </a:lnTo>
                  <a:close/>
                  <a:moveTo>
                    <a:pt x="8839" y="5156"/>
                  </a:moveTo>
                  <a:cubicBezTo>
                    <a:pt x="8822" y="5110"/>
                    <a:pt x="8769" y="5086"/>
                    <a:pt x="8722" y="5104"/>
                  </a:cubicBezTo>
                  <a:cubicBezTo>
                    <a:pt x="8675" y="5121"/>
                    <a:pt x="8651" y="5174"/>
                    <a:pt x="8669" y="5221"/>
                  </a:cubicBezTo>
                  <a:lnTo>
                    <a:pt x="8680" y="5250"/>
                  </a:lnTo>
                  <a:lnTo>
                    <a:pt x="8695" y="5291"/>
                  </a:lnTo>
                  <a:lnTo>
                    <a:pt x="8710" y="5332"/>
                  </a:lnTo>
                  <a:lnTo>
                    <a:pt x="8725" y="5373"/>
                  </a:lnTo>
                  <a:lnTo>
                    <a:pt x="8731" y="5389"/>
                  </a:lnTo>
                  <a:cubicBezTo>
                    <a:pt x="8747" y="5437"/>
                    <a:pt x="8799" y="5462"/>
                    <a:pt x="8846" y="5446"/>
                  </a:cubicBezTo>
                  <a:cubicBezTo>
                    <a:pt x="8894" y="5429"/>
                    <a:pt x="8919" y="5377"/>
                    <a:pt x="8903" y="5330"/>
                  </a:cubicBezTo>
                  <a:lnTo>
                    <a:pt x="8896" y="5313"/>
                  </a:lnTo>
                  <a:lnTo>
                    <a:pt x="8881" y="5270"/>
                  </a:lnTo>
                  <a:lnTo>
                    <a:pt x="8866" y="5228"/>
                  </a:lnTo>
                  <a:lnTo>
                    <a:pt x="8850" y="5186"/>
                  </a:lnTo>
                  <a:lnTo>
                    <a:pt x="8839" y="5156"/>
                  </a:lnTo>
                  <a:lnTo>
                    <a:pt x="8839" y="5156"/>
                  </a:lnTo>
                </a:path>
              </a:pathLst>
            </a:custGeom>
            <a:solidFill>
              <a:srgbClr val="F2F2F2">
                <a:lumMod val="9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33" name="Freeform 2428">
              <a:extLst>
                <a:ext uri="{FF2B5EF4-FFF2-40B4-BE49-F238E27FC236}">
                  <a16:creationId xmlns:a16="http://schemas.microsoft.com/office/drawing/2014/main" id="{ABE0FE93-97D5-497A-A9EA-AE44F38C4066}"/>
                </a:ext>
              </a:extLst>
            </p:cNvPr>
            <p:cNvSpPr>
              <a:spLocks noEditPoints="1"/>
            </p:cNvSpPr>
            <p:nvPr/>
          </p:nvSpPr>
          <p:spPr bwMode="auto">
            <a:xfrm>
              <a:off x="4207639" y="1878439"/>
              <a:ext cx="1055942" cy="648225"/>
            </a:xfrm>
            <a:custGeom>
              <a:avLst/>
              <a:gdLst>
                <a:gd name="T0" fmla="*/ 6744 w 8885"/>
                <a:gd name="T1" fmla="*/ 571 h 5462"/>
                <a:gd name="T2" fmla="*/ 6906 w 8885"/>
                <a:gd name="T3" fmla="*/ 567 h 5462"/>
                <a:gd name="T4" fmla="*/ 6832 w 8885"/>
                <a:gd name="T5" fmla="*/ 386 h 5462"/>
                <a:gd name="T6" fmla="*/ 5986 w 8885"/>
                <a:gd name="T7" fmla="*/ 451 h 5462"/>
                <a:gd name="T8" fmla="*/ 6062 w 8885"/>
                <a:gd name="T9" fmla="*/ 625 h 5462"/>
                <a:gd name="T10" fmla="*/ 6269 w 8885"/>
                <a:gd name="T11" fmla="*/ 509 h 5462"/>
                <a:gd name="T12" fmla="*/ 6039 w 8885"/>
                <a:gd name="T13" fmla="*/ 444 h 5462"/>
                <a:gd name="T14" fmla="*/ 5195 w 8885"/>
                <a:gd name="T15" fmla="*/ 697 h 5462"/>
                <a:gd name="T16" fmla="*/ 5400 w 8885"/>
                <a:gd name="T17" fmla="*/ 741 h 5462"/>
                <a:gd name="T18" fmla="*/ 5442 w 8885"/>
                <a:gd name="T19" fmla="*/ 546 h 5462"/>
                <a:gd name="T20" fmla="*/ 5270 w 8885"/>
                <a:gd name="T21" fmla="*/ 585 h 5462"/>
                <a:gd name="T22" fmla="*/ 4615 w 8885"/>
                <a:gd name="T23" fmla="*/ 967 h 5462"/>
                <a:gd name="T24" fmla="*/ 4759 w 8885"/>
                <a:gd name="T25" fmla="*/ 918 h 5462"/>
                <a:gd name="T26" fmla="*/ 4702 w 8885"/>
                <a:gd name="T27" fmla="*/ 745 h 5462"/>
                <a:gd name="T28" fmla="*/ 4555 w 8885"/>
                <a:gd name="T29" fmla="*/ 795 h 5462"/>
                <a:gd name="T30" fmla="*/ 3983 w 8885"/>
                <a:gd name="T31" fmla="*/ 1223 h 5462"/>
                <a:gd name="T32" fmla="*/ 4113 w 8885"/>
                <a:gd name="T33" fmla="*/ 1164 h 5462"/>
                <a:gd name="T34" fmla="*/ 3989 w 8885"/>
                <a:gd name="T35" fmla="*/ 1020 h 5462"/>
                <a:gd name="T36" fmla="*/ 3222 w 8885"/>
                <a:gd name="T37" fmla="*/ 1418 h 5462"/>
                <a:gd name="T38" fmla="*/ 3366 w 8885"/>
                <a:gd name="T39" fmla="*/ 1545 h 5462"/>
                <a:gd name="T40" fmla="*/ 3505 w 8885"/>
                <a:gd name="T41" fmla="*/ 1361 h 5462"/>
                <a:gd name="T42" fmla="*/ 3274 w 8885"/>
                <a:gd name="T43" fmla="*/ 1387 h 5462"/>
                <a:gd name="T44" fmla="*/ 2589 w 8885"/>
                <a:gd name="T45" fmla="*/ 1953 h 5462"/>
                <a:gd name="T46" fmla="*/ 2820 w 8885"/>
                <a:gd name="T47" fmla="*/ 1898 h 5462"/>
                <a:gd name="T48" fmla="*/ 2758 w 8885"/>
                <a:gd name="T49" fmla="*/ 1719 h 5462"/>
                <a:gd name="T50" fmla="*/ 2643 w 8885"/>
                <a:gd name="T51" fmla="*/ 1801 h 5462"/>
                <a:gd name="T52" fmla="*/ 2160 w 8885"/>
                <a:gd name="T53" fmla="*/ 2429 h 5462"/>
                <a:gd name="T54" fmla="*/ 2277 w 8885"/>
                <a:gd name="T55" fmla="*/ 2325 h 5462"/>
                <a:gd name="T56" fmla="*/ 2157 w 8885"/>
                <a:gd name="T57" fmla="*/ 2188 h 5462"/>
                <a:gd name="T58" fmla="*/ 2038 w 8885"/>
                <a:gd name="T59" fmla="*/ 2293 h 5462"/>
                <a:gd name="T60" fmla="*/ 1659 w 8885"/>
                <a:gd name="T61" fmla="*/ 2929 h 5462"/>
                <a:gd name="T62" fmla="*/ 1774 w 8885"/>
                <a:gd name="T63" fmla="*/ 2804 h 5462"/>
                <a:gd name="T64" fmla="*/ 1584 w 8885"/>
                <a:gd name="T65" fmla="*/ 2741 h 5462"/>
                <a:gd name="T66" fmla="*/ 1050 w 8885"/>
                <a:gd name="T67" fmla="*/ 3383 h 5462"/>
                <a:gd name="T68" fmla="*/ 1244 w 8885"/>
                <a:gd name="T69" fmla="*/ 3427 h 5462"/>
                <a:gd name="T70" fmla="*/ 1289 w 8885"/>
                <a:gd name="T71" fmla="*/ 3221 h 5462"/>
                <a:gd name="T72" fmla="*/ 1100 w 8885"/>
                <a:gd name="T73" fmla="*/ 3317 h 5462"/>
                <a:gd name="T74" fmla="*/ 672 w 8885"/>
                <a:gd name="T75" fmla="*/ 4121 h 5462"/>
                <a:gd name="T76" fmla="*/ 853 w 8885"/>
                <a:gd name="T77" fmla="*/ 3998 h 5462"/>
                <a:gd name="T78" fmla="*/ 738 w 8885"/>
                <a:gd name="T79" fmla="*/ 3839 h 5462"/>
                <a:gd name="T80" fmla="*/ 652 w 8885"/>
                <a:gd name="T81" fmla="*/ 3979 h 5462"/>
                <a:gd name="T82" fmla="*/ 460 w 8885"/>
                <a:gd name="T83" fmla="*/ 4725 h 5462"/>
                <a:gd name="T84" fmla="*/ 536 w 8885"/>
                <a:gd name="T85" fmla="*/ 4568 h 5462"/>
                <a:gd name="T86" fmla="*/ 373 w 8885"/>
                <a:gd name="T87" fmla="*/ 4487 h 5462"/>
                <a:gd name="T88" fmla="*/ 296 w 8885"/>
                <a:gd name="T89" fmla="*/ 4646 h 5462"/>
                <a:gd name="T90" fmla="*/ 194 w 8885"/>
                <a:gd name="T91" fmla="*/ 5373 h 5462"/>
                <a:gd name="T92" fmla="*/ 250 w 8885"/>
                <a:gd name="T93" fmla="*/ 5221 h 5462"/>
                <a:gd name="T94" fmla="*/ 53 w 8885"/>
                <a:gd name="T95" fmla="*/ 5228 h 5462"/>
                <a:gd name="T96" fmla="*/ 8020 w 8885"/>
                <a:gd name="T97" fmla="*/ 951 h 5462"/>
                <a:gd name="T98" fmla="*/ 7451 w 8885"/>
                <a:gd name="T99" fmla="*/ 385 h 5462"/>
                <a:gd name="T100" fmla="*/ 7724 w 8885"/>
                <a:gd name="T101" fmla="*/ 476 h 5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85" h="5462">
                  <a:moveTo>
                    <a:pt x="6720" y="389"/>
                  </a:moveTo>
                  <a:cubicBezTo>
                    <a:pt x="6670" y="391"/>
                    <a:pt x="6631" y="433"/>
                    <a:pt x="6632" y="483"/>
                  </a:cubicBezTo>
                  <a:cubicBezTo>
                    <a:pt x="6634" y="533"/>
                    <a:pt x="6676" y="573"/>
                    <a:pt x="6726" y="571"/>
                  </a:cubicBezTo>
                  <a:lnTo>
                    <a:pt x="6744" y="571"/>
                  </a:lnTo>
                  <a:lnTo>
                    <a:pt x="6790" y="569"/>
                  </a:lnTo>
                  <a:lnTo>
                    <a:pt x="6836" y="568"/>
                  </a:lnTo>
                  <a:lnTo>
                    <a:pt x="6882" y="567"/>
                  </a:lnTo>
                  <a:lnTo>
                    <a:pt x="6906" y="567"/>
                  </a:lnTo>
                  <a:cubicBezTo>
                    <a:pt x="6956" y="567"/>
                    <a:pt x="6997" y="526"/>
                    <a:pt x="6996" y="476"/>
                  </a:cubicBezTo>
                  <a:cubicBezTo>
                    <a:pt x="6996" y="425"/>
                    <a:pt x="6955" y="385"/>
                    <a:pt x="6905" y="385"/>
                  </a:cubicBezTo>
                  <a:lnTo>
                    <a:pt x="6880" y="385"/>
                  </a:lnTo>
                  <a:lnTo>
                    <a:pt x="6832" y="386"/>
                  </a:lnTo>
                  <a:lnTo>
                    <a:pt x="6785" y="387"/>
                  </a:lnTo>
                  <a:lnTo>
                    <a:pt x="6738" y="388"/>
                  </a:lnTo>
                  <a:lnTo>
                    <a:pt x="6720" y="389"/>
                  </a:lnTo>
                  <a:close/>
                  <a:moveTo>
                    <a:pt x="5986" y="451"/>
                  </a:moveTo>
                  <a:cubicBezTo>
                    <a:pt x="5936" y="458"/>
                    <a:pt x="5901" y="504"/>
                    <a:pt x="5908" y="553"/>
                  </a:cubicBezTo>
                  <a:cubicBezTo>
                    <a:pt x="5915" y="603"/>
                    <a:pt x="5961" y="638"/>
                    <a:pt x="6010" y="631"/>
                  </a:cubicBezTo>
                  <a:lnTo>
                    <a:pt x="6017" y="631"/>
                  </a:lnTo>
                  <a:lnTo>
                    <a:pt x="6062" y="625"/>
                  </a:lnTo>
                  <a:lnTo>
                    <a:pt x="6107" y="619"/>
                  </a:lnTo>
                  <a:lnTo>
                    <a:pt x="6152" y="614"/>
                  </a:lnTo>
                  <a:lnTo>
                    <a:pt x="6189" y="610"/>
                  </a:lnTo>
                  <a:cubicBezTo>
                    <a:pt x="6239" y="604"/>
                    <a:pt x="6275" y="559"/>
                    <a:pt x="6269" y="509"/>
                  </a:cubicBezTo>
                  <a:cubicBezTo>
                    <a:pt x="6264" y="459"/>
                    <a:pt x="6219" y="423"/>
                    <a:pt x="6169" y="429"/>
                  </a:cubicBezTo>
                  <a:lnTo>
                    <a:pt x="6131" y="433"/>
                  </a:lnTo>
                  <a:lnTo>
                    <a:pt x="6085" y="438"/>
                  </a:lnTo>
                  <a:lnTo>
                    <a:pt x="6039" y="444"/>
                  </a:lnTo>
                  <a:lnTo>
                    <a:pt x="5993" y="450"/>
                  </a:lnTo>
                  <a:lnTo>
                    <a:pt x="5986" y="451"/>
                  </a:lnTo>
                  <a:close/>
                  <a:moveTo>
                    <a:pt x="5262" y="587"/>
                  </a:moveTo>
                  <a:cubicBezTo>
                    <a:pt x="5213" y="599"/>
                    <a:pt x="5183" y="648"/>
                    <a:pt x="5195" y="697"/>
                  </a:cubicBezTo>
                  <a:cubicBezTo>
                    <a:pt x="5206" y="745"/>
                    <a:pt x="5255" y="775"/>
                    <a:pt x="5304" y="764"/>
                  </a:cubicBezTo>
                  <a:lnTo>
                    <a:pt x="5313" y="762"/>
                  </a:lnTo>
                  <a:lnTo>
                    <a:pt x="5356" y="752"/>
                  </a:lnTo>
                  <a:lnTo>
                    <a:pt x="5400" y="741"/>
                  </a:lnTo>
                  <a:lnTo>
                    <a:pt x="5443" y="732"/>
                  </a:lnTo>
                  <a:lnTo>
                    <a:pt x="5479" y="724"/>
                  </a:lnTo>
                  <a:cubicBezTo>
                    <a:pt x="5529" y="714"/>
                    <a:pt x="5560" y="665"/>
                    <a:pt x="5550" y="616"/>
                  </a:cubicBezTo>
                  <a:cubicBezTo>
                    <a:pt x="5539" y="567"/>
                    <a:pt x="5491" y="536"/>
                    <a:pt x="5442" y="546"/>
                  </a:cubicBezTo>
                  <a:lnTo>
                    <a:pt x="5404" y="554"/>
                  </a:lnTo>
                  <a:lnTo>
                    <a:pt x="5359" y="564"/>
                  </a:lnTo>
                  <a:lnTo>
                    <a:pt x="5315" y="574"/>
                  </a:lnTo>
                  <a:lnTo>
                    <a:pt x="5270" y="585"/>
                  </a:lnTo>
                  <a:lnTo>
                    <a:pt x="5262" y="587"/>
                  </a:lnTo>
                  <a:close/>
                  <a:moveTo>
                    <a:pt x="4555" y="795"/>
                  </a:moveTo>
                  <a:cubicBezTo>
                    <a:pt x="4508" y="812"/>
                    <a:pt x="4483" y="863"/>
                    <a:pt x="4499" y="911"/>
                  </a:cubicBezTo>
                  <a:cubicBezTo>
                    <a:pt x="4515" y="958"/>
                    <a:pt x="4567" y="983"/>
                    <a:pt x="4615" y="967"/>
                  </a:cubicBezTo>
                  <a:lnTo>
                    <a:pt x="4634" y="960"/>
                  </a:lnTo>
                  <a:lnTo>
                    <a:pt x="4675" y="946"/>
                  </a:lnTo>
                  <a:lnTo>
                    <a:pt x="4717" y="932"/>
                  </a:lnTo>
                  <a:lnTo>
                    <a:pt x="4759" y="918"/>
                  </a:lnTo>
                  <a:lnTo>
                    <a:pt x="4785" y="909"/>
                  </a:lnTo>
                  <a:cubicBezTo>
                    <a:pt x="4833" y="894"/>
                    <a:pt x="4859" y="843"/>
                    <a:pt x="4844" y="795"/>
                  </a:cubicBezTo>
                  <a:cubicBezTo>
                    <a:pt x="4829" y="747"/>
                    <a:pt x="4778" y="721"/>
                    <a:pt x="4730" y="736"/>
                  </a:cubicBezTo>
                  <a:lnTo>
                    <a:pt x="4702" y="745"/>
                  </a:lnTo>
                  <a:lnTo>
                    <a:pt x="4659" y="759"/>
                  </a:lnTo>
                  <a:lnTo>
                    <a:pt x="4617" y="774"/>
                  </a:lnTo>
                  <a:lnTo>
                    <a:pt x="4574" y="789"/>
                  </a:lnTo>
                  <a:lnTo>
                    <a:pt x="4555" y="795"/>
                  </a:lnTo>
                  <a:close/>
                  <a:moveTo>
                    <a:pt x="3873" y="1073"/>
                  </a:moveTo>
                  <a:cubicBezTo>
                    <a:pt x="3827" y="1094"/>
                    <a:pt x="3807" y="1148"/>
                    <a:pt x="3828" y="1194"/>
                  </a:cubicBezTo>
                  <a:cubicBezTo>
                    <a:pt x="3850" y="1239"/>
                    <a:pt x="3904" y="1259"/>
                    <a:pt x="3949" y="1238"/>
                  </a:cubicBezTo>
                  <a:lnTo>
                    <a:pt x="3983" y="1223"/>
                  </a:lnTo>
                  <a:lnTo>
                    <a:pt x="4023" y="1204"/>
                  </a:lnTo>
                  <a:lnTo>
                    <a:pt x="4063" y="1186"/>
                  </a:lnTo>
                  <a:lnTo>
                    <a:pt x="4103" y="1168"/>
                  </a:lnTo>
                  <a:lnTo>
                    <a:pt x="4113" y="1164"/>
                  </a:lnTo>
                  <a:cubicBezTo>
                    <a:pt x="4159" y="1144"/>
                    <a:pt x="4180" y="1091"/>
                    <a:pt x="4160" y="1045"/>
                  </a:cubicBezTo>
                  <a:cubicBezTo>
                    <a:pt x="4141" y="998"/>
                    <a:pt x="4087" y="977"/>
                    <a:pt x="4041" y="997"/>
                  </a:cubicBezTo>
                  <a:lnTo>
                    <a:pt x="4030" y="1002"/>
                  </a:lnTo>
                  <a:lnTo>
                    <a:pt x="3989" y="1020"/>
                  </a:lnTo>
                  <a:lnTo>
                    <a:pt x="3948" y="1039"/>
                  </a:lnTo>
                  <a:lnTo>
                    <a:pt x="3907" y="1057"/>
                  </a:lnTo>
                  <a:lnTo>
                    <a:pt x="3873" y="1073"/>
                  </a:lnTo>
                  <a:close/>
                  <a:moveTo>
                    <a:pt x="3222" y="1418"/>
                  </a:moveTo>
                  <a:cubicBezTo>
                    <a:pt x="3179" y="1444"/>
                    <a:pt x="3164" y="1500"/>
                    <a:pt x="3190" y="1543"/>
                  </a:cubicBezTo>
                  <a:cubicBezTo>
                    <a:pt x="3216" y="1586"/>
                    <a:pt x="3271" y="1601"/>
                    <a:pt x="3315" y="1575"/>
                  </a:cubicBezTo>
                  <a:lnTo>
                    <a:pt x="3329" y="1567"/>
                  </a:lnTo>
                  <a:lnTo>
                    <a:pt x="3366" y="1545"/>
                  </a:lnTo>
                  <a:lnTo>
                    <a:pt x="3404" y="1523"/>
                  </a:lnTo>
                  <a:lnTo>
                    <a:pt x="3441" y="1501"/>
                  </a:lnTo>
                  <a:lnTo>
                    <a:pt x="3470" y="1485"/>
                  </a:lnTo>
                  <a:cubicBezTo>
                    <a:pt x="3514" y="1460"/>
                    <a:pt x="3530" y="1405"/>
                    <a:pt x="3505" y="1361"/>
                  </a:cubicBezTo>
                  <a:cubicBezTo>
                    <a:pt x="3481" y="1317"/>
                    <a:pt x="3425" y="1302"/>
                    <a:pt x="3381" y="1326"/>
                  </a:cubicBezTo>
                  <a:lnTo>
                    <a:pt x="3351" y="1343"/>
                  </a:lnTo>
                  <a:lnTo>
                    <a:pt x="3313" y="1365"/>
                  </a:lnTo>
                  <a:lnTo>
                    <a:pt x="3274" y="1387"/>
                  </a:lnTo>
                  <a:lnTo>
                    <a:pt x="3236" y="1410"/>
                  </a:lnTo>
                  <a:lnTo>
                    <a:pt x="3222" y="1418"/>
                  </a:lnTo>
                  <a:close/>
                  <a:moveTo>
                    <a:pt x="2609" y="1826"/>
                  </a:moveTo>
                  <a:cubicBezTo>
                    <a:pt x="2568" y="1856"/>
                    <a:pt x="2559" y="1913"/>
                    <a:pt x="2589" y="1953"/>
                  </a:cubicBezTo>
                  <a:cubicBezTo>
                    <a:pt x="2619" y="1994"/>
                    <a:pt x="2676" y="2003"/>
                    <a:pt x="2716" y="1973"/>
                  </a:cubicBezTo>
                  <a:lnTo>
                    <a:pt x="2750" y="1948"/>
                  </a:lnTo>
                  <a:lnTo>
                    <a:pt x="2785" y="1923"/>
                  </a:lnTo>
                  <a:lnTo>
                    <a:pt x="2820" y="1898"/>
                  </a:lnTo>
                  <a:lnTo>
                    <a:pt x="2856" y="1873"/>
                  </a:lnTo>
                  <a:lnTo>
                    <a:pt x="2862" y="1868"/>
                  </a:lnTo>
                  <a:cubicBezTo>
                    <a:pt x="2903" y="1839"/>
                    <a:pt x="2913" y="1783"/>
                    <a:pt x="2885" y="1741"/>
                  </a:cubicBezTo>
                  <a:cubicBezTo>
                    <a:pt x="2856" y="1700"/>
                    <a:pt x="2799" y="1690"/>
                    <a:pt x="2758" y="1719"/>
                  </a:cubicBezTo>
                  <a:lnTo>
                    <a:pt x="2751" y="1724"/>
                  </a:lnTo>
                  <a:lnTo>
                    <a:pt x="2715" y="1749"/>
                  </a:lnTo>
                  <a:lnTo>
                    <a:pt x="2679" y="1775"/>
                  </a:lnTo>
                  <a:lnTo>
                    <a:pt x="2643" y="1801"/>
                  </a:lnTo>
                  <a:lnTo>
                    <a:pt x="2609" y="1826"/>
                  </a:lnTo>
                  <a:close/>
                  <a:moveTo>
                    <a:pt x="2038" y="2293"/>
                  </a:moveTo>
                  <a:cubicBezTo>
                    <a:pt x="2001" y="2327"/>
                    <a:pt x="1998" y="2384"/>
                    <a:pt x="2032" y="2422"/>
                  </a:cubicBezTo>
                  <a:cubicBezTo>
                    <a:pt x="2065" y="2459"/>
                    <a:pt x="2123" y="2462"/>
                    <a:pt x="2160" y="2429"/>
                  </a:cubicBezTo>
                  <a:lnTo>
                    <a:pt x="2179" y="2411"/>
                  </a:lnTo>
                  <a:lnTo>
                    <a:pt x="2212" y="2382"/>
                  </a:lnTo>
                  <a:lnTo>
                    <a:pt x="2244" y="2354"/>
                  </a:lnTo>
                  <a:lnTo>
                    <a:pt x="2277" y="2325"/>
                  </a:lnTo>
                  <a:lnTo>
                    <a:pt x="2295" y="2309"/>
                  </a:lnTo>
                  <a:cubicBezTo>
                    <a:pt x="2333" y="2277"/>
                    <a:pt x="2338" y="2219"/>
                    <a:pt x="2305" y="2181"/>
                  </a:cubicBezTo>
                  <a:cubicBezTo>
                    <a:pt x="2272" y="2143"/>
                    <a:pt x="2215" y="2138"/>
                    <a:pt x="2177" y="2171"/>
                  </a:cubicBezTo>
                  <a:lnTo>
                    <a:pt x="2157" y="2188"/>
                  </a:lnTo>
                  <a:lnTo>
                    <a:pt x="2124" y="2217"/>
                  </a:lnTo>
                  <a:lnTo>
                    <a:pt x="2091" y="2246"/>
                  </a:lnTo>
                  <a:lnTo>
                    <a:pt x="2058" y="2276"/>
                  </a:lnTo>
                  <a:lnTo>
                    <a:pt x="2038" y="2293"/>
                  </a:lnTo>
                  <a:close/>
                  <a:moveTo>
                    <a:pt x="1517" y="2814"/>
                  </a:moveTo>
                  <a:cubicBezTo>
                    <a:pt x="1483" y="2851"/>
                    <a:pt x="1486" y="2908"/>
                    <a:pt x="1523" y="2942"/>
                  </a:cubicBezTo>
                  <a:cubicBezTo>
                    <a:pt x="1561" y="2976"/>
                    <a:pt x="1618" y="2974"/>
                    <a:pt x="1652" y="2936"/>
                  </a:cubicBezTo>
                  <a:lnTo>
                    <a:pt x="1659" y="2929"/>
                  </a:lnTo>
                  <a:lnTo>
                    <a:pt x="1688" y="2897"/>
                  </a:lnTo>
                  <a:lnTo>
                    <a:pt x="1717" y="2865"/>
                  </a:lnTo>
                  <a:lnTo>
                    <a:pt x="1747" y="2833"/>
                  </a:lnTo>
                  <a:lnTo>
                    <a:pt x="1774" y="2804"/>
                  </a:lnTo>
                  <a:cubicBezTo>
                    <a:pt x="1809" y="2768"/>
                    <a:pt x="1808" y="2710"/>
                    <a:pt x="1771" y="2676"/>
                  </a:cubicBezTo>
                  <a:cubicBezTo>
                    <a:pt x="1735" y="2641"/>
                    <a:pt x="1677" y="2643"/>
                    <a:pt x="1643" y="2679"/>
                  </a:cubicBezTo>
                  <a:lnTo>
                    <a:pt x="1614" y="2709"/>
                  </a:lnTo>
                  <a:lnTo>
                    <a:pt x="1584" y="2741"/>
                  </a:lnTo>
                  <a:lnTo>
                    <a:pt x="1554" y="2774"/>
                  </a:lnTo>
                  <a:lnTo>
                    <a:pt x="1524" y="2806"/>
                  </a:lnTo>
                  <a:lnTo>
                    <a:pt x="1517" y="2814"/>
                  </a:lnTo>
                  <a:close/>
                  <a:moveTo>
                    <a:pt x="1050" y="3383"/>
                  </a:moveTo>
                  <a:cubicBezTo>
                    <a:pt x="1020" y="3423"/>
                    <a:pt x="1028" y="3480"/>
                    <a:pt x="1068" y="3511"/>
                  </a:cubicBezTo>
                  <a:cubicBezTo>
                    <a:pt x="1109" y="3540"/>
                    <a:pt x="1166" y="3532"/>
                    <a:pt x="1196" y="3492"/>
                  </a:cubicBezTo>
                  <a:lnTo>
                    <a:pt x="1219" y="3462"/>
                  </a:lnTo>
                  <a:lnTo>
                    <a:pt x="1244" y="3427"/>
                  </a:lnTo>
                  <a:lnTo>
                    <a:pt x="1271" y="3393"/>
                  </a:lnTo>
                  <a:lnTo>
                    <a:pt x="1297" y="3359"/>
                  </a:lnTo>
                  <a:lnTo>
                    <a:pt x="1305" y="3349"/>
                  </a:lnTo>
                  <a:cubicBezTo>
                    <a:pt x="1336" y="3309"/>
                    <a:pt x="1329" y="3252"/>
                    <a:pt x="1289" y="3221"/>
                  </a:cubicBezTo>
                  <a:cubicBezTo>
                    <a:pt x="1250" y="3190"/>
                    <a:pt x="1193" y="3197"/>
                    <a:pt x="1162" y="3236"/>
                  </a:cubicBezTo>
                  <a:lnTo>
                    <a:pt x="1154" y="3247"/>
                  </a:lnTo>
                  <a:lnTo>
                    <a:pt x="1126" y="3282"/>
                  </a:lnTo>
                  <a:lnTo>
                    <a:pt x="1100" y="3317"/>
                  </a:lnTo>
                  <a:lnTo>
                    <a:pt x="1073" y="3353"/>
                  </a:lnTo>
                  <a:lnTo>
                    <a:pt x="1050" y="3383"/>
                  </a:lnTo>
                  <a:close/>
                  <a:moveTo>
                    <a:pt x="641" y="3996"/>
                  </a:moveTo>
                  <a:cubicBezTo>
                    <a:pt x="615" y="4039"/>
                    <a:pt x="629" y="4095"/>
                    <a:pt x="672" y="4121"/>
                  </a:cubicBezTo>
                  <a:cubicBezTo>
                    <a:pt x="715" y="4147"/>
                    <a:pt x="771" y="4133"/>
                    <a:pt x="797" y="4090"/>
                  </a:cubicBezTo>
                  <a:lnTo>
                    <a:pt x="808" y="4073"/>
                  </a:lnTo>
                  <a:lnTo>
                    <a:pt x="830" y="4035"/>
                  </a:lnTo>
                  <a:lnTo>
                    <a:pt x="853" y="3998"/>
                  </a:lnTo>
                  <a:lnTo>
                    <a:pt x="876" y="3961"/>
                  </a:lnTo>
                  <a:lnTo>
                    <a:pt x="891" y="3937"/>
                  </a:lnTo>
                  <a:cubicBezTo>
                    <a:pt x="918" y="3894"/>
                    <a:pt x="906" y="3838"/>
                    <a:pt x="863" y="3811"/>
                  </a:cubicBezTo>
                  <a:cubicBezTo>
                    <a:pt x="821" y="3784"/>
                    <a:pt x="765" y="3797"/>
                    <a:pt x="738" y="3839"/>
                  </a:cubicBezTo>
                  <a:lnTo>
                    <a:pt x="721" y="3865"/>
                  </a:lnTo>
                  <a:lnTo>
                    <a:pt x="698" y="3903"/>
                  </a:lnTo>
                  <a:lnTo>
                    <a:pt x="675" y="3941"/>
                  </a:lnTo>
                  <a:lnTo>
                    <a:pt x="652" y="3979"/>
                  </a:lnTo>
                  <a:lnTo>
                    <a:pt x="641" y="3996"/>
                  </a:lnTo>
                  <a:close/>
                  <a:moveTo>
                    <a:pt x="296" y="4646"/>
                  </a:moveTo>
                  <a:cubicBezTo>
                    <a:pt x="274" y="4692"/>
                    <a:pt x="293" y="4746"/>
                    <a:pt x="339" y="4768"/>
                  </a:cubicBezTo>
                  <a:cubicBezTo>
                    <a:pt x="384" y="4789"/>
                    <a:pt x="438" y="4770"/>
                    <a:pt x="460" y="4725"/>
                  </a:cubicBezTo>
                  <a:lnTo>
                    <a:pt x="478" y="4686"/>
                  </a:lnTo>
                  <a:lnTo>
                    <a:pt x="497" y="4646"/>
                  </a:lnTo>
                  <a:lnTo>
                    <a:pt x="516" y="4607"/>
                  </a:lnTo>
                  <a:lnTo>
                    <a:pt x="536" y="4568"/>
                  </a:lnTo>
                  <a:lnTo>
                    <a:pt x="538" y="4563"/>
                  </a:lnTo>
                  <a:cubicBezTo>
                    <a:pt x="561" y="4518"/>
                    <a:pt x="543" y="4463"/>
                    <a:pt x="498" y="4441"/>
                  </a:cubicBezTo>
                  <a:cubicBezTo>
                    <a:pt x="453" y="4418"/>
                    <a:pt x="399" y="4436"/>
                    <a:pt x="376" y="4480"/>
                  </a:cubicBezTo>
                  <a:lnTo>
                    <a:pt x="373" y="4487"/>
                  </a:lnTo>
                  <a:lnTo>
                    <a:pt x="353" y="4527"/>
                  </a:lnTo>
                  <a:lnTo>
                    <a:pt x="333" y="4567"/>
                  </a:lnTo>
                  <a:lnTo>
                    <a:pt x="314" y="4608"/>
                  </a:lnTo>
                  <a:lnTo>
                    <a:pt x="296" y="4646"/>
                  </a:lnTo>
                  <a:close/>
                  <a:moveTo>
                    <a:pt x="16" y="5329"/>
                  </a:moveTo>
                  <a:cubicBezTo>
                    <a:pt x="0" y="5376"/>
                    <a:pt x="24" y="5428"/>
                    <a:pt x="72" y="5445"/>
                  </a:cubicBezTo>
                  <a:cubicBezTo>
                    <a:pt x="119" y="5462"/>
                    <a:pt x="171" y="5437"/>
                    <a:pt x="188" y="5389"/>
                  </a:cubicBezTo>
                  <a:lnTo>
                    <a:pt x="194" y="5373"/>
                  </a:lnTo>
                  <a:lnTo>
                    <a:pt x="208" y="5332"/>
                  </a:lnTo>
                  <a:lnTo>
                    <a:pt x="224" y="5291"/>
                  </a:lnTo>
                  <a:lnTo>
                    <a:pt x="239" y="5250"/>
                  </a:lnTo>
                  <a:lnTo>
                    <a:pt x="250" y="5221"/>
                  </a:lnTo>
                  <a:cubicBezTo>
                    <a:pt x="268" y="5174"/>
                    <a:pt x="244" y="5121"/>
                    <a:pt x="197" y="5103"/>
                  </a:cubicBezTo>
                  <a:cubicBezTo>
                    <a:pt x="150" y="5085"/>
                    <a:pt x="98" y="5109"/>
                    <a:pt x="80" y="5156"/>
                  </a:cubicBezTo>
                  <a:lnTo>
                    <a:pt x="68" y="5186"/>
                  </a:lnTo>
                  <a:lnTo>
                    <a:pt x="53" y="5228"/>
                  </a:lnTo>
                  <a:lnTo>
                    <a:pt x="37" y="5270"/>
                  </a:lnTo>
                  <a:lnTo>
                    <a:pt x="22" y="5313"/>
                  </a:lnTo>
                  <a:lnTo>
                    <a:pt x="16" y="5329"/>
                  </a:lnTo>
                  <a:close/>
                  <a:moveTo>
                    <a:pt x="8020" y="951"/>
                  </a:moveTo>
                  <a:lnTo>
                    <a:pt x="8885" y="476"/>
                  </a:lnTo>
                  <a:lnTo>
                    <a:pt x="8020" y="0"/>
                  </a:lnTo>
                  <a:lnTo>
                    <a:pt x="8020" y="951"/>
                  </a:lnTo>
                  <a:close/>
                  <a:moveTo>
                    <a:pt x="7451" y="385"/>
                  </a:moveTo>
                  <a:cubicBezTo>
                    <a:pt x="7401" y="385"/>
                    <a:pt x="7360" y="425"/>
                    <a:pt x="7360" y="476"/>
                  </a:cubicBezTo>
                  <a:cubicBezTo>
                    <a:pt x="7360" y="526"/>
                    <a:pt x="7401" y="567"/>
                    <a:pt x="7451" y="567"/>
                  </a:cubicBezTo>
                  <a:lnTo>
                    <a:pt x="7633" y="567"/>
                  </a:lnTo>
                  <a:cubicBezTo>
                    <a:pt x="7684" y="567"/>
                    <a:pt x="7724" y="526"/>
                    <a:pt x="7724" y="476"/>
                  </a:cubicBezTo>
                  <a:cubicBezTo>
                    <a:pt x="7724" y="425"/>
                    <a:pt x="7684" y="385"/>
                    <a:pt x="7633" y="385"/>
                  </a:cubicBezTo>
                  <a:lnTo>
                    <a:pt x="7451" y="385"/>
                  </a:lnTo>
                  <a:lnTo>
                    <a:pt x="7451" y="385"/>
                  </a:lnTo>
                  <a:close/>
                </a:path>
              </a:pathLst>
            </a:custGeom>
            <a:solidFill>
              <a:srgbClr val="F2F2F2">
                <a:lumMod val="9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34" name="Freeform 2429">
              <a:extLst>
                <a:ext uri="{FF2B5EF4-FFF2-40B4-BE49-F238E27FC236}">
                  <a16:creationId xmlns:a16="http://schemas.microsoft.com/office/drawing/2014/main" id="{6F390B6A-81C8-4497-814C-B5D489C23DC5}"/>
                </a:ext>
              </a:extLst>
            </p:cNvPr>
            <p:cNvSpPr>
              <a:spLocks noEditPoints="1"/>
            </p:cNvSpPr>
            <p:nvPr/>
          </p:nvSpPr>
          <p:spPr bwMode="auto">
            <a:xfrm>
              <a:off x="5478892" y="2361743"/>
              <a:ext cx="224473" cy="382522"/>
            </a:xfrm>
            <a:custGeom>
              <a:avLst/>
              <a:gdLst>
                <a:gd name="T0" fmla="*/ 480 w 1900"/>
                <a:gd name="T1" fmla="*/ 2278 h 3216"/>
                <a:gd name="T2" fmla="*/ 604 w 1900"/>
                <a:gd name="T3" fmla="*/ 2245 h 3216"/>
                <a:gd name="T4" fmla="*/ 637 w 1900"/>
                <a:gd name="T5" fmla="*/ 2369 h 3216"/>
                <a:gd name="T6" fmla="*/ 547 w 1900"/>
                <a:gd name="T7" fmla="*/ 2527 h 3216"/>
                <a:gd name="T8" fmla="*/ 422 w 1900"/>
                <a:gd name="T9" fmla="*/ 2560 h 3216"/>
                <a:gd name="T10" fmla="*/ 389 w 1900"/>
                <a:gd name="T11" fmla="*/ 2436 h 3216"/>
                <a:gd name="T12" fmla="*/ 480 w 1900"/>
                <a:gd name="T13" fmla="*/ 2278 h 3216"/>
                <a:gd name="T14" fmla="*/ 844 w 1900"/>
                <a:gd name="T15" fmla="*/ 1648 h 3216"/>
                <a:gd name="T16" fmla="*/ 968 w 1900"/>
                <a:gd name="T17" fmla="*/ 1614 h 3216"/>
                <a:gd name="T18" fmla="*/ 1002 w 1900"/>
                <a:gd name="T19" fmla="*/ 1739 h 3216"/>
                <a:gd name="T20" fmla="*/ 910 w 1900"/>
                <a:gd name="T21" fmla="*/ 1896 h 3216"/>
                <a:gd name="T22" fmla="*/ 786 w 1900"/>
                <a:gd name="T23" fmla="*/ 1930 h 3216"/>
                <a:gd name="T24" fmla="*/ 753 w 1900"/>
                <a:gd name="T25" fmla="*/ 1805 h 3216"/>
                <a:gd name="T26" fmla="*/ 844 w 1900"/>
                <a:gd name="T27" fmla="*/ 1648 h 3216"/>
                <a:gd name="T28" fmla="*/ 1208 w 1900"/>
                <a:gd name="T29" fmla="*/ 1017 h 3216"/>
                <a:gd name="T30" fmla="*/ 1332 w 1900"/>
                <a:gd name="T31" fmla="*/ 984 h 3216"/>
                <a:gd name="T32" fmla="*/ 1366 w 1900"/>
                <a:gd name="T33" fmla="*/ 1108 h 3216"/>
                <a:gd name="T34" fmla="*/ 1275 w 1900"/>
                <a:gd name="T35" fmla="*/ 1266 h 3216"/>
                <a:gd name="T36" fmla="*/ 1150 w 1900"/>
                <a:gd name="T37" fmla="*/ 1299 h 3216"/>
                <a:gd name="T38" fmla="*/ 1117 w 1900"/>
                <a:gd name="T39" fmla="*/ 1175 h 3216"/>
                <a:gd name="T40" fmla="*/ 1208 w 1900"/>
                <a:gd name="T41" fmla="*/ 1017 h 3216"/>
                <a:gd name="T42" fmla="*/ 1056 w 1900"/>
                <a:gd name="T43" fmla="*/ 511 h 3216"/>
                <a:gd name="T44" fmla="*/ 1900 w 1900"/>
                <a:gd name="T45" fmla="*/ 0 h 3216"/>
                <a:gd name="T46" fmla="*/ 1880 w 1900"/>
                <a:gd name="T47" fmla="*/ 987 h 3216"/>
                <a:gd name="T48" fmla="*/ 1056 w 1900"/>
                <a:gd name="T49" fmla="*/ 511 h 3216"/>
                <a:gd name="T50" fmla="*/ 183 w 1900"/>
                <a:gd name="T51" fmla="*/ 3157 h 3216"/>
                <a:gd name="T52" fmla="*/ 58 w 1900"/>
                <a:gd name="T53" fmla="*/ 3191 h 3216"/>
                <a:gd name="T54" fmla="*/ 25 w 1900"/>
                <a:gd name="T55" fmla="*/ 3066 h 3216"/>
                <a:gd name="T56" fmla="*/ 116 w 1900"/>
                <a:gd name="T57" fmla="*/ 2908 h 3216"/>
                <a:gd name="T58" fmla="*/ 240 w 1900"/>
                <a:gd name="T59" fmla="*/ 2875 h 3216"/>
                <a:gd name="T60" fmla="*/ 274 w 1900"/>
                <a:gd name="T61" fmla="*/ 3000 h 3216"/>
                <a:gd name="T62" fmla="*/ 183 w 1900"/>
                <a:gd name="T63" fmla="*/ 3157 h 3216"/>
                <a:gd name="T64" fmla="*/ 183 w 1900"/>
                <a:gd name="T65" fmla="*/ 3157 h 3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0" h="3216">
                  <a:moveTo>
                    <a:pt x="480" y="2278"/>
                  </a:moveTo>
                  <a:cubicBezTo>
                    <a:pt x="505" y="2234"/>
                    <a:pt x="561" y="2220"/>
                    <a:pt x="604" y="2245"/>
                  </a:cubicBezTo>
                  <a:cubicBezTo>
                    <a:pt x="648" y="2270"/>
                    <a:pt x="663" y="2326"/>
                    <a:pt x="637" y="2369"/>
                  </a:cubicBezTo>
                  <a:lnTo>
                    <a:pt x="547" y="2527"/>
                  </a:lnTo>
                  <a:cubicBezTo>
                    <a:pt x="521" y="2570"/>
                    <a:pt x="466" y="2585"/>
                    <a:pt x="422" y="2560"/>
                  </a:cubicBezTo>
                  <a:cubicBezTo>
                    <a:pt x="379" y="2535"/>
                    <a:pt x="364" y="2479"/>
                    <a:pt x="389" y="2436"/>
                  </a:cubicBezTo>
                  <a:lnTo>
                    <a:pt x="480" y="2278"/>
                  </a:lnTo>
                  <a:close/>
                  <a:moveTo>
                    <a:pt x="844" y="1648"/>
                  </a:moveTo>
                  <a:cubicBezTo>
                    <a:pt x="869" y="1604"/>
                    <a:pt x="925" y="1589"/>
                    <a:pt x="968" y="1614"/>
                  </a:cubicBezTo>
                  <a:cubicBezTo>
                    <a:pt x="1012" y="1640"/>
                    <a:pt x="1027" y="1695"/>
                    <a:pt x="1002" y="1739"/>
                  </a:cubicBezTo>
                  <a:lnTo>
                    <a:pt x="910" y="1896"/>
                  </a:lnTo>
                  <a:cubicBezTo>
                    <a:pt x="885" y="1940"/>
                    <a:pt x="830" y="1955"/>
                    <a:pt x="786" y="1930"/>
                  </a:cubicBezTo>
                  <a:cubicBezTo>
                    <a:pt x="743" y="1905"/>
                    <a:pt x="728" y="1849"/>
                    <a:pt x="753" y="1805"/>
                  </a:cubicBezTo>
                  <a:lnTo>
                    <a:pt x="844" y="1648"/>
                  </a:lnTo>
                  <a:close/>
                  <a:moveTo>
                    <a:pt x="1208" y="1017"/>
                  </a:moveTo>
                  <a:cubicBezTo>
                    <a:pt x="1233" y="974"/>
                    <a:pt x="1289" y="959"/>
                    <a:pt x="1332" y="984"/>
                  </a:cubicBezTo>
                  <a:cubicBezTo>
                    <a:pt x="1376" y="1009"/>
                    <a:pt x="1391" y="1065"/>
                    <a:pt x="1366" y="1108"/>
                  </a:cubicBezTo>
                  <a:lnTo>
                    <a:pt x="1275" y="1266"/>
                  </a:lnTo>
                  <a:cubicBezTo>
                    <a:pt x="1249" y="1310"/>
                    <a:pt x="1194" y="1324"/>
                    <a:pt x="1150" y="1299"/>
                  </a:cubicBezTo>
                  <a:cubicBezTo>
                    <a:pt x="1107" y="1274"/>
                    <a:pt x="1092" y="1218"/>
                    <a:pt x="1117" y="1175"/>
                  </a:cubicBezTo>
                  <a:lnTo>
                    <a:pt x="1208" y="1017"/>
                  </a:lnTo>
                  <a:close/>
                  <a:moveTo>
                    <a:pt x="1056" y="511"/>
                  </a:moveTo>
                  <a:lnTo>
                    <a:pt x="1900" y="0"/>
                  </a:lnTo>
                  <a:lnTo>
                    <a:pt x="1880" y="987"/>
                  </a:lnTo>
                  <a:lnTo>
                    <a:pt x="1056" y="511"/>
                  </a:lnTo>
                  <a:close/>
                  <a:moveTo>
                    <a:pt x="183" y="3157"/>
                  </a:moveTo>
                  <a:cubicBezTo>
                    <a:pt x="157" y="3201"/>
                    <a:pt x="102" y="3216"/>
                    <a:pt x="58" y="3191"/>
                  </a:cubicBezTo>
                  <a:cubicBezTo>
                    <a:pt x="15" y="3165"/>
                    <a:pt x="0" y="3110"/>
                    <a:pt x="25" y="3066"/>
                  </a:cubicBezTo>
                  <a:lnTo>
                    <a:pt x="116" y="2908"/>
                  </a:lnTo>
                  <a:cubicBezTo>
                    <a:pt x="141" y="2865"/>
                    <a:pt x="197" y="2851"/>
                    <a:pt x="240" y="2875"/>
                  </a:cubicBezTo>
                  <a:cubicBezTo>
                    <a:pt x="284" y="2900"/>
                    <a:pt x="299" y="2956"/>
                    <a:pt x="274" y="3000"/>
                  </a:cubicBezTo>
                  <a:lnTo>
                    <a:pt x="183" y="3157"/>
                  </a:lnTo>
                  <a:lnTo>
                    <a:pt x="183" y="3157"/>
                  </a:lnTo>
                </a:path>
              </a:pathLst>
            </a:custGeom>
            <a:solidFill>
              <a:srgbClr val="F2F2F2">
                <a:lumMod val="9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35" name="Freeform 2430">
              <a:extLst>
                <a:ext uri="{FF2B5EF4-FFF2-40B4-BE49-F238E27FC236}">
                  <a16:creationId xmlns:a16="http://schemas.microsoft.com/office/drawing/2014/main" id="{AC1CEA53-A7D8-4EB7-8FA3-D64BA41A650C}"/>
                </a:ext>
              </a:extLst>
            </p:cNvPr>
            <p:cNvSpPr>
              <a:spLocks noEditPoints="1"/>
            </p:cNvSpPr>
            <p:nvPr/>
          </p:nvSpPr>
          <p:spPr bwMode="auto">
            <a:xfrm>
              <a:off x="6507347" y="2361743"/>
              <a:ext cx="226765" cy="382522"/>
            </a:xfrm>
            <a:custGeom>
              <a:avLst/>
              <a:gdLst>
                <a:gd name="T0" fmla="*/ 1263 w 1900"/>
                <a:gd name="T1" fmla="*/ 2369 h 3216"/>
                <a:gd name="T2" fmla="*/ 1296 w 1900"/>
                <a:gd name="T3" fmla="*/ 2245 h 3216"/>
                <a:gd name="T4" fmla="*/ 1420 w 1900"/>
                <a:gd name="T5" fmla="*/ 2278 h 3216"/>
                <a:gd name="T6" fmla="*/ 1511 w 1900"/>
                <a:gd name="T7" fmla="*/ 2436 h 3216"/>
                <a:gd name="T8" fmla="*/ 1478 w 1900"/>
                <a:gd name="T9" fmla="*/ 2560 h 3216"/>
                <a:gd name="T10" fmla="*/ 1353 w 1900"/>
                <a:gd name="T11" fmla="*/ 2527 h 3216"/>
                <a:gd name="T12" fmla="*/ 1263 w 1900"/>
                <a:gd name="T13" fmla="*/ 2369 h 3216"/>
                <a:gd name="T14" fmla="*/ 898 w 1900"/>
                <a:gd name="T15" fmla="*/ 1739 h 3216"/>
                <a:gd name="T16" fmla="*/ 932 w 1900"/>
                <a:gd name="T17" fmla="*/ 1614 h 3216"/>
                <a:gd name="T18" fmla="*/ 1056 w 1900"/>
                <a:gd name="T19" fmla="*/ 1648 h 3216"/>
                <a:gd name="T20" fmla="*/ 1147 w 1900"/>
                <a:gd name="T21" fmla="*/ 1805 h 3216"/>
                <a:gd name="T22" fmla="*/ 1114 w 1900"/>
                <a:gd name="T23" fmla="*/ 1930 h 3216"/>
                <a:gd name="T24" fmla="*/ 989 w 1900"/>
                <a:gd name="T25" fmla="*/ 1896 h 3216"/>
                <a:gd name="T26" fmla="*/ 898 w 1900"/>
                <a:gd name="T27" fmla="*/ 1739 h 3216"/>
                <a:gd name="T28" fmla="*/ 534 w 1900"/>
                <a:gd name="T29" fmla="*/ 1108 h 3216"/>
                <a:gd name="T30" fmla="*/ 567 w 1900"/>
                <a:gd name="T31" fmla="*/ 984 h 3216"/>
                <a:gd name="T32" fmla="*/ 692 w 1900"/>
                <a:gd name="T33" fmla="*/ 1017 h 3216"/>
                <a:gd name="T34" fmla="*/ 783 w 1900"/>
                <a:gd name="T35" fmla="*/ 1175 h 3216"/>
                <a:gd name="T36" fmla="*/ 750 w 1900"/>
                <a:gd name="T37" fmla="*/ 1299 h 3216"/>
                <a:gd name="T38" fmla="*/ 625 w 1900"/>
                <a:gd name="T39" fmla="*/ 1266 h 3216"/>
                <a:gd name="T40" fmla="*/ 534 w 1900"/>
                <a:gd name="T41" fmla="*/ 1108 h 3216"/>
                <a:gd name="T42" fmla="*/ 20 w 1900"/>
                <a:gd name="T43" fmla="*/ 987 h 3216"/>
                <a:gd name="T44" fmla="*/ 0 w 1900"/>
                <a:gd name="T45" fmla="*/ 0 h 3216"/>
                <a:gd name="T46" fmla="*/ 844 w 1900"/>
                <a:gd name="T47" fmla="*/ 511 h 3216"/>
                <a:gd name="T48" fmla="*/ 20 w 1900"/>
                <a:gd name="T49" fmla="*/ 987 h 3216"/>
                <a:gd name="T50" fmla="*/ 1875 w 1900"/>
                <a:gd name="T51" fmla="*/ 3066 h 3216"/>
                <a:gd name="T52" fmla="*/ 1842 w 1900"/>
                <a:gd name="T53" fmla="*/ 3191 h 3216"/>
                <a:gd name="T54" fmla="*/ 1717 w 1900"/>
                <a:gd name="T55" fmla="*/ 3157 h 3216"/>
                <a:gd name="T56" fmla="*/ 1626 w 1900"/>
                <a:gd name="T57" fmla="*/ 3000 h 3216"/>
                <a:gd name="T58" fmla="*/ 1660 w 1900"/>
                <a:gd name="T59" fmla="*/ 2875 h 3216"/>
                <a:gd name="T60" fmla="*/ 1784 w 1900"/>
                <a:gd name="T61" fmla="*/ 2908 h 3216"/>
                <a:gd name="T62" fmla="*/ 1875 w 1900"/>
                <a:gd name="T63" fmla="*/ 3066 h 3216"/>
                <a:gd name="T64" fmla="*/ 1875 w 1900"/>
                <a:gd name="T65" fmla="*/ 3066 h 3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0" h="3216">
                  <a:moveTo>
                    <a:pt x="1263" y="2369"/>
                  </a:moveTo>
                  <a:cubicBezTo>
                    <a:pt x="1237" y="2326"/>
                    <a:pt x="1252" y="2270"/>
                    <a:pt x="1296" y="2245"/>
                  </a:cubicBezTo>
                  <a:cubicBezTo>
                    <a:pt x="1339" y="2220"/>
                    <a:pt x="1395" y="2234"/>
                    <a:pt x="1420" y="2278"/>
                  </a:cubicBezTo>
                  <a:lnTo>
                    <a:pt x="1511" y="2436"/>
                  </a:lnTo>
                  <a:cubicBezTo>
                    <a:pt x="1536" y="2479"/>
                    <a:pt x="1521" y="2535"/>
                    <a:pt x="1478" y="2560"/>
                  </a:cubicBezTo>
                  <a:cubicBezTo>
                    <a:pt x="1434" y="2585"/>
                    <a:pt x="1378" y="2570"/>
                    <a:pt x="1353" y="2527"/>
                  </a:cubicBezTo>
                  <a:lnTo>
                    <a:pt x="1263" y="2369"/>
                  </a:lnTo>
                  <a:close/>
                  <a:moveTo>
                    <a:pt x="898" y="1739"/>
                  </a:moveTo>
                  <a:cubicBezTo>
                    <a:pt x="873" y="1695"/>
                    <a:pt x="888" y="1640"/>
                    <a:pt x="932" y="1614"/>
                  </a:cubicBezTo>
                  <a:cubicBezTo>
                    <a:pt x="975" y="1589"/>
                    <a:pt x="1031" y="1604"/>
                    <a:pt x="1056" y="1648"/>
                  </a:cubicBezTo>
                  <a:lnTo>
                    <a:pt x="1147" y="1805"/>
                  </a:lnTo>
                  <a:cubicBezTo>
                    <a:pt x="1172" y="1849"/>
                    <a:pt x="1157" y="1905"/>
                    <a:pt x="1114" y="1930"/>
                  </a:cubicBezTo>
                  <a:cubicBezTo>
                    <a:pt x="1070" y="1955"/>
                    <a:pt x="1015" y="1940"/>
                    <a:pt x="989" y="1896"/>
                  </a:cubicBezTo>
                  <a:lnTo>
                    <a:pt x="898" y="1739"/>
                  </a:lnTo>
                  <a:close/>
                  <a:moveTo>
                    <a:pt x="534" y="1108"/>
                  </a:moveTo>
                  <a:cubicBezTo>
                    <a:pt x="510" y="1065"/>
                    <a:pt x="524" y="1009"/>
                    <a:pt x="567" y="984"/>
                  </a:cubicBezTo>
                  <a:cubicBezTo>
                    <a:pt x="611" y="959"/>
                    <a:pt x="667" y="974"/>
                    <a:pt x="692" y="1017"/>
                  </a:cubicBezTo>
                  <a:lnTo>
                    <a:pt x="783" y="1175"/>
                  </a:lnTo>
                  <a:cubicBezTo>
                    <a:pt x="808" y="1218"/>
                    <a:pt x="793" y="1274"/>
                    <a:pt x="750" y="1299"/>
                  </a:cubicBezTo>
                  <a:cubicBezTo>
                    <a:pt x="706" y="1324"/>
                    <a:pt x="651" y="1310"/>
                    <a:pt x="625" y="1266"/>
                  </a:cubicBezTo>
                  <a:lnTo>
                    <a:pt x="534" y="1108"/>
                  </a:lnTo>
                  <a:close/>
                  <a:moveTo>
                    <a:pt x="20" y="987"/>
                  </a:moveTo>
                  <a:lnTo>
                    <a:pt x="0" y="0"/>
                  </a:lnTo>
                  <a:lnTo>
                    <a:pt x="844" y="511"/>
                  </a:lnTo>
                  <a:lnTo>
                    <a:pt x="20" y="987"/>
                  </a:lnTo>
                  <a:close/>
                  <a:moveTo>
                    <a:pt x="1875" y="3066"/>
                  </a:moveTo>
                  <a:cubicBezTo>
                    <a:pt x="1900" y="3110"/>
                    <a:pt x="1885" y="3165"/>
                    <a:pt x="1842" y="3191"/>
                  </a:cubicBezTo>
                  <a:cubicBezTo>
                    <a:pt x="1798" y="3216"/>
                    <a:pt x="1742" y="3201"/>
                    <a:pt x="1717" y="3157"/>
                  </a:cubicBezTo>
                  <a:lnTo>
                    <a:pt x="1626" y="3000"/>
                  </a:lnTo>
                  <a:cubicBezTo>
                    <a:pt x="1601" y="2956"/>
                    <a:pt x="1616" y="2900"/>
                    <a:pt x="1660" y="2875"/>
                  </a:cubicBezTo>
                  <a:cubicBezTo>
                    <a:pt x="1703" y="2851"/>
                    <a:pt x="1759" y="2865"/>
                    <a:pt x="1784" y="2908"/>
                  </a:cubicBezTo>
                  <a:lnTo>
                    <a:pt x="1875" y="3066"/>
                  </a:lnTo>
                  <a:lnTo>
                    <a:pt x="1875" y="3066"/>
                  </a:lnTo>
                  <a:close/>
                </a:path>
              </a:pathLst>
            </a:custGeom>
            <a:solidFill>
              <a:srgbClr val="F2F2F2">
                <a:lumMod val="9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grpSp>
      <p:grpSp>
        <p:nvGrpSpPr>
          <p:cNvPr id="36" name="Group 33">
            <a:extLst>
              <a:ext uri="{FF2B5EF4-FFF2-40B4-BE49-F238E27FC236}">
                <a16:creationId xmlns:a16="http://schemas.microsoft.com/office/drawing/2014/main" id="{A9387AA4-BFFC-473F-B14E-B36619678DC4}"/>
              </a:ext>
            </a:extLst>
          </p:cNvPr>
          <p:cNvGrpSpPr/>
          <p:nvPr/>
        </p:nvGrpSpPr>
        <p:grpSpPr>
          <a:xfrm>
            <a:off x="143536" y="855113"/>
            <a:ext cx="2311885" cy="3380894"/>
            <a:chOff x="75435" y="494657"/>
            <a:chExt cx="3331284" cy="4507858"/>
          </a:xfrm>
        </p:grpSpPr>
        <p:sp>
          <p:nvSpPr>
            <p:cNvPr id="37" name="Rectangle 37">
              <a:extLst>
                <a:ext uri="{FF2B5EF4-FFF2-40B4-BE49-F238E27FC236}">
                  <a16:creationId xmlns:a16="http://schemas.microsoft.com/office/drawing/2014/main" id="{1965AD02-ED5B-4550-934B-C6670F4458DB}"/>
                </a:ext>
              </a:extLst>
            </p:cNvPr>
            <p:cNvSpPr/>
            <p:nvPr/>
          </p:nvSpPr>
          <p:spPr>
            <a:xfrm>
              <a:off x="527405" y="494657"/>
              <a:ext cx="2879314" cy="1231107"/>
            </a:xfrm>
            <a:prstGeom prst="rect">
              <a:avLst/>
            </a:prstGeom>
          </p:spPr>
          <p:txBody>
            <a:bodyPr wrap="square" anchor="b">
              <a:spAutoFit/>
            </a:bodyPr>
            <a:lstStyle/>
            <a:p>
              <a:pPr lvl="0"/>
              <a:r>
                <a:rPr lang="es-MX" b="1" kern="0" dirty="0">
                  <a:solidFill>
                    <a:srgbClr val="95A5A6"/>
                  </a:solidFill>
                  <a:latin typeface="arial" panose="020B0604020202020204" pitchFamily="34" charset="0"/>
                </a:rPr>
                <a:t>Sobre el proceder de la organización</a:t>
              </a:r>
            </a:p>
          </p:txBody>
        </p:sp>
        <p:sp>
          <p:nvSpPr>
            <p:cNvPr id="38" name="Rectangle 38">
              <a:extLst>
                <a:ext uri="{FF2B5EF4-FFF2-40B4-BE49-F238E27FC236}">
                  <a16:creationId xmlns:a16="http://schemas.microsoft.com/office/drawing/2014/main" id="{125A50F5-7954-4532-AE43-C5B94E81E16A}"/>
                </a:ext>
              </a:extLst>
            </p:cNvPr>
            <p:cNvSpPr/>
            <p:nvPr/>
          </p:nvSpPr>
          <p:spPr>
            <a:xfrm>
              <a:off x="75435" y="1863194"/>
              <a:ext cx="3159409" cy="3139321"/>
            </a:xfrm>
            <a:prstGeom prst="rect">
              <a:avLst/>
            </a:prstGeom>
          </p:spPr>
          <p:txBody>
            <a:bodyPr wrap="square">
              <a:spAutoFit/>
            </a:bodyPr>
            <a:lstStyle/>
            <a:p>
              <a:pPr algn="just">
                <a:defRPr/>
              </a:pPr>
              <a:r>
                <a:rPr lang="es-CO" sz="1050" dirty="0"/>
                <a:t>La compañía tuvo la preocupación por garantizar la prestación de mejores servicios, a través del mejoramiento de sus colaboradores por medio de formaciones. La estrategia que desarrolló para ello fue acertada y pertinente, esto debido a que ya habían presentado quejas de clientes insatisfechos con la labor; en este sentido, suplir los vacíos existentes fue un medio para brindar valor agregado y garantizar la mejora interna de la organización.</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grpSp>
      <p:grpSp>
        <p:nvGrpSpPr>
          <p:cNvPr id="39" name="Group 34">
            <a:extLst>
              <a:ext uri="{FF2B5EF4-FFF2-40B4-BE49-F238E27FC236}">
                <a16:creationId xmlns:a16="http://schemas.microsoft.com/office/drawing/2014/main" id="{9DDCD5DC-B889-4D47-BB55-021F23BBEA76}"/>
              </a:ext>
            </a:extLst>
          </p:cNvPr>
          <p:cNvGrpSpPr/>
          <p:nvPr/>
        </p:nvGrpSpPr>
        <p:grpSpPr>
          <a:xfrm>
            <a:off x="373895" y="4283351"/>
            <a:ext cx="4581201" cy="2563418"/>
            <a:chOff x="407368" y="1348929"/>
            <a:chExt cx="6601228" cy="3417891"/>
          </a:xfrm>
        </p:grpSpPr>
        <p:sp>
          <p:nvSpPr>
            <p:cNvPr id="40" name="Rectangle 35">
              <a:extLst>
                <a:ext uri="{FF2B5EF4-FFF2-40B4-BE49-F238E27FC236}">
                  <a16:creationId xmlns:a16="http://schemas.microsoft.com/office/drawing/2014/main" id="{ECF268EB-120E-408A-A245-BA925F7725CB}"/>
                </a:ext>
              </a:extLst>
            </p:cNvPr>
            <p:cNvSpPr/>
            <p:nvPr/>
          </p:nvSpPr>
          <p:spPr>
            <a:xfrm>
              <a:off x="407368" y="1348929"/>
              <a:ext cx="2879314" cy="861775"/>
            </a:xfrm>
            <a:prstGeom prst="rect">
              <a:avLst/>
            </a:prstGeom>
          </p:spPr>
          <p:txBody>
            <a:bodyPr wrap="square" anchor="b">
              <a:spAutoFit/>
            </a:bodyPr>
            <a:lstStyle/>
            <a:p>
              <a:pPr lvl="0"/>
              <a:r>
                <a:rPr lang="da-DK" b="1" kern="0" dirty="0">
                  <a:solidFill>
                    <a:srgbClr val="2C3E50"/>
                  </a:solidFill>
                  <a:latin typeface="arial" panose="020B0604020202020204" pitchFamily="34" charset="0"/>
                </a:rPr>
                <a:t>Desde la propuesta</a:t>
              </a:r>
              <a:endParaRPr kumimoji="0" lang="en-US" sz="1800" b="1" i="0" u="none" strike="noStrike" kern="0" cap="none" spc="0" normalizeH="0" baseline="0" noProof="0" dirty="0">
                <a:ln>
                  <a:noFill/>
                </a:ln>
                <a:solidFill>
                  <a:srgbClr val="2C3E50"/>
                </a:solidFill>
                <a:effectLst/>
                <a:uLnTx/>
                <a:uFillTx/>
              </a:endParaRPr>
            </a:p>
          </p:txBody>
        </p:sp>
        <p:sp>
          <p:nvSpPr>
            <p:cNvPr id="41" name="Rectangle 36">
              <a:extLst>
                <a:ext uri="{FF2B5EF4-FFF2-40B4-BE49-F238E27FC236}">
                  <a16:creationId xmlns:a16="http://schemas.microsoft.com/office/drawing/2014/main" id="{879DF0C4-9BB7-4082-B9BF-B74580DA7E89}"/>
                </a:ext>
              </a:extLst>
            </p:cNvPr>
            <p:cNvSpPr/>
            <p:nvPr/>
          </p:nvSpPr>
          <p:spPr>
            <a:xfrm>
              <a:off x="407369" y="2273829"/>
              <a:ext cx="6601227" cy="2492991"/>
            </a:xfrm>
            <a:prstGeom prst="rect">
              <a:avLst/>
            </a:prstGeom>
          </p:spPr>
          <p:txBody>
            <a:bodyPr wrap="square">
              <a:spAutoFit/>
            </a:bodyPr>
            <a:lstStyle/>
            <a:p>
              <a:pPr algn="just">
                <a:defRPr/>
              </a:pPr>
              <a:r>
                <a:rPr lang="es-CO" sz="1050" dirty="0"/>
                <a:t>Aunque personalmente fueron muy agradables las prácticas laborales por la libertad que fue otorgada para el desarrollo del trabajo, no todos los practicantes se sienten igual con esta forma de trabajo, algunas personas necesitan un mayor acompañamiento para el desarrollo de los trabajos, un mayor seguimiento, unas mejores explicaciones de las labores; incluso, en algunos momentos pareció que el trabajo hubiera podido ser más eficaz y eficiente con solo un poco más de apoyo por parte de los directivos. Se entiende que están muy ocupados en otras labores, sin embargo, una persona que comienza a ejercer un puesto directivo en la compañía, requiere de más seguimiento, para que así pueda suplir falencias en los conocimientos que aún no se tienen.</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grpSp>
      <p:grpSp>
        <p:nvGrpSpPr>
          <p:cNvPr id="42" name="Group 42">
            <a:extLst>
              <a:ext uri="{FF2B5EF4-FFF2-40B4-BE49-F238E27FC236}">
                <a16:creationId xmlns:a16="http://schemas.microsoft.com/office/drawing/2014/main" id="{7F130925-E32E-4BD4-8BD7-57B4AD4C6DED}"/>
              </a:ext>
            </a:extLst>
          </p:cNvPr>
          <p:cNvGrpSpPr/>
          <p:nvPr/>
        </p:nvGrpSpPr>
        <p:grpSpPr>
          <a:xfrm>
            <a:off x="6771883" y="941819"/>
            <a:ext cx="1998222" cy="2632668"/>
            <a:chOff x="407368" y="610265"/>
            <a:chExt cx="2879315" cy="3510224"/>
          </a:xfrm>
        </p:grpSpPr>
        <p:sp>
          <p:nvSpPr>
            <p:cNvPr id="43" name="Rectangle 46">
              <a:extLst>
                <a:ext uri="{FF2B5EF4-FFF2-40B4-BE49-F238E27FC236}">
                  <a16:creationId xmlns:a16="http://schemas.microsoft.com/office/drawing/2014/main" id="{BA21C7C8-B432-4081-95D8-36FA7E04F951}"/>
                </a:ext>
              </a:extLst>
            </p:cNvPr>
            <p:cNvSpPr/>
            <p:nvPr/>
          </p:nvSpPr>
          <p:spPr>
            <a:xfrm>
              <a:off x="407368" y="610265"/>
              <a:ext cx="2879314" cy="1600439"/>
            </a:xfrm>
            <a:prstGeom prst="rect">
              <a:avLst/>
            </a:prstGeom>
          </p:spPr>
          <p:txBody>
            <a:bodyPr wrap="square" anchor="b">
              <a:spAutoFit/>
            </a:bodyPr>
            <a:lstStyle/>
            <a:p>
              <a:pPr lvl="0" algn="r"/>
              <a:r>
                <a:rPr lang="es-MX" b="1" kern="0" dirty="0">
                  <a:solidFill>
                    <a:srgbClr val="F39C12"/>
                  </a:solidFill>
                  <a:latin typeface="Arial" panose="020B0604020202020204" pitchFamily="34" charset="0"/>
                  <a:cs typeface="Arial" panose="020B0604020202020204" pitchFamily="34" charset="0"/>
                </a:rPr>
                <a:t>Sobre el proceder del practica</a:t>
              </a:r>
              <a:r>
                <a:rPr lang="es-MX" b="1" kern="0" dirty="0">
                  <a:solidFill>
                    <a:srgbClr val="F39C12"/>
                  </a:solidFill>
                </a:rPr>
                <a:t>nte</a:t>
              </a:r>
            </a:p>
            <a:p>
              <a:pPr lvl="0" algn="r"/>
              <a:endParaRPr kumimoji="0" lang="en-US" sz="1800" b="1" i="0" u="none" strike="noStrike" kern="0" cap="none" spc="0" normalizeH="0" baseline="0" noProof="0" dirty="0">
                <a:ln>
                  <a:noFill/>
                </a:ln>
                <a:solidFill>
                  <a:srgbClr val="F39C12"/>
                </a:solidFill>
                <a:effectLst/>
                <a:uLnTx/>
                <a:uFillTx/>
              </a:endParaRPr>
            </a:p>
          </p:txBody>
        </p:sp>
        <p:sp>
          <p:nvSpPr>
            <p:cNvPr id="44" name="Rectangle 47">
              <a:extLst>
                <a:ext uri="{FF2B5EF4-FFF2-40B4-BE49-F238E27FC236}">
                  <a16:creationId xmlns:a16="http://schemas.microsoft.com/office/drawing/2014/main" id="{E21D6502-7237-4650-9BF3-DD2E73A9C2C5}"/>
                </a:ext>
              </a:extLst>
            </p:cNvPr>
            <p:cNvSpPr/>
            <p:nvPr/>
          </p:nvSpPr>
          <p:spPr>
            <a:xfrm>
              <a:off x="407369" y="2273829"/>
              <a:ext cx="2879314" cy="1846660"/>
            </a:xfrm>
            <a:prstGeom prst="rect">
              <a:avLst/>
            </a:prstGeom>
          </p:spPr>
          <p:txBody>
            <a:bodyPr wrap="square">
              <a:spAutoFit/>
            </a:bodyPr>
            <a:lstStyle/>
            <a:p>
              <a:pPr lvl="0" algn="just">
                <a:defRPr/>
              </a:pPr>
              <a:r>
                <a:rPr lang="es-CO" sz="1050" dirty="0"/>
                <a:t>La labor como practicante para el desarrollo del trabajo se vio envuelta en falencias que fueron imposibles de suplir en el momento adecuado, lo que me llevo a buscar esos conocimientos de forma aislada a mi labor</a:t>
              </a:r>
              <a:endParaRPr kumimoji="0" lang="en-US" sz="1050" b="0" i="0" u="none" strike="noStrike" kern="0" cap="none" spc="0" normalizeH="0" baseline="0" noProof="0" dirty="0">
                <a:ln>
                  <a:noFill/>
                </a:ln>
                <a:solidFill>
                  <a:srgbClr val="95A5A6"/>
                </a:solidFill>
                <a:effectLst/>
                <a:uLnTx/>
                <a:uFillTx/>
              </a:endParaRPr>
            </a:p>
          </p:txBody>
        </p:sp>
      </p:grpSp>
      <p:grpSp>
        <p:nvGrpSpPr>
          <p:cNvPr id="45" name="Group 43">
            <a:extLst>
              <a:ext uri="{FF2B5EF4-FFF2-40B4-BE49-F238E27FC236}">
                <a16:creationId xmlns:a16="http://schemas.microsoft.com/office/drawing/2014/main" id="{AD835733-5A9F-4963-83BC-D78250BE8312}"/>
              </a:ext>
            </a:extLst>
          </p:cNvPr>
          <p:cNvGrpSpPr/>
          <p:nvPr/>
        </p:nvGrpSpPr>
        <p:grpSpPr>
          <a:xfrm>
            <a:off x="6771883" y="4283351"/>
            <a:ext cx="1998222" cy="2240252"/>
            <a:chOff x="407368" y="1348929"/>
            <a:chExt cx="2879315" cy="2987003"/>
          </a:xfrm>
        </p:grpSpPr>
        <p:sp>
          <p:nvSpPr>
            <p:cNvPr id="46" name="Rectangle 44">
              <a:extLst>
                <a:ext uri="{FF2B5EF4-FFF2-40B4-BE49-F238E27FC236}">
                  <a16:creationId xmlns:a16="http://schemas.microsoft.com/office/drawing/2014/main" id="{5125510C-B212-437F-AE6E-1CBF00878F49}"/>
                </a:ext>
              </a:extLst>
            </p:cNvPr>
            <p:cNvSpPr/>
            <p:nvPr/>
          </p:nvSpPr>
          <p:spPr>
            <a:xfrm>
              <a:off x="407368" y="1348929"/>
              <a:ext cx="2879314" cy="861775"/>
            </a:xfrm>
            <a:prstGeom prst="rect">
              <a:avLst/>
            </a:prstGeom>
          </p:spPr>
          <p:txBody>
            <a:bodyPr wrap="square" anchor="b">
              <a:spAutoFit/>
            </a:bodyPr>
            <a:lstStyle/>
            <a:p>
              <a:pPr lvl="0" algn="r"/>
              <a:r>
                <a:rPr lang="en-US" b="1" kern="0" dirty="0" err="1">
                  <a:solidFill>
                    <a:srgbClr val="C0392B"/>
                  </a:solidFill>
                  <a:latin typeface="Arial" panose="020B0604020202020204" pitchFamily="34" charset="0"/>
                  <a:cs typeface="Arial" panose="020B0604020202020204" pitchFamily="34" charset="0"/>
                </a:rPr>
                <a:t>Desde</a:t>
              </a:r>
              <a:r>
                <a:rPr lang="en-US" b="1" kern="0" dirty="0">
                  <a:solidFill>
                    <a:srgbClr val="C0392B"/>
                  </a:solidFill>
                  <a:latin typeface="Arial" panose="020B0604020202020204" pitchFamily="34" charset="0"/>
                  <a:cs typeface="Arial" panose="020B0604020202020204" pitchFamily="34" charset="0"/>
                </a:rPr>
                <a:t> lo </a:t>
              </a:r>
              <a:r>
                <a:rPr lang="en-US" b="1" kern="0" dirty="0" err="1">
                  <a:solidFill>
                    <a:srgbClr val="C0392B"/>
                  </a:solidFill>
                  <a:latin typeface="Arial" panose="020B0604020202020204" pitchFamily="34" charset="0"/>
                  <a:cs typeface="Arial" panose="020B0604020202020204" pitchFamily="34" charset="0"/>
                </a:rPr>
                <a:t>teórico</a:t>
              </a:r>
              <a:endParaRPr lang="en-US" b="1" kern="0" dirty="0">
                <a:solidFill>
                  <a:srgbClr val="C0392B"/>
                </a:solidFill>
                <a:latin typeface="Arial" panose="020B0604020202020204" pitchFamily="34" charset="0"/>
                <a:cs typeface="Arial" panose="020B0604020202020204" pitchFamily="34" charset="0"/>
              </a:endParaRPr>
            </a:p>
            <a:p>
              <a:pPr lvl="0" algn="r"/>
              <a:endParaRPr kumimoji="0" lang="en-US" sz="1800" b="1" i="0" u="none" strike="noStrike" kern="0" cap="none" spc="0" normalizeH="0" baseline="0" noProof="0" dirty="0">
                <a:ln>
                  <a:noFill/>
                </a:ln>
                <a:solidFill>
                  <a:srgbClr val="C0392B"/>
                </a:solidFill>
                <a:effectLst/>
                <a:uLnTx/>
                <a:uFillTx/>
              </a:endParaRPr>
            </a:p>
          </p:txBody>
        </p:sp>
        <p:sp>
          <p:nvSpPr>
            <p:cNvPr id="47" name="Rectangle 45">
              <a:extLst>
                <a:ext uri="{FF2B5EF4-FFF2-40B4-BE49-F238E27FC236}">
                  <a16:creationId xmlns:a16="http://schemas.microsoft.com/office/drawing/2014/main" id="{E3C35832-F1EB-498D-A089-7867187BAF67}"/>
                </a:ext>
              </a:extLst>
            </p:cNvPr>
            <p:cNvSpPr/>
            <p:nvPr/>
          </p:nvSpPr>
          <p:spPr>
            <a:xfrm>
              <a:off x="407369" y="2273829"/>
              <a:ext cx="2879314" cy="2062103"/>
            </a:xfrm>
            <a:prstGeom prst="rect">
              <a:avLst/>
            </a:prstGeom>
          </p:spPr>
          <p:txBody>
            <a:bodyPr wrap="square">
              <a:spAutoFit/>
            </a:bodyPr>
            <a:lstStyle/>
            <a:p>
              <a:r>
                <a:rPr lang="es-CO" sz="1050" dirty="0"/>
                <a:t>Las teorías fueron un apoyo fundamental para justificar el desarrollo del trabajo, ayudando y/o contribuyendo tanto a la justificación del desarrollo del trabajo como a la ejecución en sí, brindando las pautas o pilares suficientes para la ejecución del mismo.</a:t>
              </a:r>
              <a:endParaRPr kumimoji="0" lang="en-US" sz="1050" b="0" i="0" u="none" strike="noStrike" kern="0" cap="none" spc="0" normalizeH="0" baseline="0" noProof="0" dirty="0">
                <a:ln>
                  <a:noFill/>
                </a:ln>
                <a:solidFill>
                  <a:srgbClr val="95A5A6"/>
                </a:solidFill>
                <a:effectLst/>
                <a:uLnTx/>
                <a:uFillTx/>
              </a:endParaRPr>
            </a:p>
          </p:txBody>
        </p:sp>
      </p:grpSp>
    </p:spTree>
    <p:extLst>
      <p:ext uri="{BB962C8B-B14F-4D97-AF65-F5344CB8AC3E}">
        <p14:creationId xmlns:p14="http://schemas.microsoft.com/office/powerpoint/2010/main" val="1188968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849827"/>
            <a:ext cx="8229600" cy="1143000"/>
          </a:xfrm>
        </p:spPr>
        <p:txBody>
          <a:bodyPr/>
          <a:lstStyle/>
          <a:p>
            <a:r>
              <a:rPr lang="es-CO" b="1" dirty="0"/>
              <a:t>REFERENCIAS BIBLIOGRÁFICAS</a:t>
            </a:r>
          </a:p>
        </p:txBody>
      </p:sp>
      <p:sp>
        <p:nvSpPr>
          <p:cNvPr id="5" name="Rectangle 1">
            <a:extLst>
              <a:ext uri="{FF2B5EF4-FFF2-40B4-BE49-F238E27FC236}">
                <a16:creationId xmlns:a16="http://schemas.microsoft.com/office/drawing/2014/main" id="{46220230-18F3-4CEA-9EB6-CA4351AB9DF6}"/>
              </a:ext>
            </a:extLst>
          </p:cNvPr>
          <p:cNvSpPr>
            <a:spLocks noGrp="1" noChangeArrowheads="1"/>
          </p:cNvSpPr>
          <p:nvPr>
            <p:ph idx="1"/>
          </p:nvPr>
        </p:nvSpPr>
        <p:spPr bwMode="auto">
          <a:xfrm>
            <a:off x="0" y="1992827"/>
            <a:ext cx="8964488" cy="4170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52276"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CO" sz="1200" b="1"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Angel</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-Pio </a:t>
            </a: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Gonzalez</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Soto, J. M. (2006).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Formacion</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y empresa.</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Universidad Rovira i Virgili de Tarragona.</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Angel</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-Pio, J. M. (2006).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Formacion</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y empresa. Las organizaciones como marco de la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formacion</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Universidad Rovira i Virgili de Tarragona.</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Bravo, L. P. (2013). La entrevista, recurso flexible y </a:t>
            </a: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dinamico</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SciElo</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CAROLINA FERNÁNDEZ, S. M. (1999). El diseño de un Plan de Formación como estrategia.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Revista Complutense de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Educaciómí</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182-184.</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Castellanos, L. (2017).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Metodología de la Investigación</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wordprees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Jervis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 M. (2020).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Entrevista de Investigación: Tipos y Características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Lifeder</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Miguel Escamilla, I. K. (2013).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formacion</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en el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ambito</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de la empresa en general y de las ventas en particular.</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3Ciencia.</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Pato, M. (2018). Detección de necesidades de formación en la empresa.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Universidad de Alicate</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Perez</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H. (2016). Cómo realizar una correcta detección de necesidades formativas en la empresa.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pyme al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dia</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Puente, W. (2001). </a:t>
            </a: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Tecnicas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de </a:t>
            </a: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investigacion</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RRPPnet</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Renauld</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M. E. (2004). El concepto pedagógico formación en el universo semántico de la educación.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Revista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educacion</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Rodriguez</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 (2019). </a:t>
            </a:r>
            <a:r>
              <a:rPr kumimoji="0" lang="es-ES" altLang="es-CO" sz="1400" b="0" i="1"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Observación no participante: características, ventajas y desventajas.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Lifeder</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bmk="_Toc72913118">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CO" sz="1400" b="0" i="0"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Solis</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 D. (2020). La observación en la investigación cualitativa. </a:t>
            </a:r>
            <a:r>
              <a:rPr kumimoji="0" lang="es-ES" altLang="es-CO" sz="1400" b="0" i="1" u="none" strike="noStrike" cap="none" normalizeH="0" baseline="0" dirty="0" err="1"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Investigalia</a:t>
            </a:r>
            <a:r>
              <a:rPr kumimoji="0" lang="es-ES" altLang="es-CO" sz="1400" b="0" i="0" u="none" strike="noStrike" cap="none" normalizeH="0" baseline="0" dirty="0" bmk="_Toc72913118">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s-CO" altLang="es-CO"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9746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20688"/>
            <a:ext cx="8229600" cy="1143000"/>
          </a:xfrm>
        </p:spPr>
        <p:txBody>
          <a:bodyPr/>
          <a:lstStyle/>
          <a:p>
            <a:r>
              <a:rPr lang="es-CO" b="1" dirty="0"/>
              <a:t>AGRADECIMIENTOS</a:t>
            </a:r>
          </a:p>
        </p:txBody>
      </p:sp>
      <p:sp>
        <p:nvSpPr>
          <p:cNvPr id="3" name="Marcador de contenido 2"/>
          <p:cNvSpPr>
            <a:spLocks noGrp="1"/>
          </p:cNvSpPr>
          <p:nvPr>
            <p:ph idx="1"/>
          </p:nvPr>
        </p:nvSpPr>
        <p:spPr>
          <a:xfrm>
            <a:off x="428664" y="1988840"/>
            <a:ext cx="8229600" cy="4525963"/>
          </a:xfrm>
        </p:spPr>
        <p:txBody>
          <a:bodyPr>
            <a:normAutofit/>
          </a:bodyPr>
          <a:lstStyle/>
          <a:p>
            <a:r>
              <a:rPr lang="es-MX" sz="2800" dirty="0"/>
              <a:t>A mi tutor Juan Esteban Rodríguez Gómez</a:t>
            </a:r>
          </a:p>
          <a:p>
            <a:pPr marL="0" indent="0">
              <a:buNone/>
            </a:pPr>
            <a:endParaRPr lang="es-MX" sz="2800" dirty="0"/>
          </a:p>
          <a:p>
            <a:r>
              <a:rPr lang="es-MX" sz="2800" dirty="0"/>
              <a:t>A los docentes por los que se cruzo mi camino académico.</a:t>
            </a:r>
          </a:p>
          <a:p>
            <a:pPr marL="0" indent="0">
              <a:buNone/>
            </a:pPr>
            <a:endParaRPr lang="es-MX" sz="2800" dirty="0"/>
          </a:p>
          <a:p>
            <a:r>
              <a:rPr lang="es-MX" sz="2800" dirty="0"/>
              <a:t>A mi madre y mi hermano</a:t>
            </a:r>
          </a:p>
          <a:p>
            <a:pPr marL="0" indent="0">
              <a:buNone/>
            </a:pPr>
            <a:endParaRPr lang="es-MX" sz="2800" dirty="0"/>
          </a:p>
          <a:p>
            <a:r>
              <a:rPr lang="es-MX" sz="2800" dirty="0"/>
              <a:t>A mis compañeros de clases que estuvimos juntos durante todo el proceso</a:t>
            </a:r>
            <a:endParaRPr lang="es-CO" sz="2800" dirty="0"/>
          </a:p>
        </p:txBody>
      </p:sp>
    </p:spTree>
    <p:extLst>
      <p:ext uri="{BB962C8B-B14F-4D97-AF65-F5344CB8AC3E}">
        <p14:creationId xmlns:p14="http://schemas.microsoft.com/office/powerpoint/2010/main" val="574875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97825"/>
            <a:ext cx="8229600" cy="1143000"/>
          </a:xfrm>
        </p:spPr>
        <p:txBody>
          <a:bodyPr/>
          <a:lstStyle/>
          <a:p>
            <a:r>
              <a:rPr lang="es-CO" b="1" dirty="0"/>
              <a:t>Contenido</a:t>
            </a:r>
            <a:r>
              <a:rPr lang="es-CO" dirty="0"/>
              <a:t> </a:t>
            </a:r>
          </a:p>
        </p:txBody>
      </p:sp>
      <p:grpSp>
        <p:nvGrpSpPr>
          <p:cNvPr id="4" name="Group 4">
            <a:extLst>
              <a:ext uri="{FF2B5EF4-FFF2-40B4-BE49-F238E27FC236}">
                <a16:creationId xmlns:a16="http://schemas.microsoft.com/office/drawing/2014/main" id="{B5B4B028-A3A6-475B-AA9F-569BED0B5479}"/>
              </a:ext>
            </a:extLst>
          </p:cNvPr>
          <p:cNvGrpSpPr>
            <a:grpSpLocks noChangeAspect="1"/>
          </p:cNvGrpSpPr>
          <p:nvPr/>
        </p:nvGrpSpPr>
        <p:grpSpPr>
          <a:xfrm>
            <a:off x="2745763" y="1973219"/>
            <a:ext cx="3478574" cy="3552444"/>
            <a:chOff x="6900863" y="5540375"/>
            <a:chExt cx="822325" cy="839788"/>
          </a:xfrm>
        </p:grpSpPr>
        <p:sp>
          <p:nvSpPr>
            <p:cNvPr id="5" name="Freeform 173">
              <a:extLst>
                <a:ext uri="{FF2B5EF4-FFF2-40B4-BE49-F238E27FC236}">
                  <a16:creationId xmlns:a16="http://schemas.microsoft.com/office/drawing/2014/main" id="{9BB4F86F-86DA-4561-B619-FE6449998E07}"/>
                </a:ext>
              </a:extLst>
            </p:cNvPr>
            <p:cNvSpPr>
              <a:spLocks/>
            </p:cNvSpPr>
            <p:nvPr/>
          </p:nvSpPr>
          <p:spPr bwMode="auto">
            <a:xfrm>
              <a:off x="7318376" y="5583238"/>
              <a:ext cx="344488" cy="273050"/>
            </a:xfrm>
            <a:custGeom>
              <a:avLst/>
              <a:gdLst>
                <a:gd name="T0" fmla="*/ 887 w 1370"/>
                <a:gd name="T1" fmla="*/ 1087 h 1087"/>
                <a:gd name="T2" fmla="*/ 877 w 1370"/>
                <a:gd name="T3" fmla="*/ 1018 h 1087"/>
                <a:gd name="T4" fmla="*/ 872 w 1370"/>
                <a:gd name="T5" fmla="*/ 981 h 1087"/>
                <a:gd name="T6" fmla="*/ 869 w 1370"/>
                <a:gd name="T7" fmla="*/ 961 h 1087"/>
                <a:gd name="T8" fmla="*/ 866 w 1370"/>
                <a:gd name="T9" fmla="*/ 943 h 1087"/>
                <a:gd name="T10" fmla="*/ 850 w 1370"/>
                <a:gd name="T11" fmla="*/ 866 h 1087"/>
                <a:gd name="T12" fmla="*/ 820 w 1370"/>
                <a:gd name="T13" fmla="*/ 766 h 1087"/>
                <a:gd name="T14" fmla="*/ 775 w 1370"/>
                <a:gd name="T15" fmla="*/ 656 h 1087"/>
                <a:gd name="T16" fmla="*/ 713 w 1370"/>
                <a:gd name="T17" fmla="*/ 541 h 1087"/>
                <a:gd name="T18" fmla="*/ 634 w 1370"/>
                <a:gd name="T19" fmla="*/ 430 h 1087"/>
                <a:gd name="T20" fmla="*/ 589 w 1370"/>
                <a:gd name="T21" fmla="*/ 377 h 1087"/>
                <a:gd name="T22" fmla="*/ 542 w 1370"/>
                <a:gd name="T23" fmla="*/ 326 h 1087"/>
                <a:gd name="T24" fmla="*/ 491 w 1370"/>
                <a:gd name="T25" fmla="*/ 278 h 1087"/>
                <a:gd name="T26" fmla="*/ 466 w 1370"/>
                <a:gd name="T27" fmla="*/ 255 h 1087"/>
                <a:gd name="T28" fmla="*/ 465 w 1370"/>
                <a:gd name="T29" fmla="*/ 253 h 1087"/>
                <a:gd name="T30" fmla="*/ 468 w 1370"/>
                <a:gd name="T31" fmla="*/ 255 h 1087"/>
                <a:gd name="T32" fmla="*/ 467 w 1370"/>
                <a:gd name="T33" fmla="*/ 255 h 1087"/>
                <a:gd name="T34" fmla="*/ 467 w 1370"/>
                <a:gd name="T35" fmla="*/ 254 h 1087"/>
                <a:gd name="T36" fmla="*/ 463 w 1370"/>
                <a:gd name="T37" fmla="*/ 251 h 1087"/>
                <a:gd name="T38" fmla="*/ 456 w 1370"/>
                <a:gd name="T39" fmla="*/ 246 h 1087"/>
                <a:gd name="T40" fmla="*/ 441 w 1370"/>
                <a:gd name="T41" fmla="*/ 235 h 1087"/>
                <a:gd name="T42" fmla="*/ 385 w 1370"/>
                <a:gd name="T43" fmla="*/ 193 h 1087"/>
                <a:gd name="T44" fmla="*/ 358 w 1370"/>
                <a:gd name="T45" fmla="*/ 173 h 1087"/>
                <a:gd name="T46" fmla="*/ 332 w 1370"/>
                <a:gd name="T47" fmla="*/ 156 h 1087"/>
                <a:gd name="T48" fmla="*/ 232 w 1370"/>
                <a:gd name="T49" fmla="*/ 97 h 1087"/>
                <a:gd name="T50" fmla="*/ 140 w 1370"/>
                <a:gd name="T51" fmla="*/ 52 h 1087"/>
                <a:gd name="T52" fmla="*/ 66 w 1370"/>
                <a:gd name="T53" fmla="*/ 23 h 1087"/>
                <a:gd name="T54" fmla="*/ 0 w 1370"/>
                <a:gd name="T55" fmla="*/ 0 h 1087"/>
                <a:gd name="T56" fmla="*/ 70 w 1370"/>
                <a:gd name="T57" fmla="*/ 2 h 1087"/>
                <a:gd name="T58" fmla="*/ 152 w 1370"/>
                <a:gd name="T59" fmla="*/ 6 h 1087"/>
                <a:gd name="T60" fmla="*/ 257 w 1370"/>
                <a:gd name="T61" fmla="*/ 21 h 1087"/>
                <a:gd name="T62" fmla="*/ 383 w 1370"/>
                <a:gd name="T63" fmla="*/ 50 h 1087"/>
                <a:gd name="T64" fmla="*/ 418 w 1370"/>
                <a:gd name="T65" fmla="*/ 59 h 1087"/>
                <a:gd name="T66" fmla="*/ 450 w 1370"/>
                <a:gd name="T67" fmla="*/ 70 h 1087"/>
                <a:gd name="T68" fmla="*/ 516 w 1370"/>
                <a:gd name="T69" fmla="*/ 94 h 1087"/>
                <a:gd name="T70" fmla="*/ 533 w 1370"/>
                <a:gd name="T71" fmla="*/ 100 h 1087"/>
                <a:gd name="T72" fmla="*/ 542 w 1370"/>
                <a:gd name="T73" fmla="*/ 103 h 1087"/>
                <a:gd name="T74" fmla="*/ 546 w 1370"/>
                <a:gd name="T75" fmla="*/ 105 h 1087"/>
                <a:gd name="T76" fmla="*/ 547 w 1370"/>
                <a:gd name="T77" fmla="*/ 105 h 1087"/>
                <a:gd name="T78" fmla="*/ 548 w 1370"/>
                <a:gd name="T79" fmla="*/ 105 h 1087"/>
                <a:gd name="T80" fmla="*/ 552 w 1370"/>
                <a:gd name="T81" fmla="*/ 107 h 1087"/>
                <a:gd name="T82" fmla="*/ 554 w 1370"/>
                <a:gd name="T83" fmla="*/ 108 h 1087"/>
                <a:gd name="T84" fmla="*/ 589 w 1370"/>
                <a:gd name="T85" fmla="*/ 125 h 1087"/>
                <a:gd name="T86" fmla="*/ 661 w 1370"/>
                <a:gd name="T87" fmla="*/ 159 h 1087"/>
                <a:gd name="T88" fmla="*/ 732 w 1370"/>
                <a:gd name="T89" fmla="*/ 199 h 1087"/>
                <a:gd name="T90" fmla="*/ 803 w 1370"/>
                <a:gd name="T91" fmla="*/ 242 h 1087"/>
                <a:gd name="T92" fmla="*/ 937 w 1370"/>
                <a:gd name="T93" fmla="*/ 342 h 1087"/>
                <a:gd name="T94" fmla="*/ 1056 w 1370"/>
                <a:gd name="T95" fmla="*/ 455 h 1087"/>
                <a:gd name="T96" fmla="*/ 1157 w 1370"/>
                <a:gd name="T97" fmla="*/ 574 h 1087"/>
                <a:gd name="T98" fmla="*/ 1239 w 1370"/>
                <a:gd name="T99" fmla="*/ 690 h 1087"/>
                <a:gd name="T100" fmla="*/ 1302 w 1370"/>
                <a:gd name="T101" fmla="*/ 802 h 1087"/>
                <a:gd name="T102" fmla="*/ 1314 w 1370"/>
                <a:gd name="T103" fmla="*/ 826 h 1087"/>
                <a:gd name="T104" fmla="*/ 1323 w 1370"/>
                <a:gd name="T105" fmla="*/ 845 h 1087"/>
                <a:gd name="T106" fmla="*/ 1339 w 1370"/>
                <a:gd name="T107" fmla="*/ 878 h 1087"/>
                <a:gd name="T108" fmla="*/ 1370 w 1370"/>
                <a:gd name="T109" fmla="*/ 941 h 1087"/>
                <a:gd name="T110" fmla="*/ 887 w 1370"/>
                <a:gd name="T111"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0" h="1087">
                  <a:moveTo>
                    <a:pt x="887" y="1087"/>
                  </a:moveTo>
                  <a:cubicBezTo>
                    <a:pt x="887" y="1087"/>
                    <a:pt x="883" y="1062"/>
                    <a:pt x="877" y="1018"/>
                  </a:cubicBezTo>
                  <a:cubicBezTo>
                    <a:pt x="876" y="1007"/>
                    <a:pt x="874" y="995"/>
                    <a:pt x="872" y="981"/>
                  </a:cubicBezTo>
                  <a:cubicBezTo>
                    <a:pt x="871" y="975"/>
                    <a:pt x="870" y="968"/>
                    <a:pt x="869" y="961"/>
                  </a:cubicBezTo>
                  <a:cubicBezTo>
                    <a:pt x="868" y="953"/>
                    <a:pt x="867" y="950"/>
                    <a:pt x="866" y="943"/>
                  </a:cubicBezTo>
                  <a:cubicBezTo>
                    <a:pt x="861" y="921"/>
                    <a:pt x="856" y="895"/>
                    <a:pt x="850" y="866"/>
                  </a:cubicBezTo>
                  <a:cubicBezTo>
                    <a:pt x="843" y="836"/>
                    <a:pt x="831" y="802"/>
                    <a:pt x="820" y="766"/>
                  </a:cubicBezTo>
                  <a:cubicBezTo>
                    <a:pt x="808" y="730"/>
                    <a:pt x="790" y="695"/>
                    <a:pt x="775" y="656"/>
                  </a:cubicBezTo>
                  <a:cubicBezTo>
                    <a:pt x="757" y="618"/>
                    <a:pt x="734" y="581"/>
                    <a:pt x="713" y="541"/>
                  </a:cubicBezTo>
                  <a:cubicBezTo>
                    <a:pt x="688" y="505"/>
                    <a:pt x="663" y="466"/>
                    <a:pt x="634" y="430"/>
                  </a:cubicBezTo>
                  <a:lnTo>
                    <a:pt x="589" y="377"/>
                  </a:lnTo>
                  <a:cubicBezTo>
                    <a:pt x="574" y="359"/>
                    <a:pt x="559" y="341"/>
                    <a:pt x="542" y="326"/>
                  </a:cubicBezTo>
                  <a:cubicBezTo>
                    <a:pt x="525" y="310"/>
                    <a:pt x="508" y="294"/>
                    <a:pt x="491" y="278"/>
                  </a:cubicBezTo>
                  <a:lnTo>
                    <a:pt x="466" y="255"/>
                  </a:lnTo>
                  <a:lnTo>
                    <a:pt x="465" y="253"/>
                  </a:lnTo>
                  <a:cubicBezTo>
                    <a:pt x="472" y="257"/>
                    <a:pt x="466" y="254"/>
                    <a:pt x="468" y="255"/>
                  </a:cubicBezTo>
                  <a:lnTo>
                    <a:pt x="467" y="255"/>
                  </a:lnTo>
                  <a:lnTo>
                    <a:pt x="467" y="254"/>
                  </a:lnTo>
                  <a:lnTo>
                    <a:pt x="463" y="251"/>
                  </a:lnTo>
                  <a:lnTo>
                    <a:pt x="456" y="246"/>
                  </a:lnTo>
                  <a:lnTo>
                    <a:pt x="441" y="235"/>
                  </a:lnTo>
                  <a:cubicBezTo>
                    <a:pt x="422" y="221"/>
                    <a:pt x="404" y="207"/>
                    <a:pt x="385" y="193"/>
                  </a:cubicBezTo>
                  <a:cubicBezTo>
                    <a:pt x="376" y="186"/>
                    <a:pt x="367" y="179"/>
                    <a:pt x="358" y="173"/>
                  </a:cubicBezTo>
                  <a:cubicBezTo>
                    <a:pt x="349" y="167"/>
                    <a:pt x="341" y="162"/>
                    <a:pt x="332" y="156"/>
                  </a:cubicBezTo>
                  <a:cubicBezTo>
                    <a:pt x="297" y="136"/>
                    <a:pt x="265" y="113"/>
                    <a:pt x="232" y="97"/>
                  </a:cubicBezTo>
                  <a:cubicBezTo>
                    <a:pt x="198" y="79"/>
                    <a:pt x="167" y="65"/>
                    <a:pt x="140" y="52"/>
                  </a:cubicBezTo>
                  <a:cubicBezTo>
                    <a:pt x="112" y="38"/>
                    <a:pt x="87" y="31"/>
                    <a:pt x="66" y="23"/>
                  </a:cubicBezTo>
                  <a:cubicBezTo>
                    <a:pt x="24" y="8"/>
                    <a:pt x="0" y="0"/>
                    <a:pt x="0" y="0"/>
                  </a:cubicBezTo>
                  <a:cubicBezTo>
                    <a:pt x="0" y="0"/>
                    <a:pt x="26" y="1"/>
                    <a:pt x="70" y="2"/>
                  </a:cubicBezTo>
                  <a:cubicBezTo>
                    <a:pt x="93" y="3"/>
                    <a:pt x="120" y="2"/>
                    <a:pt x="152" y="6"/>
                  </a:cubicBezTo>
                  <a:cubicBezTo>
                    <a:pt x="183" y="11"/>
                    <a:pt x="218" y="16"/>
                    <a:pt x="257" y="21"/>
                  </a:cubicBezTo>
                  <a:cubicBezTo>
                    <a:pt x="296" y="27"/>
                    <a:pt x="338" y="39"/>
                    <a:pt x="383" y="50"/>
                  </a:cubicBezTo>
                  <a:cubicBezTo>
                    <a:pt x="394" y="53"/>
                    <a:pt x="406" y="56"/>
                    <a:pt x="418" y="59"/>
                  </a:cubicBezTo>
                  <a:cubicBezTo>
                    <a:pt x="428" y="63"/>
                    <a:pt x="439" y="67"/>
                    <a:pt x="450" y="70"/>
                  </a:cubicBezTo>
                  <a:cubicBezTo>
                    <a:pt x="472" y="78"/>
                    <a:pt x="494" y="86"/>
                    <a:pt x="516" y="94"/>
                  </a:cubicBezTo>
                  <a:lnTo>
                    <a:pt x="533" y="100"/>
                  </a:lnTo>
                  <a:lnTo>
                    <a:pt x="542" y="103"/>
                  </a:lnTo>
                  <a:lnTo>
                    <a:pt x="546" y="105"/>
                  </a:lnTo>
                  <a:lnTo>
                    <a:pt x="547" y="105"/>
                  </a:lnTo>
                  <a:lnTo>
                    <a:pt x="548" y="105"/>
                  </a:lnTo>
                  <a:cubicBezTo>
                    <a:pt x="549" y="106"/>
                    <a:pt x="544" y="103"/>
                    <a:pt x="552" y="107"/>
                  </a:cubicBezTo>
                  <a:lnTo>
                    <a:pt x="554" y="108"/>
                  </a:lnTo>
                  <a:cubicBezTo>
                    <a:pt x="566" y="114"/>
                    <a:pt x="577" y="119"/>
                    <a:pt x="589" y="125"/>
                  </a:cubicBezTo>
                  <a:cubicBezTo>
                    <a:pt x="613" y="136"/>
                    <a:pt x="637" y="148"/>
                    <a:pt x="661" y="159"/>
                  </a:cubicBezTo>
                  <a:cubicBezTo>
                    <a:pt x="686" y="170"/>
                    <a:pt x="708" y="185"/>
                    <a:pt x="732" y="199"/>
                  </a:cubicBezTo>
                  <a:cubicBezTo>
                    <a:pt x="755" y="213"/>
                    <a:pt x="779" y="228"/>
                    <a:pt x="803" y="242"/>
                  </a:cubicBezTo>
                  <a:cubicBezTo>
                    <a:pt x="848" y="273"/>
                    <a:pt x="893" y="308"/>
                    <a:pt x="937" y="342"/>
                  </a:cubicBezTo>
                  <a:cubicBezTo>
                    <a:pt x="977" y="380"/>
                    <a:pt x="1019" y="416"/>
                    <a:pt x="1056" y="455"/>
                  </a:cubicBezTo>
                  <a:cubicBezTo>
                    <a:pt x="1091" y="496"/>
                    <a:pt x="1127" y="534"/>
                    <a:pt x="1157" y="574"/>
                  </a:cubicBezTo>
                  <a:cubicBezTo>
                    <a:pt x="1186" y="614"/>
                    <a:pt x="1214" y="651"/>
                    <a:pt x="1239" y="690"/>
                  </a:cubicBezTo>
                  <a:cubicBezTo>
                    <a:pt x="1262" y="730"/>
                    <a:pt x="1283" y="768"/>
                    <a:pt x="1302" y="802"/>
                  </a:cubicBezTo>
                  <a:cubicBezTo>
                    <a:pt x="1306" y="810"/>
                    <a:pt x="1311" y="820"/>
                    <a:pt x="1314" y="826"/>
                  </a:cubicBezTo>
                  <a:cubicBezTo>
                    <a:pt x="1317" y="833"/>
                    <a:pt x="1320" y="839"/>
                    <a:pt x="1323" y="845"/>
                  </a:cubicBezTo>
                  <a:cubicBezTo>
                    <a:pt x="1329" y="857"/>
                    <a:pt x="1335" y="868"/>
                    <a:pt x="1339" y="878"/>
                  </a:cubicBezTo>
                  <a:cubicBezTo>
                    <a:pt x="1359" y="918"/>
                    <a:pt x="1370" y="941"/>
                    <a:pt x="1370" y="941"/>
                  </a:cubicBezTo>
                  <a:lnTo>
                    <a:pt x="887" y="1087"/>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6" name="Freeform 174">
              <a:extLst>
                <a:ext uri="{FF2B5EF4-FFF2-40B4-BE49-F238E27FC236}">
                  <a16:creationId xmlns:a16="http://schemas.microsoft.com/office/drawing/2014/main" id="{46EDE5C6-ED66-45A8-990A-344E169890E1}"/>
                </a:ext>
              </a:extLst>
            </p:cNvPr>
            <p:cNvSpPr>
              <a:spLocks/>
            </p:cNvSpPr>
            <p:nvPr/>
          </p:nvSpPr>
          <p:spPr bwMode="auto">
            <a:xfrm>
              <a:off x="7462838" y="5797550"/>
              <a:ext cx="260350" cy="228600"/>
            </a:xfrm>
            <a:custGeom>
              <a:avLst/>
              <a:gdLst>
                <a:gd name="T0" fmla="*/ 164 w 164"/>
                <a:gd name="T1" fmla="*/ 0 h 144"/>
                <a:gd name="T2" fmla="*/ 84 w 164"/>
                <a:gd name="T3" fmla="*/ 144 h 144"/>
                <a:gd name="T4" fmla="*/ 0 w 164"/>
                <a:gd name="T5" fmla="*/ 2 h 144"/>
                <a:gd name="T6" fmla="*/ 164 w 164"/>
                <a:gd name="T7" fmla="*/ 0 h 144"/>
              </a:gdLst>
              <a:ahLst/>
              <a:cxnLst>
                <a:cxn ang="0">
                  <a:pos x="T0" y="T1"/>
                </a:cxn>
                <a:cxn ang="0">
                  <a:pos x="T2" y="T3"/>
                </a:cxn>
                <a:cxn ang="0">
                  <a:pos x="T4" y="T5"/>
                </a:cxn>
                <a:cxn ang="0">
                  <a:pos x="T6" y="T7"/>
                </a:cxn>
              </a:cxnLst>
              <a:rect l="0" t="0" r="r" b="b"/>
              <a:pathLst>
                <a:path w="164" h="144">
                  <a:moveTo>
                    <a:pt x="164" y="0"/>
                  </a:moveTo>
                  <a:lnTo>
                    <a:pt x="84" y="144"/>
                  </a:lnTo>
                  <a:lnTo>
                    <a:pt x="0" y="2"/>
                  </a:lnTo>
                  <a:lnTo>
                    <a:pt x="164"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7" name="Freeform 175">
              <a:extLst>
                <a:ext uri="{FF2B5EF4-FFF2-40B4-BE49-F238E27FC236}">
                  <a16:creationId xmlns:a16="http://schemas.microsoft.com/office/drawing/2014/main" id="{B6728F0C-7FBF-4145-A9EB-48A775E6ED8D}"/>
                </a:ext>
              </a:extLst>
            </p:cNvPr>
            <p:cNvSpPr>
              <a:spLocks/>
            </p:cNvSpPr>
            <p:nvPr/>
          </p:nvSpPr>
          <p:spPr bwMode="auto">
            <a:xfrm>
              <a:off x="7178676" y="6096000"/>
              <a:ext cx="384175" cy="222250"/>
            </a:xfrm>
            <a:custGeom>
              <a:avLst/>
              <a:gdLst>
                <a:gd name="T0" fmla="*/ 99 w 1529"/>
                <a:gd name="T1" fmla="*/ 372 h 883"/>
                <a:gd name="T2" fmla="*/ 170 w 1529"/>
                <a:gd name="T3" fmla="*/ 397 h 883"/>
                <a:gd name="T4" fmla="*/ 205 w 1529"/>
                <a:gd name="T5" fmla="*/ 410 h 883"/>
                <a:gd name="T6" fmla="*/ 238 w 1529"/>
                <a:gd name="T7" fmla="*/ 420 h 883"/>
                <a:gd name="T8" fmla="*/ 275 w 1529"/>
                <a:gd name="T9" fmla="*/ 432 h 883"/>
                <a:gd name="T10" fmla="*/ 323 w 1529"/>
                <a:gd name="T11" fmla="*/ 443 h 883"/>
                <a:gd name="T12" fmla="*/ 376 w 1529"/>
                <a:gd name="T13" fmla="*/ 453 h 883"/>
                <a:gd name="T14" fmla="*/ 433 w 1529"/>
                <a:gd name="T15" fmla="*/ 461 h 883"/>
                <a:gd name="T16" fmla="*/ 494 w 1529"/>
                <a:gd name="T17" fmla="*/ 466 h 883"/>
                <a:gd name="T18" fmla="*/ 560 w 1529"/>
                <a:gd name="T19" fmla="*/ 469 h 883"/>
                <a:gd name="T20" fmla="*/ 698 w 1529"/>
                <a:gd name="T21" fmla="*/ 460 h 883"/>
                <a:gd name="T22" fmla="*/ 770 w 1529"/>
                <a:gd name="T23" fmla="*/ 450 h 883"/>
                <a:gd name="T24" fmla="*/ 842 w 1529"/>
                <a:gd name="T25" fmla="*/ 436 h 883"/>
                <a:gd name="T26" fmla="*/ 913 w 1529"/>
                <a:gd name="T27" fmla="*/ 416 h 883"/>
                <a:gd name="T28" fmla="*/ 983 w 1529"/>
                <a:gd name="T29" fmla="*/ 392 h 883"/>
                <a:gd name="T30" fmla="*/ 1018 w 1529"/>
                <a:gd name="T31" fmla="*/ 380 h 883"/>
                <a:gd name="T32" fmla="*/ 1051 w 1529"/>
                <a:gd name="T33" fmla="*/ 365 h 883"/>
                <a:gd name="T34" fmla="*/ 1117 w 1529"/>
                <a:gd name="T35" fmla="*/ 334 h 883"/>
                <a:gd name="T36" fmla="*/ 1237 w 1529"/>
                <a:gd name="T37" fmla="*/ 264 h 883"/>
                <a:gd name="T38" fmla="*/ 1291 w 1529"/>
                <a:gd name="T39" fmla="*/ 227 h 883"/>
                <a:gd name="T40" fmla="*/ 1339 w 1529"/>
                <a:gd name="T41" fmla="*/ 189 h 883"/>
                <a:gd name="T42" fmla="*/ 1420 w 1529"/>
                <a:gd name="T43" fmla="*/ 117 h 883"/>
                <a:gd name="T44" fmla="*/ 1453 w 1529"/>
                <a:gd name="T45" fmla="*/ 86 h 883"/>
                <a:gd name="T46" fmla="*/ 1479 w 1529"/>
                <a:gd name="T47" fmla="*/ 57 h 883"/>
                <a:gd name="T48" fmla="*/ 1529 w 1529"/>
                <a:gd name="T49" fmla="*/ 0 h 883"/>
                <a:gd name="T50" fmla="*/ 1497 w 1529"/>
                <a:gd name="T51" fmla="*/ 69 h 883"/>
                <a:gd name="T52" fmla="*/ 1481 w 1529"/>
                <a:gd name="T53" fmla="*/ 105 h 883"/>
                <a:gd name="T54" fmla="*/ 1458 w 1529"/>
                <a:gd name="T55" fmla="*/ 146 h 883"/>
                <a:gd name="T56" fmla="*/ 1398 w 1529"/>
                <a:gd name="T57" fmla="*/ 243 h 883"/>
                <a:gd name="T58" fmla="*/ 1361 w 1529"/>
                <a:gd name="T59" fmla="*/ 297 h 883"/>
                <a:gd name="T60" fmla="*/ 1317 w 1529"/>
                <a:gd name="T61" fmla="*/ 352 h 883"/>
                <a:gd name="T62" fmla="*/ 1213 w 1529"/>
                <a:gd name="T63" fmla="*/ 466 h 883"/>
                <a:gd name="T64" fmla="*/ 1152 w 1529"/>
                <a:gd name="T65" fmla="*/ 521 h 883"/>
                <a:gd name="T66" fmla="*/ 1121 w 1529"/>
                <a:gd name="T67" fmla="*/ 549 h 883"/>
                <a:gd name="T68" fmla="*/ 1087 w 1529"/>
                <a:gd name="T69" fmla="*/ 574 h 883"/>
                <a:gd name="T70" fmla="*/ 1016 w 1529"/>
                <a:gd name="T71" fmla="*/ 626 h 883"/>
                <a:gd name="T72" fmla="*/ 942 w 1529"/>
                <a:gd name="T73" fmla="*/ 673 h 883"/>
                <a:gd name="T74" fmla="*/ 863 w 1529"/>
                <a:gd name="T75" fmla="*/ 716 h 883"/>
                <a:gd name="T76" fmla="*/ 783 w 1529"/>
                <a:gd name="T77" fmla="*/ 754 h 883"/>
                <a:gd name="T78" fmla="*/ 618 w 1529"/>
                <a:gd name="T79" fmla="*/ 816 h 883"/>
                <a:gd name="T80" fmla="*/ 537 w 1529"/>
                <a:gd name="T81" fmla="*/ 838 h 883"/>
                <a:gd name="T82" fmla="*/ 457 w 1529"/>
                <a:gd name="T83" fmla="*/ 856 h 883"/>
                <a:gd name="T84" fmla="*/ 380 w 1529"/>
                <a:gd name="T85" fmla="*/ 869 h 883"/>
                <a:gd name="T86" fmla="*/ 308 w 1529"/>
                <a:gd name="T87" fmla="*/ 877 h 883"/>
                <a:gd name="T88" fmla="*/ 240 w 1529"/>
                <a:gd name="T89" fmla="*/ 882 h 883"/>
                <a:gd name="T90" fmla="*/ 174 w 1529"/>
                <a:gd name="T91" fmla="*/ 883 h 883"/>
                <a:gd name="T92" fmla="*/ 115 w 1529"/>
                <a:gd name="T93" fmla="*/ 882 h 883"/>
                <a:gd name="T94" fmla="*/ 75 w 1529"/>
                <a:gd name="T95" fmla="*/ 881 h 883"/>
                <a:gd name="T96" fmla="*/ 0 w 1529"/>
                <a:gd name="T97" fmla="*/ 877 h 883"/>
                <a:gd name="T98" fmla="*/ 99 w 1529"/>
                <a:gd name="T99" fmla="*/ 372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29" h="883">
                  <a:moveTo>
                    <a:pt x="99" y="372"/>
                  </a:moveTo>
                  <a:cubicBezTo>
                    <a:pt x="99" y="372"/>
                    <a:pt x="125" y="381"/>
                    <a:pt x="170" y="397"/>
                  </a:cubicBezTo>
                  <a:cubicBezTo>
                    <a:pt x="180" y="401"/>
                    <a:pt x="192" y="405"/>
                    <a:pt x="205" y="410"/>
                  </a:cubicBezTo>
                  <a:cubicBezTo>
                    <a:pt x="215" y="413"/>
                    <a:pt x="226" y="416"/>
                    <a:pt x="238" y="420"/>
                  </a:cubicBezTo>
                  <a:cubicBezTo>
                    <a:pt x="250" y="424"/>
                    <a:pt x="262" y="428"/>
                    <a:pt x="275" y="432"/>
                  </a:cubicBezTo>
                  <a:cubicBezTo>
                    <a:pt x="290" y="436"/>
                    <a:pt x="306" y="439"/>
                    <a:pt x="323" y="443"/>
                  </a:cubicBezTo>
                  <a:cubicBezTo>
                    <a:pt x="340" y="446"/>
                    <a:pt x="357" y="451"/>
                    <a:pt x="376" y="453"/>
                  </a:cubicBezTo>
                  <a:cubicBezTo>
                    <a:pt x="394" y="456"/>
                    <a:pt x="413" y="458"/>
                    <a:pt x="433" y="461"/>
                  </a:cubicBezTo>
                  <a:cubicBezTo>
                    <a:pt x="453" y="464"/>
                    <a:pt x="473" y="465"/>
                    <a:pt x="494" y="466"/>
                  </a:cubicBezTo>
                  <a:cubicBezTo>
                    <a:pt x="515" y="467"/>
                    <a:pt x="537" y="469"/>
                    <a:pt x="560" y="469"/>
                  </a:cubicBezTo>
                  <a:cubicBezTo>
                    <a:pt x="604" y="467"/>
                    <a:pt x="651" y="467"/>
                    <a:pt x="698" y="460"/>
                  </a:cubicBezTo>
                  <a:cubicBezTo>
                    <a:pt x="722" y="458"/>
                    <a:pt x="746" y="456"/>
                    <a:pt x="770" y="450"/>
                  </a:cubicBezTo>
                  <a:cubicBezTo>
                    <a:pt x="793" y="445"/>
                    <a:pt x="818" y="442"/>
                    <a:pt x="842" y="436"/>
                  </a:cubicBezTo>
                  <a:cubicBezTo>
                    <a:pt x="866" y="429"/>
                    <a:pt x="889" y="423"/>
                    <a:pt x="913" y="416"/>
                  </a:cubicBezTo>
                  <a:cubicBezTo>
                    <a:pt x="937" y="410"/>
                    <a:pt x="960" y="400"/>
                    <a:pt x="983" y="392"/>
                  </a:cubicBezTo>
                  <a:lnTo>
                    <a:pt x="1018" y="380"/>
                  </a:lnTo>
                  <a:cubicBezTo>
                    <a:pt x="1029" y="375"/>
                    <a:pt x="1040" y="370"/>
                    <a:pt x="1051" y="365"/>
                  </a:cubicBezTo>
                  <a:cubicBezTo>
                    <a:pt x="1073" y="355"/>
                    <a:pt x="1096" y="345"/>
                    <a:pt x="1117" y="334"/>
                  </a:cubicBezTo>
                  <a:cubicBezTo>
                    <a:pt x="1158" y="311"/>
                    <a:pt x="1201" y="290"/>
                    <a:pt x="1237" y="264"/>
                  </a:cubicBezTo>
                  <a:cubicBezTo>
                    <a:pt x="1255" y="251"/>
                    <a:pt x="1274" y="239"/>
                    <a:pt x="1291" y="227"/>
                  </a:cubicBezTo>
                  <a:cubicBezTo>
                    <a:pt x="1308" y="214"/>
                    <a:pt x="1324" y="201"/>
                    <a:pt x="1339" y="189"/>
                  </a:cubicBezTo>
                  <a:cubicBezTo>
                    <a:pt x="1371" y="165"/>
                    <a:pt x="1396" y="140"/>
                    <a:pt x="1420" y="117"/>
                  </a:cubicBezTo>
                  <a:cubicBezTo>
                    <a:pt x="1432" y="106"/>
                    <a:pt x="1443" y="95"/>
                    <a:pt x="1453" y="86"/>
                  </a:cubicBezTo>
                  <a:cubicBezTo>
                    <a:pt x="1463" y="75"/>
                    <a:pt x="1471" y="66"/>
                    <a:pt x="1479" y="57"/>
                  </a:cubicBezTo>
                  <a:cubicBezTo>
                    <a:pt x="1511" y="22"/>
                    <a:pt x="1529" y="0"/>
                    <a:pt x="1529" y="0"/>
                  </a:cubicBezTo>
                  <a:cubicBezTo>
                    <a:pt x="1529" y="0"/>
                    <a:pt x="1517" y="26"/>
                    <a:pt x="1497" y="69"/>
                  </a:cubicBezTo>
                  <a:cubicBezTo>
                    <a:pt x="1492" y="80"/>
                    <a:pt x="1487" y="92"/>
                    <a:pt x="1481" y="105"/>
                  </a:cubicBezTo>
                  <a:cubicBezTo>
                    <a:pt x="1474" y="118"/>
                    <a:pt x="1466" y="132"/>
                    <a:pt x="1458" y="146"/>
                  </a:cubicBezTo>
                  <a:cubicBezTo>
                    <a:pt x="1441" y="175"/>
                    <a:pt x="1423" y="209"/>
                    <a:pt x="1398" y="243"/>
                  </a:cubicBezTo>
                  <a:cubicBezTo>
                    <a:pt x="1387" y="260"/>
                    <a:pt x="1374" y="278"/>
                    <a:pt x="1361" y="297"/>
                  </a:cubicBezTo>
                  <a:cubicBezTo>
                    <a:pt x="1347" y="315"/>
                    <a:pt x="1332" y="333"/>
                    <a:pt x="1317" y="352"/>
                  </a:cubicBezTo>
                  <a:cubicBezTo>
                    <a:pt x="1288" y="391"/>
                    <a:pt x="1251" y="426"/>
                    <a:pt x="1213" y="466"/>
                  </a:cubicBezTo>
                  <a:cubicBezTo>
                    <a:pt x="1194" y="484"/>
                    <a:pt x="1173" y="502"/>
                    <a:pt x="1152" y="521"/>
                  </a:cubicBezTo>
                  <a:cubicBezTo>
                    <a:pt x="1142" y="530"/>
                    <a:pt x="1131" y="540"/>
                    <a:pt x="1121" y="549"/>
                  </a:cubicBezTo>
                  <a:lnTo>
                    <a:pt x="1087" y="574"/>
                  </a:lnTo>
                  <a:cubicBezTo>
                    <a:pt x="1063" y="591"/>
                    <a:pt x="1041" y="610"/>
                    <a:pt x="1016" y="626"/>
                  </a:cubicBezTo>
                  <a:cubicBezTo>
                    <a:pt x="991" y="641"/>
                    <a:pt x="966" y="657"/>
                    <a:pt x="942" y="673"/>
                  </a:cubicBezTo>
                  <a:cubicBezTo>
                    <a:pt x="916" y="688"/>
                    <a:pt x="890" y="701"/>
                    <a:pt x="863" y="716"/>
                  </a:cubicBezTo>
                  <a:cubicBezTo>
                    <a:pt x="837" y="730"/>
                    <a:pt x="810" y="742"/>
                    <a:pt x="783" y="754"/>
                  </a:cubicBezTo>
                  <a:cubicBezTo>
                    <a:pt x="729" y="779"/>
                    <a:pt x="674" y="797"/>
                    <a:pt x="618" y="816"/>
                  </a:cubicBezTo>
                  <a:cubicBezTo>
                    <a:pt x="591" y="825"/>
                    <a:pt x="563" y="830"/>
                    <a:pt x="537" y="838"/>
                  </a:cubicBezTo>
                  <a:cubicBezTo>
                    <a:pt x="510" y="845"/>
                    <a:pt x="483" y="852"/>
                    <a:pt x="457" y="856"/>
                  </a:cubicBezTo>
                  <a:cubicBezTo>
                    <a:pt x="431" y="860"/>
                    <a:pt x="405" y="865"/>
                    <a:pt x="380" y="869"/>
                  </a:cubicBezTo>
                  <a:cubicBezTo>
                    <a:pt x="355" y="873"/>
                    <a:pt x="331" y="874"/>
                    <a:pt x="308" y="877"/>
                  </a:cubicBezTo>
                  <a:cubicBezTo>
                    <a:pt x="284" y="879"/>
                    <a:pt x="262" y="881"/>
                    <a:pt x="240" y="882"/>
                  </a:cubicBezTo>
                  <a:cubicBezTo>
                    <a:pt x="217" y="883"/>
                    <a:pt x="195" y="883"/>
                    <a:pt x="174" y="883"/>
                  </a:cubicBezTo>
                  <a:cubicBezTo>
                    <a:pt x="153" y="883"/>
                    <a:pt x="133" y="882"/>
                    <a:pt x="115" y="882"/>
                  </a:cubicBezTo>
                  <a:cubicBezTo>
                    <a:pt x="101" y="882"/>
                    <a:pt x="87" y="881"/>
                    <a:pt x="75" y="881"/>
                  </a:cubicBezTo>
                  <a:cubicBezTo>
                    <a:pt x="27" y="879"/>
                    <a:pt x="0" y="877"/>
                    <a:pt x="0" y="877"/>
                  </a:cubicBezTo>
                  <a:lnTo>
                    <a:pt x="99" y="372"/>
                  </a:lnTo>
                  <a:close/>
                </a:path>
              </a:pathLst>
            </a:custGeom>
            <a:solidFill>
              <a:srgbClr val="C03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8" name="Freeform 176">
              <a:extLst>
                <a:ext uri="{FF2B5EF4-FFF2-40B4-BE49-F238E27FC236}">
                  <a16:creationId xmlns:a16="http://schemas.microsoft.com/office/drawing/2014/main" id="{B104C122-C638-4F2E-80FD-0C1388506A98}"/>
                </a:ext>
              </a:extLst>
            </p:cNvPr>
            <p:cNvSpPr>
              <a:spLocks/>
            </p:cNvSpPr>
            <p:nvPr/>
          </p:nvSpPr>
          <p:spPr bwMode="auto">
            <a:xfrm>
              <a:off x="7027863" y="6146800"/>
              <a:ext cx="260350" cy="233363"/>
            </a:xfrm>
            <a:custGeom>
              <a:avLst/>
              <a:gdLst>
                <a:gd name="T0" fmla="*/ 90 w 164"/>
                <a:gd name="T1" fmla="*/ 147 h 147"/>
                <a:gd name="T2" fmla="*/ 0 w 164"/>
                <a:gd name="T3" fmla="*/ 10 h 147"/>
                <a:gd name="T4" fmla="*/ 164 w 164"/>
                <a:gd name="T5" fmla="*/ 0 h 147"/>
                <a:gd name="T6" fmla="*/ 90 w 164"/>
                <a:gd name="T7" fmla="*/ 147 h 147"/>
              </a:gdLst>
              <a:ahLst/>
              <a:cxnLst>
                <a:cxn ang="0">
                  <a:pos x="T0" y="T1"/>
                </a:cxn>
                <a:cxn ang="0">
                  <a:pos x="T2" y="T3"/>
                </a:cxn>
                <a:cxn ang="0">
                  <a:pos x="T4" y="T5"/>
                </a:cxn>
                <a:cxn ang="0">
                  <a:pos x="T6" y="T7"/>
                </a:cxn>
              </a:cxnLst>
              <a:rect l="0" t="0" r="r" b="b"/>
              <a:pathLst>
                <a:path w="164" h="147">
                  <a:moveTo>
                    <a:pt x="90" y="147"/>
                  </a:moveTo>
                  <a:lnTo>
                    <a:pt x="0" y="10"/>
                  </a:lnTo>
                  <a:lnTo>
                    <a:pt x="164" y="0"/>
                  </a:lnTo>
                  <a:lnTo>
                    <a:pt x="90" y="147"/>
                  </a:lnTo>
                  <a:close/>
                </a:path>
              </a:pathLst>
            </a:custGeom>
            <a:solidFill>
              <a:srgbClr val="C03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9" name="Freeform 177">
              <a:extLst>
                <a:ext uri="{FF2B5EF4-FFF2-40B4-BE49-F238E27FC236}">
                  <a16:creationId xmlns:a16="http://schemas.microsoft.com/office/drawing/2014/main" id="{9422BCB0-DF56-4416-BF00-9D7A404828D0}"/>
                </a:ext>
              </a:extLst>
            </p:cNvPr>
            <p:cNvSpPr>
              <a:spLocks/>
            </p:cNvSpPr>
            <p:nvPr/>
          </p:nvSpPr>
          <p:spPr bwMode="auto">
            <a:xfrm>
              <a:off x="6900863" y="5586413"/>
              <a:ext cx="217488" cy="512763"/>
            </a:xfrm>
            <a:custGeom>
              <a:avLst/>
              <a:gdLst>
                <a:gd name="T0" fmla="*/ 862 w 862"/>
                <a:gd name="T1" fmla="*/ 429 h 2040"/>
                <a:gd name="T2" fmla="*/ 785 w 862"/>
                <a:gd name="T3" fmla="*/ 474 h 2040"/>
                <a:gd name="T4" fmla="*/ 744 w 862"/>
                <a:gd name="T5" fmla="*/ 498 h 2040"/>
                <a:gd name="T6" fmla="*/ 710 w 862"/>
                <a:gd name="T7" fmla="*/ 521 h 2040"/>
                <a:gd name="T8" fmla="*/ 671 w 862"/>
                <a:gd name="T9" fmla="*/ 546 h 2040"/>
                <a:gd name="T10" fmla="*/ 650 w 862"/>
                <a:gd name="T11" fmla="*/ 560 h 2040"/>
                <a:gd name="T12" fmla="*/ 628 w 862"/>
                <a:gd name="T13" fmla="*/ 580 h 2040"/>
                <a:gd name="T14" fmla="*/ 580 w 862"/>
                <a:gd name="T15" fmla="*/ 621 h 2040"/>
                <a:gd name="T16" fmla="*/ 554 w 862"/>
                <a:gd name="T17" fmla="*/ 644 h 2040"/>
                <a:gd name="T18" fmla="*/ 531 w 862"/>
                <a:gd name="T19" fmla="*/ 669 h 2040"/>
                <a:gd name="T20" fmla="*/ 481 w 862"/>
                <a:gd name="T21" fmla="*/ 723 h 2040"/>
                <a:gd name="T22" fmla="*/ 474 w 862"/>
                <a:gd name="T23" fmla="*/ 730 h 2040"/>
                <a:gd name="T24" fmla="*/ 471 w 862"/>
                <a:gd name="T25" fmla="*/ 734 h 2040"/>
                <a:gd name="T26" fmla="*/ 470 w 862"/>
                <a:gd name="T27" fmla="*/ 734 h 2040"/>
                <a:gd name="T28" fmla="*/ 473 w 862"/>
                <a:gd name="T29" fmla="*/ 729 h 2040"/>
                <a:gd name="T30" fmla="*/ 473 w 862"/>
                <a:gd name="T31" fmla="*/ 730 h 2040"/>
                <a:gd name="T32" fmla="*/ 471 w 862"/>
                <a:gd name="T33" fmla="*/ 732 h 2040"/>
                <a:gd name="T34" fmla="*/ 458 w 862"/>
                <a:gd name="T35" fmla="*/ 750 h 2040"/>
                <a:gd name="T36" fmla="*/ 431 w 862"/>
                <a:gd name="T37" fmla="*/ 786 h 2040"/>
                <a:gd name="T38" fmla="*/ 418 w 862"/>
                <a:gd name="T39" fmla="*/ 804 h 2040"/>
                <a:gd name="T40" fmla="*/ 407 w 862"/>
                <a:gd name="T41" fmla="*/ 820 h 2040"/>
                <a:gd name="T42" fmla="*/ 386 w 862"/>
                <a:gd name="T43" fmla="*/ 851 h 2040"/>
                <a:gd name="T44" fmla="*/ 344 w 862"/>
                <a:gd name="T45" fmla="*/ 921 h 2040"/>
                <a:gd name="T46" fmla="*/ 272 w 862"/>
                <a:gd name="T47" fmla="*/ 1078 h 2040"/>
                <a:gd name="T48" fmla="*/ 223 w 862"/>
                <a:gd name="T49" fmla="*/ 1247 h 2040"/>
                <a:gd name="T50" fmla="*/ 199 w 862"/>
                <a:gd name="T51" fmla="*/ 1420 h 2040"/>
                <a:gd name="T52" fmla="*/ 198 w 862"/>
                <a:gd name="T53" fmla="*/ 1586 h 2040"/>
                <a:gd name="T54" fmla="*/ 205 w 862"/>
                <a:gd name="T55" fmla="*/ 1663 h 2040"/>
                <a:gd name="T56" fmla="*/ 216 w 862"/>
                <a:gd name="T57" fmla="*/ 1735 h 2040"/>
                <a:gd name="T58" fmla="*/ 245 w 862"/>
                <a:gd name="T59" fmla="*/ 1862 h 2040"/>
                <a:gd name="T60" fmla="*/ 276 w 862"/>
                <a:gd name="T61" fmla="*/ 1958 h 2040"/>
                <a:gd name="T62" fmla="*/ 310 w 862"/>
                <a:gd name="T63" fmla="*/ 2040 h 2040"/>
                <a:gd name="T64" fmla="*/ 255 w 862"/>
                <a:gd name="T65" fmla="*/ 1968 h 2040"/>
                <a:gd name="T66" fmla="*/ 199 w 862"/>
                <a:gd name="T67" fmla="*/ 1881 h 2040"/>
                <a:gd name="T68" fmla="*/ 136 w 862"/>
                <a:gd name="T69" fmla="*/ 1761 h 2040"/>
                <a:gd name="T70" fmla="*/ 104 w 862"/>
                <a:gd name="T71" fmla="*/ 1689 h 2040"/>
                <a:gd name="T72" fmla="*/ 75 w 862"/>
                <a:gd name="T73" fmla="*/ 1610 h 2040"/>
                <a:gd name="T74" fmla="*/ 28 w 862"/>
                <a:gd name="T75" fmla="*/ 1432 h 2040"/>
                <a:gd name="T76" fmla="*/ 3 w 862"/>
                <a:gd name="T77" fmla="*/ 1232 h 2040"/>
                <a:gd name="T78" fmla="*/ 7 w 862"/>
                <a:gd name="T79" fmla="*/ 1022 h 2040"/>
                <a:gd name="T80" fmla="*/ 41 w 862"/>
                <a:gd name="T81" fmla="*/ 811 h 2040"/>
                <a:gd name="T82" fmla="*/ 71 w 862"/>
                <a:gd name="T83" fmla="*/ 706 h 2040"/>
                <a:gd name="T84" fmla="*/ 88 w 862"/>
                <a:gd name="T85" fmla="*/ 654 h 2040"/>
                <a:gd name="T86" fmla="*/ 97 w 862"/>
                <a:gd name="T87" fmla="*/ 628 h 2040"/>
                <a:gd name="T88" fmla="*/ 106 w 862"/>
                <a:gd name="T89" fmla="*/ 607 h 2040"/>
                <a:gd name="T90" fmla="*/ 122 w 862"/>
                <a:gd name="T91" fmla="*/ 565 h 2040"/>
                <a:gd name="T92" fmla="*/ 130 w 862"/>
                <a:gd name="T93" fmla="*/ 544 h 2040"/>
                <a:gd name="T94" fmla="*/ 145 w 862"/>
                <a:gd name="T95" fmla="*/ 516 h 2040"/>
                <a:gd name="T96" fmla="*/ 190 w 862"/>
                <a:gd name="T97" fmla="*/ 429 h 2040"/>
                <a:gd name="T98" fmla="*/ 212 w 862"/>
                <a:gd name="T99" fmla="*/ 387 h 2040"/>
                <a:gd name="T100" fmla="*/ 237 w 862"/>
                <a:gd name="T101" fmla="*/ 348 h 2040"/>
                <a:gd name="T102" fmla="*/ 287 w 862"/>
                <a:gd name="T103" fmla="*/ 275 h 2040"/>
                <a:gd name="T104" fmla="*/ 310 w 862"/>
                <a:gd name="T105" fmla="*/ 241 h 2040"/>
                <a:gd name="T106" fmla="*/ 337 w 862"/>
                <a:gd name="T107" fmla="*/ 208 h 2040"/>
                <a:gd name="T108" fmla="*/ 389 w 862"/>
                <a:gd name="T109" fmla="*/ 147 h 2040"/>
                <a:gd name="T110" fmla="*/ 435 w 862"/>
                <a:gd name="T111" fmla="*/ 96 h 2040"/>
                <a:gd name="T112" fmla="*/ 468 w 862"/>
                <a:gd name="T113" fmla="*/ 63 h 2040"/>
                <a:gd name="T114" fmla="*/ 531 w 862"/>
                <a:gd name="T115" fmla="*/ 0 h 2040"/>
                <a:gd name="T116" fmla="*/ 862 w 862"/>
                <a:gd name="T117" fmla="*/ 429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2" h="2040">
                  <a:moveTo>
                    <a:pt x="862" y="429"/>
                  </a:moveTo>
                  <a:cubicBezTo>
                    <a:pt x="862" y="429"/>
                    <a:pt x="834" y="446"/>
                    <a:pt x="785" y="474"/>
                  </a:cubicBezTo>
                  <a:cubicBezTo>
                    <a:pt x="772" y="481"/>
                    <a:pt x="759" y="489"/>
                    <a:pt x="744" y="498"/>
                  </a:cubicBezTo>
                  <a:cubicBezTo>
                    <a:pt x="730" y="506"/>
                    <a:pt x="722" y="512"/>
                    <a:pt x="710" y="521"/>
                  </a:cubicBezTo>
                  <a:cubicBezTo>
                    <a:pt x="698" y="529"/>
                    <a:pt x="685" y="537"/>
                    <a:pt x="671" y="546"/>
                  </a:cubicBezTo>
                  <a:cubicBezTo>
                    <a:pt x="664" y="551"/>
                    <a:pt x="657" y="556"/>
                    <a:pt x="650" y="560"/>
                  </a:cubicBezTo>
                  <a:cubicBezTo>
                    <a:pt x="643" y="567"/>
                    <a:pt x="635" y="573"/>
                    <a:pt x="628" y="580"/>
                  </a:cubicBezTo>
                  <a:cubicBezTo>
                    <a:pt x="612" y="593"/>
                    <a:pt x="596" y="607"/>
                    <a:pt x="580" y="621"/>
                  </a:cubicBezTo>
                  <a:cubicBezTo>
                    <a:pt x="571" y="629"/>
                    <a:pt x="562" y="636"/>
                    <a:pt x="554" y="644"/>
                  </a:cubicBezTo>
                  <a:cubicBezTo>
                    <a:pt x="547" y="652"/>
                    <a:pt x="539" y="661"/>
                    <a:pt x="531" y="669"/>
                  </a:cubicBezTo>
                  <a:cubicBezTo>
                    <a:pt x="515" y="687"/>
                    <a:pt x="498" y="705"/>
                    <a:pt x="481" y="723"/>
                  </a:cubicBezTo>
                  <a:lnTo>
                    <a:pt x="474" y="730"/>
                  </a:lnTo>
                  <a:lnTo>
                    <a:pt x="471" y="734"/>
                  </a:lnTo>
                  <a:lnTo>
                    <a:pt x="470" y="734"/>
                  </a:lnTo>
                  <a:cubicBezTo>
                    <a:pt x="467" y="740"/>
                    <a:pt x="474" y="727"/>
                    <a:pt x="473" y="729"/>
                  </a:cubicBezTo>
                  <a:lnTo>
                    <a:pt x="473" y="730"/>
                  </a:lnTo>
                  <a:lnTo>
                    <a:pt x="471" y="732"/>
                  </a:lnTo>
                  <a:lnTo>
                    <a:pt x="458" y="750"/>
                  </a:lnTo>
                  <a:cubicBezTo>
                    <a:pt x="449" y="762"/>
                    <a:pt x="440" y="774"/>
                    <a:pt x="431" y="786"/>
                  </a:cubicBezTo>
                  <a:lnTo>
                    <a:pt x="418" y="804"/>
                  </a:lnTo>
                  <a:cubicBezTo>
                    <a:pt x="413" y="811"/>
                    <a:pt x="411" y="815"/>
                    <a:pt x="407" y="820"/>
                  </a:cubicBezTo>
                  <a:cubicBezTo>
                    <a:pt x="400" y="831"/>
                    <a:pt x="393" y="841"/>
                    <a:pt x="386" y="851"/>
                  </a:cubicBezTo>
                  <a:cubicBezTo>
                    <a:pt x="371" y="871"/>
                    <a:pt x="358" y="897"/>
                    <a:pt x="344" y="921"/>
                  </a:cubicBezTo>
                  <a:cubicBezTo>
                    <a:pt x="317" y="971"/>
                    <a:pt x="293" y="1023"/>
                    <a:pt x="272" y="1078"/>
                  </a:cubicBezTo>
                  <a:cubicBezTo>
                    <a:pt x="251" y="1133"/>
                    <a:pt x="235" y="1190"/>
                    <a:pt x="223" y="1247"/>
                  </a:cubicBezTo>
                  <a:cubicBezTo>
                    <a:pt x="211" y="1305"/>
                    <a:pt x="203" y="1363"/>
                    <a:pt x="199" y="1420"/>
                  </a:cubicBezTo>
                  <a:cubicBezTo>
                    <a:pt x="195" y="1477"/>
                    <a:pt x="195" y="1533"/>
                    <a:pt x="198" y="1586"/>
                  </a:cubicBezTo>
                  <a:cubicBezTo>
                    <a:pt x="198" y="1612"/>
                    <a:pt x="203" y="1638"/>
                    <a:pt x="205" y="1663"/>
                  </a:cubicBezTo>
                  <a:cubicBezTo>
                    <a:pt x="207" y="1688"/>
                    <a:pt x="212" y="1712"/>
                    <a:pt x="216" y="1735"/>
                  </a:cubicBezTo>
                  <a:cubicBezTo>
                    <a:pt x="223" y="1782"/>
                    <a:pt x="235" y="1824"/>
                    <a:pt x="245" y="1862"/>
                  </a:cubicBezTo>
                  <a:cubicBezTo>
                    <a:pt x="256" y="1899"/>
                    <a:pt x="267" y="1931"/>
                    <a:pt x="276" y="1958"/>
                  </a:cubicBezTo>
                  <a:cubicBezTo>
                    <a:pt x="298" y="2010"/>
                    <a:pt x="310" y="2040"/>
                    <a:pt x="310" y="2040"/>
                  </a:cubicBezTo>
                  <a:cubicBezTo>
                    <a:pt x="310" y="2040"/>
                    <a:pt x="290" y="2014"/>
                    <a:pt x="255" y="1968"/>
                  </a:cubicBezTo>
                  <a:cubicBezTo>
                    <a:pt x="239" y="1945"/>
                    <a:pt x="220" y="1916"/>
                    <a:pt x="199" y="1881"/>
                  </a:cubicBezTo>
                  <a:cubicBezTo>
                    <a:pt x="179" y="1846"/>
                    <a:pt x="156" y="1807"/>
                    <a:pt x="136" y="1761"/>
                  </a:cubicBezTo>
                  <a:cubicBezTo>
                    <a:pt x="125" y="1739"/>
                    <a:pt x="113" y="1715"/>
                    <a:pt x="104" y="1689"/>
                  </a:cubicBezTo>
                  <a:cubicBezTo>
                    <a:pt x="95" y="1664"/>
                    <a:pt x="83" y="1638"/>
                    <a:pt x="75" y="1610"/>
                  </a:cubicBezTo>
                  <a:cubicBezTo>
                    <a:pt x="56" y="1555"/>
                    <a:pt x="40" y="1495"/>
                    <a:pt x="28" y="1432"/>
                  </a:cubicBezTo>
                  <a:cubicBezTo>
                    <a:pt x="16" y="1369"/>
                    <a:pt x="7" y="1302"/>
                    <a:pt x="3" y="1232"/>
                  </a:cubicBezTo>
                  <a:cubicBezTo>
                    <a:pt x="0" y="1163"/>
                    <a:pt x="0" y="1093"/>
                    <a:pt x="7" y="1022"/>
                  </a:cubicBezTo>
                  <a:cubicBezTo>
                    <a:pt x="13" y="951"/>
                    <a:pt x="25" y="880"/>
                    <a:pt x="41" y="811"/>
                  </a:cubicBezTo>
                  <a:cubicBezTo>
                    <a:pt x="50" y="776"/>
                    <a:pt x="58" y="742"/>
                    <a:pt x="71" y="706"/>
                  </a:cubicBezTo>
                  <a:cubicBezTo>
                    <a:pt x="77" y="689"/>
                    <a:pt x="83" y="671"/>
                    <a:pt x="88" y="654"/>
                  </a:cubicBezTo>
                  <a:lnTo>
                    <a:pt x="97" y="628"/>
                  </a:lnTo>
                  <a:lnTo>
                    <a:pt x="106" y="607"/>
                  </a:lnTo>
                  <a:cubicBezTo>
                    <a:pt x="111" y="593"/>
                    <a:pt x="117" y="579"/>
                    <a:pt x="122" y="565"/>
                  </a:cubicBezTo>
                  <a:lnTo>
                    <a:pt x="130" y="544"/>
                  </a:lnTo>
                  <a:lnTo>
                    <a:pt x="145" y="516"/>
                  </a:lnTo>
                  <a:cubicBezTo>
                    <a:pt x="160" y="487"/>
                    <a:pt x="175" y="458"/>
                    <a:pt x="190" y="429"/>
                  </a:cubicBezTo>
                  <a:cubicBezTo>
                    <a:pt x="197" y="415"/>
                    <a:pt x="204" y="401"/>
                    <a:pt x="212" y="387"/>
                  </a:cubicBezTo>
                  <a:cubicBezTo>
                    <a:pt x="219" y="374"/>
                    <a:pt x="228" y="361"/>
                    <a:pt x="237" y="348"/>
                  </a:cubicBezTo>
                  <a:cubicBezTo>
                    <a:pt x="254" y="323"/>
                    <a:pt x="270" y="299"/>
                    <a:pt x="287" y="275"/>
                  </a:cubicBezTo>
                  <a:cubicBezTo>
                    <a:pt x="295" y="263"/>
                    <a:pt x="302" y="252"/>
                    <a:pt x="310" y="241"/>
                  </a:cubicBezTo>
                  <a:cubicBezTo>
                    <a:pt x="319" y="229"/>
                    <a:pt x="329" y="218"/>
                    <a:pt x="337" y="208"/>
                  </a:cubicBezTo>
                  <a:cubicBezTo>
                    <a:pt x="356" y="187"/>
                    <a:pt x="373" y="166"/>
                    <a:pt x="389" y="147"/>
                  </a:cubicBezTo>
                  <a:cubicBezTo>
                    <a:pt x="405" y="129"/>
                    <a:pt x="423" y="109"/>
                    <a:pt x="435" y="96"/>
                  </a:cubicBezTo>
                  <a:cubicBezTo>
                    <a:pt x="447" y="84"/>
                    <a:pt x="458" y="73"/>
                    <a:pt x="468" y="63"/>
                  </a:cubicBezTo>
                  <a:cubicBezTo>
                    <a:pt x="508" y="23"/>
                    <a:pt x="531" y="0"/>
                    <a:pt x="531" y="0"/>
                  </a:cubicBezTo>
                  <a:lnTo>
                    <a:pt x="862" y="429"/>
                  </a:lnTo>
                  <a:close/>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0" name="Freeform 178">
              <a:extLst>
                <a:ext uri="{FF2B5EF4-FFF2-40B4-BE49-F238E27FC236}">
                  <a16:creationId xmlns:a16="http://schemas.microsoft.com/office/drawing/2014/main" id="{12D06F1E-0B33-4358-B15D-1A4A4529BCDA}"/>
                </a:ext>
              </a:extLst>
            </p:cNvPr>
            <p:cNvSpPr>
              <a:spLocks/>
            </p:cNvSpPr>
            <p:nvPr/>
          </p:nvSpPr>
          <p:spPr bwMode="auto">
            <a:xfrm>
              <a:off x="6996113" y="5540375"/>
              <a:ext cx="257175" cy="242888"/>
            </a:xfrm>
            <a:custGeom>
              <a:avLst/>
              <a:gdLst>
                <a:gd name="T0" fmla="*/ 0 w 162"/>
                <a:gd name="T1" fmla="*/ 0 h 153"/>
                <a:gd name="T2" fmla="*/ 162 w 162"/>
                <a:gd name="T3" fmla="*/ 25 h 153"/>
                <a:gd name="T4" fmla="*/ 60 w 162"/>
                <a:gd name="T5" fmla="*/ 153 h 153"/>
                <a:gd name="T6" fmla="*/ 0 w 162"/>
                <a:gd name="T7" fmla="*/ 0 h 153"/>
              </a:gdLst>
              <a:ahLst/>
              <a:cxnLst>
                <a:cxn ang="0">
                  <a:pos x="T0" y="T1"/>
                </a:cxn>
                <a:cxn ang="0">
                  <a:pos x="T2" y="T3"/>
                </a:cxn>
                <a:cxn ang="0">
                  <a:pos x="T4" y="T5"/>
                </a:cxn>
                <a:cxn ang="0">
                  <a:pos x="T6" y="T7"/>
                </a:cxn>
              </a:cxnLst>
              <a:rect l="0" t="0" r="r" b="b"/>
              <a:pathLst>
                <a:path w="162" h="153">
                  <a:moveTo>
                    <a:pt x="0" y="0"/>
                  </a:moveTo>
                  <a:lnTo>
                    <a:pt x="162" y="25"/>
                  </a:lnTo>
                  <a:lnTo>
                    <a:pt x="60" y="153"/>
                  </a:lnTo>
                  <a:lnTo>
                    <a:pt x="0" y="0"/>
                  </a:lnTo>
                  <a:close/>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grpSp>
      <p:grpSp>
        <p:nvGrpSpPr>
          <p:cNvPr id="11" name="Group 14">
            <a:extLst>
              <a:ext uri="{FF2B5EF4-FFF2-40B4-BE49-F238E27FC236}">
                <a16:creationId xmlns:a16="http://schemas.microsoft.com/office/drawing/2014/main" id="{AC6B71AA-B9BB-4965-838F-A70CAD170D54}"/>
              </a:ext>
            </a:extLst>
          </p:cNvPr>
          <p:cNvGrpSpPr/>
          <p:nvPr/>
        </p:nvGrpSpPr>
        <p:grpSpPr>
          <a:xfrm>
            <a:off x="6771883" y="2212386"/>
            <a:ext cx="1998222" cy="4207241"/>
            <a:chOff x="407368" y="1718261"/>
            <a:chExt cx="2879315" cy="5609655"/>
          </a:xfrm>
        </p:grpSpPr>
        <p:grpSp>
          <p:nvGrpSpPr>
            <p:cNvPr id="12" name="Group 17">
              <a:extLst>
                <a:ext uri="{FF2B5EF4-FFF2-40B4-BE49-F238E27FC236}">
                  <a16:creationId xmlns:a16="http://schemas.microsoft.com/office/drawing/2014/main" id="{0BF71342-6D72-4614-8007-34C71B48D560}"/>
                </a:ext>
              </a:extLst>
            </p:cNvPr>
            <p:cNvGrpSpPr/>
            <p:nvPr/>
          </p:nvGrpSpPr>
          <p:grpSpPr>
            <a:xfrm>
              <a:off x="407368" y="1718261"/>
              <a:ext cx="2879315" cy="2156007"/>
              <a:chOff x="407368" y="1718261"/>
              <a:chExt cx="2879315" cy="2156007"/>
            </a:xfrm>
          </p:grpSpPr>
          <p:sp>
            <p:nvSpPr>
              <p:cNvPr id="16" name="Rectangle 21">
                <a:extLst>
                  <a:ext uri="{FF2B5EF4-FFF2-40B4-BE49-F238E27FC236}">
                    <a16:creationId xmlns:a16="http://schemas.microsoft.com/office/drawing/2014/main" id="{3E0356AA-13C6-44BF-BB76-E3C6AB527710}"/>
                  </a:ext>
                </a:extLst>
              </p:cNvPr>
              <p:cNvSpPr/>
              <p:nvPr/>
            </p:nvSpPr>
            <p:spPr>
              <a:xfrm>
                <a:off x="407368" y="1718261"/>
                <a:ext cx="2879314" cy="492443"/>
              </a:xfrm>
              <a:prstGeom prst="rect">
                <a:avLst/>
              </a:prstGeom>
            </p:spPr>
            <p:txBody>
              <a:bodyPr wrap="square"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a-DK" b="1" kern="0" dirty="0">
                    <a:solidFill>
                      <a:srgbClr val="9BBB59"/>
                    </a:solidFill>
                    <a:latin typeface="arial" panose="020B0604020202020204" pitchFamily="34" charset="0"/>
                  </a:rPr>
                  <a:t>INTRODUCCIÓN</a:t>
                </a:r>
                <a:endParaRPr kumimoji="0" lang="en-US" sz="1800" b="1" i="0" u="none" strike="noStrike" kern="0" cap="none" spc="0" normalizeH="0" baseline="0" noProof="0" dirty="0">
                  <a:ln>
                    <a:noFill/>
                  </a:ln>
                  <a:solidFill>
                    <a:srgbClr val="9BBB59"/>
                  </a:solidFill>
                  <a:effectLst/>
                  <a:uLnTx/>
                  <a:uFillTx/>
                </a:endParaRPr>
              </a:p>
            </p:txBody>
          </p:sp>
          <p:sp>
            <p:nvSpPr>
              <p:cNvPr id="17" name="Rectangle 22">
                <a:extLst>
                  <a:ext uri="{FF2B5EF4-FFF2-40B4-BE49-F238E27FC236}">
                    <a16:creationId xmlns:a16="http://schemas.microsoft.com/office/drawing/2014/main" id="{8A4EBD4B-7CB0-43D4-97ED-139296C78380}"/>
                  </a:ext>
                </a:extLst>
              </p:cNvPr>
              <p:cNvSpPr/>
              <p:nvPr/>
            </p:nvSpPr>
            <p:spPr>
              <a:xfrm>
                <a:off x="407369" y="2273829"/>
                <a:ext cx="2879314" cy="1600439"/>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Características</a:t>
                </a:r>
                <a:r>
                  <a:rPr kumimoji="0" lang="en-US" sz="1200" b="0" i="0" u="none" strike="noStrike" kern="0" cap="none" spc="0" normalizeH="0" baseline="0" noProof="0" dirty="0">
                    <a:ln>
                      <a:noFill/>
                    </a:ln>
                    <a:solidFill>
                      <a:srgbClr val="95A5A6"/>
                    </a:solidFill>
                    <a:effectLst/>
                    <a:uLnTx/>
                    <a:uFillTx/>
                    <a:latin typeface="arial" panose="020B0604020202020204" pitchFamily="34" charset="0"/>
                  </a:rPr>
                  <a:t> </a:t>
                </a: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generales</a:t>
                </a:r>
                <a:endParaRPr kumimoji="0" lang="en-US" sz="1200" b="0" i="0" u="none" strike="noStrike" kern="0" cap="none" spc="0" normalizeH="0" baseline="0" noProof="0" dirty="0">
                  <a:ln>
                    <a:noFill/>
                  </a:ln>
                  <a:solidFill>
                    <a:srgbClr val="95A5A6"/>
                  </a:solidFill>
                  <a:effectLst/>
                  <a:uLnTx/>
                  <a:uFillTx/>
                  <a:latin typeface="arial" panose="020B0604020202020204" pitchFamily="34" charset="0"/>
                </a:endParaRPr>
              </a:p>
              <a:p>
                <a:pPr marL="171450" marR="0" lvl="0" indent="-171450" algn="just" defTabSz="914400" eaLnBrk="1" fontAlgn="auto" latinLnBrk="0" hangingPunct="1">
                  <a:lnSpc>
                    <a:spcPct val="100000"/>
                  </a:lnSpc>
                  <a:spcBef>
                    <a:spcPts val="0"/>
                  </a:spcBef>
                  <a:spcAft>
                    <a:spcPts val="0"/>
                  </a:spcAft>
                  <a:buClrTx/>
                  <a:buSzTx/>
                  <a:buFontTx/>
                  <a:buChar char="-"/>
                  <a:tabLst/>
                  <a:defRPr/>
                </a:pPr>
                <a:r>
                  <a:rPr lang="en-US" sz="1200" kern="0" dirty="0" err="1">
                    <a:solidFill>
                      <a:srgbClr val="95A5A6"/>
                    </a:solidFill>
                    <a:latin typeface="arial" panose="020B0604020202020204" pitchFamily="34" charset="0"/>
                  </a:rPr>
                  <a:t>Funciones</a:t>
                </a:r>
                <a:r>
                  <a:rPr lang="en-US" sz="1200" kern="0" dirty="0">
                    <a:solidFill>
                      <a:srgbClr val="95A5A6"/>
                    </a:solidFill>
                    <a:latin typeface="arial" panose="020B0604020202020204" pitchFamily="34" charset="0"/>
                  </a:rPr>
                  <a:t> </a:t>
                </a:r>
                <a:r>
                  <a:rPr lang="en-US" sz="1200" kern="0" dirty="0" err="1">
                    <a:solidFill>
                      <a:srgbClr val="95A5A6"/>
                    </a:solidFill>
                    <a:latin typeface="arial" panose="020B0604020202020204" pitchFamily="34" charset="0"/>
                  </a:rPr>
                  <a:t>centrales</a:t>
                </a:r>
                <a:r>
                  <a:rPr lang="en-US" sz="1200" kern="0" dirty="0">
                    <a:solidFill>
                      <a:srgbClr val="95A5A6"/>
                    </a:solidFill>
                    <a:latin typeface="arial" panose="020B0604020202020204" pitchFamily="34" charset="0"/>
                  </a:rPr>
                  <a:t> de la </a:t>
                </a:r>
                <a:r>
                  <a:rPr lang="en-US" sz="1200" kern="0" dirty="0" err="1">
                    <a:solidFill>
                      <a:srgbClr val="95A5A6"/>
                    </a:solidFill>
                    <a:latin typeface="arial" panose="020B0604020202020204" pitchFamily="34" charset="0"/>
                  </a:rPr>
                  <a:t>práctica</a:t>
                </a:r>
                <a:endParaRPr kumimoji="0" lang="en-US" sz="1200" b="0" i="0" u="none" strike="noStrike" kern="0" cap="none" spc="0" normalizeH="0" baseline="0" noProof="0" dirty="0">
                  <a:ln>
                    <a:noFill/>
                  </a:ln>
                  <a:solidFill>
                    <a:srgbClr val="95A5A6"/>
                  </a:solidFill>
                  <a:effectLst/>
                  <a:uLnTx/>
                  <a:uFillTx/>
                  <a:latin typeface="arial" panose="020B0604020202020204" pitchFamily="34" charset="0"/>
                </a:endParaRPr>
              </a:p>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srgbClr val="95A5A6"/>
                    </a:solidFill>
                    <a:effectLst/>
                    <a:uLnTx/>
                    <a:uFillTx/>
                    <a:latin typeface="arial" panose="020B0604020202020204" pitchFamily="34" charset="0"/>
                  </a:rPr>
                  <a:t>.</a:t>
                </a: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Hitos</a:t>
                </a:r>
                <a:r>
                  <a:rPr kumimoji="0" lang="en-US" sz="1200" b="0" i="0" u="none" strike="noStrike" kern="0" cap="none" spc="0" normalizeH="0" baseline="0" noProof="0" dirty="0">
                    <a:ln>
                      <a:noFill/>
                    </a:ln>
                    <a:solidFill>
                      <a:srgbClr val="95A5A6"/>
                    </a:solidFill>
                    <a:effectLst/>
                    <a:uLnTx/>
                    <a:uFillTx/>
                    <a:latin typeface="arial" panose="020B0604020202020204" pitchFamily="34" charset="0"/>
                  </a:rPr>
                  <a:t> del </a:t>
                </a: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proceso</a:t>
                </a:r>
                <a:r>
                  <a:rPr kumimoji="0" lang="en-US" sz="1200" b="0" i="0" u="none" strike="noStrike" kern="0" cap="none" spc="0" normalizeH="0" baseline="0" noProof="0" dirty="0">
                    <a:ln>
                      <a:noFill/>
                    </a:ln>
                    <a:solidFill>
                      <a:srgbClr val="95A5A6"/>
                    </a:solidFill>
                    <a:effectLst/>
                    <a:uLnTx/>
                    <a:uFillTx/>
                    <a:latin typeface="arial" panose="020B0604020202020204" pitchFamily="34" charset="0"/>
                  </a:rPr>
                  <a:t> de </a:t>
                </a: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práctica</a:t>
                </a:r>
                <a:endParaRPr kumimoji="0" lang="en-US" sz="1200" b="0" i="0" u="none" strike="noStrike" kern="0" cap="none" spc="0" normalizeH="0" baseline="0" noProof="0" dirty="0">
                  <a:ln>
                    <a:noFill/>
                  </a:ln>
                  <a:solidFill>
                    <a:srgbClr val="95A5A6"/>
                  </a:solidFill>
                  <a:effectLst/>
                  <a:uLnTx/>
                  <a:uFillTx/>
                </a:endParaRPr>
              </a:p>
            </p:txBody>
          </p:sp>
        </p:grpSp>
        <p:grpSp>
          <p:nvGrpSpPr>
            <p:cNvPr id="13" name="Group 18">
              <a:extLst>
                <a:ext uri="{FF2B5EF4-FFF2-40B4-BE49-F238E27FC236}">
                  <a16:creationId xmlns:a16="http://schemas.microsoft.com/office/drawing/2014/main" id="{A76ACA74-87EE-45D6-94C7-2097024F1801}"/>
                </a:ext>
              </a:extLst>
            </p:cNvPr>
            <p:cNvGrpSpPr/>
            <p:nvPr/>
          </p:nvGrpSpPr>
          <p:grpSpPr>
            <a:xfrm>
              <a:off x="407368" y="3940804"/>
              <a:ext cx="2879315" cy="3387112"/>
              <a:chOff x="407368" y="1718261"/>
              <a:chExt cx="2879315" cy="3387112"/>
            </a:xfrm>
          </p:grpSpPr>
          <p:sp>
            <p:nvSpPr>
              <p:cNvPr id="14" name="Rectangle 19">
                <a:extLst>
                  <a:ext uri="{FF2B5EF4-FFF2-40B4-BE49-F238E27FC236}">
                    <a16:creationId xmlns:a16="http://schemas.microsoft.com/office/drawing/2014/main" id="{627EA313-A865-49DE-A55D-AFA9CF9CD732}"/>
                  </a:ext>
                </a:extLst>
              </p:cNvPr>
              <p:cNvSpPr/>
              <p:nvPr/>
            </p:nvSpPr>
            <p:spPr>
              <a:xfrm>
                <a:off x="407368" y="1718261"/>
                <a:ext cx="2879314" cy="492443"/>
              </a:xfrm>
              <a:prstGeom prst="rect">
                <a:avLst/>
              </a:prstGeom>
            </p:spPr>
            <p:txBody>
              <a:bodyPr wrap="square"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a-DK" sz="1800" b="1" i="0" u="none" strike="noStrike" kern="0" cap="none" spc="0" normalizeH="0" baseline="0" noProof="0" dirty="0">
                    <a:ln>
                      <a:noFill/>
                    </a:ln>
                    <a:solidFill>
                      <a:srgbClr val="C0392B"/>
                    </a:solidFill>
                    <a:effectLst/>
                    <a:uLnTx/>
                    <a:uFillTx/>
                    <a:latin typeface="arial" panose="020B0604020202020204" pitchFamily="34" charset="0"/>
                  </a:rPr>
                  <a:t>DESARROLLO</a:t>
                </a:r>
                <a:endParaRPr kumimoji="0" lang="en-US" sz="1800" b="1" i="0" u="none" strike="noStrike" kern="0" cap="none" spc="0" normalizeH="0" baseline="0" noProof="0" dirty="0">
                  <a:ln>
                    <a:noFill/>
                  </a:ln>
                  <a:solidFill>
                    <a:srgbClr val="C0392B"/>
                  </a:solidFill>
                  <a:effectLst/>
                  <a:uLnTx/>
                  <a:uFillTx/>
                </a:endParaRPr>
              </a:p>
            </p:txBody>
          </p:sp>
          <p:sp>
            <p:nvSpPr>
              <p:cNvPr id="15" name="Rectangle 20">
                <a:extLst>
                  <a:ext uri="{FF2B5EF4-FFF2-40B4-BE49-F238E27FC236}">
                    <a16:creationId xmlns:a16="http://schemas.microsoft.com/office/drawing/2014/main" id="{73AD6190-445B-43C7-9FF3-95D5CDDB77FA}"/>
                  </a:ext>
                </a:extLst>
              </p:cNvPr>
              <p:cNvSpPr/>
              <p:nvPr/>
            </p:nvSpPr>
            <p:spPr>
              <a:xfrm>
                <a:off x="407369" y="2273829"/>
                <a:ext cx="2879314" cy="2831544"/>
              </a:xfrm>
              <a:prstGeom prst="rect">
                <a:avLst/>
              </a:prstGeom>
            </p:spPr>
            <p:txBody>
              <a:bodyPr wrap="square">
                <a:spAutoFit/>
              </a:bodyPr>
              <a:lstStyle/>
              <a:p>
                <a:pPr marL="171450" lvl="0" indent="-171450" algn="just">
                  <a:buFontTx/>
                  <a:buChar char="-"/>
                </a:pPr>
                <a:r>
                  <a:rPr lang="es-MX" sz="1100" kern="0" dirty="0">
                    <a:solidFill>
                      <a:srgbClr val="95A5A6"/>
                    </a:solidFill>
                    <a:latin typeface="arial" panose="020B0604020202020204" pitchFamily="34" charset="0"/>
                  </a:rPr>
                  <a:t>Problema u oportunidad identificada desde la acción del practicante</a:t>
                </a:r>
                <a:r>
                  <a:rPr kumimoji="0" lang="en-US" sz="1100" b="0" i="0" u="none" strike="noStrike" kern="0" cap="none" spc="0" normalizeH="0" baseline="0" noProof="0" dirty="0">
                    <a:ln>
                      <a:noFill/>
                    </a:ln>
                    <a:solidFill>
                      <a:srgbClr val="95A5A6"/>
                    </a:solidFill>
                    <a:effectLst/>
                    <a:uLnTx/>
                    <a:uFillTx/>
                    <a:latin typeface="arial" panose="020B0604020202020204" pitchFamily="34" charset="0"/>
                  </a:rPr>
                  <a:t>.</a:t>
                </a:r>
              </a:p>
              <a:p>
                <a:pPr marL="171450" lvl="0" indent="-171450" algn="just">
                  <a:buFontTx/>
                  <a:buChar char="-"/>
                </a:pPr>
                <a:r>
                  <a:rPr lang="es-MX" sz="1100" kern="0" dirty="0">
                    <a:solidFill>
                      <a:srgbClr val="95A5A6"/>
                    </a:solidFill>
                  </a:rPr>
                  <a:t>Acciones de la organización y del practicante en torno a la problemática u oportunidad identificada</a:t>
                </a:r>
              </a:p>
              <a:p>
                <a:pPr marL="171450" lvl="0" indent="-171450" algn="just">
                  <a:buFontTx/>
                  <a:buChar char="-"/>
                </a:pPr>
                <a:r>
                  <a:rPr lang="es-MX" sz="1100" kern="0" dirty="0">
                    <a:solidFill>
                      <a:srgbClr val="95A5A6"/>
                    </a:solidFill>
                  </a:rPr>
                  <a:t>Contexto teórico</a:t>
                </a:r>
              </a:p>
              <a:p>
                <a:pPr marL="171450" lvl="0" indent="-171450" algn="just">
                  <a:buFontTx/>
                  <a:buChar char="-"/>
                </a:pPr>
                <a:r>
                  <a:rPr lang="es-MX" sz="1100" kern="0" dirty="0">
                    <a:solidFill>
                      <a:srgbClr val="95A5A6"/>
                    </a:solidFill>
                  </a:rPr>
                  <a:t>Técnicas de investigación para la recolección de información</a:t>
                </a:r>
              </a:p>
              <a:p>
                <a:pPr marL="171450" lvl="0" indent="-171450" algn="just">
                  <a:buFontTx/>
                  <a:buChar char="-"/>
                </a:pPr>
                <a:r>
                  <a:rPr kumimoji="0" lang="es-MX" sz="1100" b="0" i="0" u="none" strike="noStrike" kern="0" cap="none" spc="0" normalizeH="0" baseline="0" noProof="0" dirty="0">
                    <a:ln>
                      <a:noFill/>
                    </a:ln>
                    <a:solidFill>
                      <a:srgbClr val="95A5A6"/>
                    </a:solidFill>
                    <a:effectLst/>
                    <a:uLnTx/>
                    <a:uFillTx/>
                  </a:rPr>
                  <a:t>Niveles</a:t>
                </a:r>
                <a:r>
                  <a:rPr kumimoji="0" lang="es-MX" sz="1100" b="0" i="0" u="none" strike="noStrike" kern="0" cap="none" spc="0" normalizeH="0" noProof="0" dirty="0">
                    <a:ln>
                      <a:noFill/>
                    </a:ln>
                    <a:solidFill>
                      <a:srgbClr val="95A5A6"/>
                    </a:solidFill>
                    <a:effectLst/>
                    <a:uLnTx/>
                    <a:uFillTx/>
                  </a:rPr>
                  <a:t> de análisis</a:t>
                </a:r>
                <a:endParaRPr kumimoji="0" lang="en-US" sz="1100" b="0" i="0" u="none" strike="noStrike" kern="0" cap="none" spc="0" normalizeH="0" baseline="0" noProof="0" dirty="0">
                  <a:ln>
                    <a:noFill/>
                  </a:ln>
                  <a:solidFill>
                    <a:srgbClr val="95A5A6"/>
                  </a:solidFill>
                  <a:effectLst/>
                  <a:uLnTx/>
                  <a:uFillTx/>
                </a:endParaRPr>
              </a:p>
            </p:txBody>
          </p:sp>
        </p:grpSp>
      </p:grpSp>
      <p:grpSp>
        <p:nvGrpSpPr>
          <p:cNvPr id="20" name="Group 25">
            <a:extLst>
              <a:ext uri="{FF2B5EF4-FFF2-40B4-BE49-F238E27FC236}">
                <a16:creationId xmlns:a16="http://schemas.microsoft.com/office/drawing/2014/main" id="{5D491549-D854-4D45-859C-881D3C0AA90E}"/>
              </a:ext>
            </a:extLst>
          </p:cNvPr>
          <p:cNvGrpSpPr/>
          <p:nvPr/>
        </p:nvGrpSpPr>
        <p:grpSpPr>
          <a:xfrm>
            <a:off x="373895" y="2211678"/>
            <a:ext cx="2116683" cy="2355668"/>
            <a:chOff x="407368" y="1718261"/>
            <a:chExt cx="3050010" cy="3140892"/>
          </a:xfrm>
        </p:grpSpPr>
        <p:sp>
          <p:nvSpPr>
            <p:cNvPr id="21" name="Rectangle 26">
              <a:extLst>
                <a:ext uri="{FF2B5EF4-FFF2-40B4-BE49-F238E27FC236}">
                  <a16:creationId xmlns:a16="http://schemas.microsoft.com/office/drawing/2014/main" id="{CED07207-AD27-4846-B879-873A198F2739}"/>
                </a:ext>
              </a:extLst>
            </p:cNvPr>
            <p:cNvSpPr/>
            <p:nvPr/>
          </p:nvSpPr>
          <p:spPr>
            <a:xfrm>
              <a:off x="407368" y="1718261"/>
              <a:ext cx="3050010" cy="492443"/>
            </a:xfrm>
            <a:prstGeom prst="rect">
              <a:avLst/>
            </a:prstGeom>
          </p:spPr>
          <p:txBody>
            <a:bodyPr wrap="square" anchor="b">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a-DK" sz="1800" b="1" i="0" u="none" strike="noStrike" kern="0" cap="none" spc="0" normalizeH="0" baseline="0" noProof="0" dirty="0">
                  <a:ln>
                    <a:noFill/>
                  </a:ln>
                  <a:solidFill>
                    <a:srgbClr val="2980B9"/>
                  </a:solidFill>
                  <a:effectLst/>
                  <a:uLnTx/>
                  <a:uFillTx/>
                  <a:latin typeface="arial" panose="020B0604020202020204" pitchFamily="34" charset="0"/>
                </a:rPr>
                <a:t>CONCLUSIONES</a:t>
              </a:r>
              <a:endParaRPr kumimoji="0" lang="en-US" sz="1800" b="1" i="0" u="none" strike="noStrike" kern="0" cap="none" spc="0" normalizeH="0" baseline="0" noProof="0" dirty="0">
                <a:ln>
                  <a:noFill/>
                </a:ln>
                <a:solidFill>
                  <a:srgbClr val="2980B9"/>
                </a:solidFill>
                <a:effectLst/>
                <a:uLnTx/>
                <a:uFillTx/>
              </a:endParaRPr>
            </a:p>
          </p:txBody>
        </p:sp>
        <p:sp>
          <p:nvSpPr>
            <p:cNvPr id="22" name="Rectangle 27">
              <a:extLst>
                <a:ext uri="{FF2B5EF4-FFF2-40B4-BE49-F238E27FC236}">
                  <a16:creationId xmlns:a16="http://schemas.microsoft.com/office/drawing/2014/main" id="{6FAF2B13-1511-4B46-A385-D87FE4847260}"/>
                </a:ext>
              </a:extLst>
            </p:cNvPr>
            <p:cNvSpPr/>
            <p:nvPr/>
          </p:nvSpPr>
          <p:spPr>
            <a:xfrm>
              <a:off x="407369" y="2273829"/>
              <a:ext cx="2879314" cy="2585324"/>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rgbClr val="95A5A6"/>
                  </a:solidFill>
                  <a:effectLst/>
                  <a:uLnTx/>
                  <a:uFillTx/>
                  <a:latin typeface="arial" panose="020B0604020202020204" pitchFamily="34" charset="0"/>
                </a:rPr>
                <a:t>Reflexiones</a:t>
              </a:r>
              <a:r>
                <a:rPr kumimoji="0" lang="en-US" sz="1200" b="0" i="0" u="none" strike="noStrike" kern="0" cap="none" spc="0" normalizeH="0" baseline="0" noProof="0" dirty="0">
                  <a:ln>
                    <a:noFill/>
                  </a:ln>
                  <a:solidFill>
                    <a:srgbClr val="95A5A6"/>
                  </a:solidFill>
                  <a:effectLst/>
                  <a:uLnTx/>
                  <a:uFillTx/>
                  <a:latin typeface="arial" panose="020B0604020202020204" pitchFamily="34" charset="0"/>
                </a:rPr>
                <a:t> finales</a:t>
              </a:r>
              <a:r>
                <a:rPr kumimoji="0" lang="en-US" sz="1200" b="0" i="0" u="none" strike="noStrike" kern="0" cap="none" spc="0" normalizeH="0" noProof="0" dirty="0">
                  <a:ln>
                    <a:noFill/>
                  </a:ln>
                  <a:solidFill>
                    <a:srgbClr val="95A5A6"/>
                  </a:solidFill>
                  <a:effectLst/>
                  <a:uLnTx/>
                  <a:uFillTx/>
                  <a:latin typeface="arial" panose="020B0604020202020204" pitchFamily="34" charset="0"/>
                </a:rPr>
                <a:t>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sobre</a:t>
              </a:r>
              <a:r>
                <a:rPr kumimoji="0" lang="en-US" sz="1200" b="0" i="0" u="none" strike="noStrike" kern="0" cap="none" spc="0" normalizeH="0" noProof="0" dirty="0">
                  <a:ln>
                    <a:noFill/>
                  </a:ln>
                  <a:solidFill>
                    <a:srgbClr val="95A5A6"/>
                  </a:solidFill>
                  <a:effectLst/>
                  <a:uLnTx/>
                  <a:uFillTx/>
                  <a:latin typeface="arial" panose="020B0604020202020204" pitchFamily="34" charset="0"/>
                </a:rPr>
                <a:t> el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proceder</a:t>
              </a:r>
              <a:r>
                <a:rPr kumimoji="0" lang="en-US" sz="1200" b="0" i="0" u="none" strike="noStrike" kern="0" cap="none" spc="0" normalizeH="0" noProof="0" dirty="0">
                  <a:ln>
                    <a:noFill/>
                  </a:ln>
                  <a:solidFill>
                    <a:srgbClr val="95A5A6"/>
                  </a:solidFill>
                  <a:effectLst/>
                  <a:uLnTx/>
                  <a:uFillTx/>
                  <a:latin typeface="arial" panose="020B0604020202020204" pitchFamily="34" charset="0"/>
                </a:rPr>
                <a:t> de la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organización</a:t>
              </a:r>
              <a:r>
                <a:rPr kumimoji="0" lang="en-US" sz="1200" b="0" i="0" u="none" strike="noStrike" kern="0" cap="none" spc="0" normalizeH="0" noProof="0" dirty="0">
                  <a:ln>
                    <a:noFill/>
                  </a:ln>
                  <a:solidFill>
                    <a:srgbClr val="95A5A6"/>
                  </a:solidFill>
                  <a:effectLst/>
                  <a:uLnTx/>
                  <a:uFillTx/>
                  <a:latin typeface="arial" panose="020B0604020202020204" pitchFamily="34" charset="0"/>
                </a:rPr>
                <a:t> y del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practicante</a:t>
              </a:r>
              <a:r>
                <a:rPr kumimoji="0" lang="en-US" sz="1200" b="0" i="0" u="none" strike="noStrike" kern="0" cap="none" spc="0" normalizeH="0" noProof="0" dirty="0">
                  <a:ln>
                    <a:noFill/>
                  </a:ln>
                  <a:solidFill>
                    <a:srgbClr val="95A5A6"/>
                  </a:solidFill>
                  <a:effectLst/>
                  <a:uLnTx/>
                  <a:uFillTx/>
                  <a:latin typeface="arial" panose="020B0604020202020204" pitchFamily="34" charset="0"/>
                </a:rPr>
                <a:t> y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desde</a:t>
              </a:r>
              <a:r>
                <a:rPr kumimoji="0" lang="en-US" sz="1200" b="0" i="0" u="none" strike="noStrike" kern="0" cap="none" spc="0" normalizeH="0" noProof="0" dirty="0">
                  <a:ln>
                    <a:noFill/>
                  </a:ln>
                  <a:solidFill>
                    <a:srgbClr val="95A5A6"/>
                  </a:solidFill>
                  <a:effectLst/>
                  <a:uLnTx/>
                  <a:uFillTx/>
                  <a:latin typeface="arial" panose="020B0604020202020204" pitchFamily="34" charset="0"/>
                </a:rPr>
                <a:t> lo </a:t>
              </a:r>
              <a:r>
                <a:rPr kumimoji="0" lang="en-US" sz="1200" b="0" i="0" u="none" strike="noStrike" kern="0" cap="none" spc="0" normalizeH="0" noProof="0" dirty="0" err="1">
                  <a:ln>
                    <a:noFill/>
                  </a:ln>
                  <a:solidFill>
                    <a:srgbClr val="95A5A6"/>
                  </a:solidFill>
                  <a:effectLst/>
                  <a:uLnTx/>
                  <a:uFillTx/>
                  <a:latin typeface="arial" panose="020B0604020202020204" pitchFamily="34" charset="0"/>
                </a:rPr>
                <a:t>teórico</a:t>
              </a:r>
              <a:r>
                <a:rPr kumimoji="0" lang="en-US" sz="1200" b="0" i="0" u="none" strike="noStrike" kern="0" cap="none" spc="0" normalizeH="0" noProof="0" dirty="0">
                  <a:ln>
                    <a:noFill/>
                  </a:ln>
                  <a:solidFill>
                    <a:srgbClr val="95A5A6"/>
                  </a:solidFill>
                  <a:effectLst/>
                  <a:uLnTx/>
                  <a:uFillTx/>
                  <a:latin typeface="arial" panose="020B0604020202020204" pitchFamily="34" charset="0"/>
                </a:rPr>
                <a:t>.</a:t>
              </a:r>
              <a:endParaRPr kumimoji="0" lang="en-US" sz="1200" b="0" i="0" u="none" strike="noStrike" kern="0" cap="none" spc="0" normalizeH="0" baseline="0" noProof="0" dirty="0">
                <a:ln>
                  <a:noFill/>
                </a:ln>
                <a:solidFill>
                  <a:srgbClr val="95A5A6"/>
                </a:solidFill>
                <a:effectLst/>
                <a:uLnTx/>
                <a:uFillTx/>
                <a:latin typeface="arial" panose="020B0604020202020204" pitchFamily="34" charset="0"/>
              </a:endParaRPr>
            </a:p>
            <a:p>
              <a:pPr marL="171450" marR="0" lvl="0" indent="-171450" algn="just" defTabSz="914400" eaLnBrk="1" fontAlgn="auto" latinLnBrk="0" hangingPunct="1">
                <a:lnSpc>
                  <a:spcPct val="100000"/>
                </a:lnSpc>
                <a:spcBef>
                  <a:spcPts val="0"/>
                </a:spcBef>
                <a:spcAft>
                  <a:spcPts val="0"/>
                </a:spcAft>
                <a:buClrTx/>
                <a:buSzTx/>
                <a:buFontTx/>
                <a:buChar char="-"/>
                <a:tabLst/>
                <a:defRPr/>
              </a:pPr>
              <a:r>
                <a:rPr lang="en-US" sz="1200" kern="0" dirty="0" err="1">
                  <a:solidFill>
                    <a:srgbClr val="95A5A6"/>
                  </a:solidFill>
                  <a:latin typeface="arial" panose="020B0604020202020204" pitchFamily="34" charset="0"/>
                </a:rPr>
                <a:t>Propuestas</a:t>
              </a:r>
              <a:r>
                <a:rPr lang="en-US" sz="1200" kern="0" dirty="0">
                  <a:solidFill>
                    <a:srgbClr val="95A5A6"/>
                  </a:solidFill>
                  <a:latin typeface="arial" panose="020B0604020202020204" pitchFamily="34" charset="0"/>
                </a:rPr>
                <a:t> para la </a:t>
              </a:r>
              <a:r>
                <a:rPr lang="en-US" sz="1200" kern="0" dirty="0" err="1">
                  <a:solidFill>
                    <a:srgbClr val="95A5A6"/>
                  </a:solidFill>
                  <a:latin typeface="arial" panose="020B0604020202020204" pitchFamily="34" charset="0"/>
                </a:rPr>
                <a:t>organización</a:t>
              </a:r>
              <a:r>
                <a:rPr lang="en-US" sz="1200" kern="0" dirty="0">
                  <a:solidFill>
                    <a:srgbClr val="95A5A6"/>
                  </a:solidFill>
                  <a:latin typeface="arial" panose="020B0604020202020204" pitchFamily="34" charset="0"/>
                </a:rPr>
                <a:t> </a:t>
              </a:r>
              <a:r>
                <a:rPr lang="en-US" sz="1200" kern="0" dirty="0" err="1">
                  <a:solidFill>
                    <a:srgbClr val="95A5A6"/>
                  </a:solidFill>
                  <a:latin typeface="arial" panose="020B0604020202020204" pitchFamily="34" charset="0"/>
                </a:rPr>
                <a:t>desde</a:t>
              </a:r>
              <a:r>
                <a:rPr lang="en-US" sz="1200" kern="0" dirty="0">
                  <a:solidFill>
                    <a:srgbClr val="95A5A6"/>
                  </a:solidFill>
                  <a:latin typeface="arial" panose="020B0604020202020204" pitchFamily="34" charset="0"/>
                </a:rPr>
                <a:t> lo </a:t>
              </a:r>
              <a:r>
                <a:rPr lang="en-US" sz="1200" kern="0" dirty="0" err="1">
                  <a:solidFill>
                    <a:srgbClr val="95A5A6"/>
                  </a:solidFill>
                  <a:latin typeface="arial" panose="020B0604020202020204" pitchFamily="34" charset="0"/>
                </a:rPr>
                <a:t>estratégico</a:t>
              </a:r>
              <a:r>
                <a:rPr lang="en-US" sz="1200" kern="0" dirty="0">
                  <a:solidFill>
                    <a:srgbClr val="95A5A6"/>
                  </a:solidFill>
                  <a:latin typeface="arial" panose="020B0604020202020204" pitchFamily="34" charset="0"/>
                </a:rPr>
                <a:t>,  </a:t>
              </a:r>
              <a:r>
                <a:rPr lang="en-US" sz="1200" kern="0" dirty="0" err="1">
                  <a:solidFill>
                    <a:srgbClr val="95A5A6"/>
                  </a:solidFill>
                  <a:latin typeface="arial" panose="020B0604020202020204" pitchFamily="34" charset="0"/>
                </a:rPr>
                <a:t>en</a:t>
              </a:r>
              <a:r>
                <a:rPr lang="en-US" sz="1200" kern="0" dirty="0">
                  <a:solidFill>
                    <a:srgbClr val="95A5A6"/>
                  </a:solidFill>
                  <a:latin typeface="arial" panose="020B0604020202020204" pitchFamily="34" charset="0"/>
                </a:rPr>
                <a:t> lo operative y </a:t>
              </a:r>
              <a:r>
                <a:rPr lang="en-US" sz="1200" kern="0" dirty="0" err="1">
                  <a:solidFill>
                    <a:srgbClr val="95A5A6"/>
                  </a:solidFill>
                  <a:latin typeface="arial" panose="020B0604020202020204" pitchFamily="34" charset="0"/>
                </a:rPr>
                <a:t>hacia</a:t>
              </a:r>
              <a:r>
                <a:rPr lang="en-US" sz="1200" kern="0" dirty="0">
                  <a:solidFill>
                    <a:srgbClr val="95A5A6"/>
                  </a:solidFill>
                  <a:latin typeface="arial" panose="020B0604020202020204" pitchFamily="34" charset="0"/>
                </a:rPr>
                <a:t> la </a:t>
              </a:r>
              <a:r>
                <a:rPr lang="en-US" sz="1200" kern="0" dirty="0" err="1">
                  <a:solidFill>
                    <a:srgbClr val="95A5A6"/>
                  </a:solidFill>
                  <a:latin typeface="arial" panose="020B0604020202020204" pitchFamily="34" charset="0"/>
                </a:rPr>
                <a:t>práctica</a:t>
              </a:r>
              <a:r>
                <a:rPr lang="en-US" sz="1200" kern="0" dirty="0">
                  <a:solidFill>
                    <a:srgbClr val="95A5A6"/>
                  </a:solidFill>
                  <a:latin typeface="arial" panose="020B0604020202020204" pitchFamily="34" charset="0"/>
                </a:rPr>
                <a:t>.</a:t>
              </a:r>
              <a:endParaRPr kumimoji="0" lang="en-US" sz="1200" b="0" i="0" u="none" strike="noStrike" kern="0" cap="none" spc="0" normalizeH="0" baseline="0" noProof="0" dirty="0">
                <a:ln>
                  <a:noFill/>
                </a:ln>
                <a:solidFill>
                  <a:srgbClr val="95A5A6"/>
                </a:solidFill>
                <a:effectLst/>
                <a:uLnTx/>
                <a:uFillTx/>
              </a:endParaRPr>
            </a:p>
          </p:txBody>
        </p:sp>
      </p:grpSp>
      <p:sp>
        <p:nvSpPr>
          <p:cNvPr id="24" name="TextBox 36">
            <a:extLst>
              <a:ext uri="{FF2B5EF4-FFF2-40B4-BE49-F238E27FC236}">
                <a16:creationId xmlns:a16="http://schemas.microsoft.com/office/drawing/2014/main" id="{3B7614F8-010B-4682-921F-8565D95D4284}"/>
              </a:ext>
            </a:extLst>
          </p:cNvPr>
          <p:cNvSpPr txBox="1"/>
          <p:nvPr/>
        </p:nvSpPr>
        <p:spPr>
          <a:xfrm>
            <a:off x="5393684" y="3016837"/>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01</a:t>
            </a:r>
          </a:p>
        </p:txBody>
      </p:sp>
      <p:sp>
        <p:nvSpPr>
          <p:cNvPr id="25" name="TextBox 37">
            <a:extLst>
              <a:ext uri="{FF2B5EF4-FFF2-40B4-BE49-F238E27FC236}">
                <a16:creationId xmlns:a16="http://schemas.microsoft.com/office/drawing/2014/main" id="{D6564856-6089-4959-BA26-3463E1B9A263}"/>
              </a:ext>
            </a:extLst>
          </p:cNvPr>
          <p:cNvSpPr txBox="1"/>
          <p:nvPr/>
        </p:nvSpPr>
        <p:spPr>
          <a:xfrm>
            <a:off x="3652684" y="4599127"/>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02</a:t>
            </a:r>
          </a:p>
        </p:txBody>
      </p:sp>
      <p:sp>
        <p:nvSpPr>
          <p:cNvPr id="26" name="TextBox 38">
            <a:extLst>
              <a:ext uri="{FF2B5EF4-FFF2-40B4-BE49-F238E27FC236}">
                <a16:creationId xmlns:a16="http://schemas.microsoft.com/office/drawing/2014/main" id="{29C756B4-7A0F-48A8-B58B-ADB2B9C73877}"/>
              </a:ext>
            </a:extLst>
          </p:cNvPr>
          <p:cNvSpPr txBox="1"/>
          <p:nvPr/>
        </p:nvSpPr>
        <p:spPr>
          <a:xfrm>
            <a:off x="3354508" y="2066657"/>
            <a:ext cx="710451" cy="715581"/>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5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rPr>
              <a:t>03</a:t>
            </a:r>
          </a:p>
        </p:txBody>
      </p:sp>
    </p:spTree>
    <p:extLst>
      <p:ext uri="{BB962C8B-B14F-4D97-AF65-F5344CB8AC3E}">
        <p14:creationId xmlns:p14="http://schemas.microsoft.com/office/powerpoint/2010/main" val="2497560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583668" y="692696"/>
            <a:ext cx="6264696" cy="646331"/>
          </a:xfrm>
          <a:prstGeom prst="rect">
            <a:avLst/>
          </a:prstGeom>
          <a:noFill/>
        </p:spPr>
        <p:txBody>
          <a:bodyPr wrap="square" rtlCol="0">
            <a:spAutoFit/>
          </a:bodyPr>
          <a:lstStyle/>
          <a:p>
            <a:pPr algn="ctr"/>
            <a:r>
              <a:rPr lang="es-CO" sz="3600" b="1" dirty="0"/>
              <a:t>INTRODUCCIÓN</a:t>
            </a:r>
          </a:p>
        </p:txBody>
      </p:sp>
      <p:grpSp>
        <p:nvGrpSpPr>
          <p:cNvPr id="12" name="Group 4">
            <a:extLst>
              <a:ext uri="{FF2B5EF4-FFF2-40B4-BE49-F238E27FC236}">
                <a16:creationId xmlns:a16="http://schemas.microsoft.com/office/drawing/2014/main" id="{E38F2470-AAF3-4E0F-8448-B4A4E14B7DFA}"/>
              </a:ext>
            </a:extLst>
          </p:cNvPr>
          <p:cNvGrpSpPr>
            <a:grpSpLocks noChangeAspect="1"/>
          </p:cNvGrpSpPr>
          <p:nvPr/>
        </p:nvGrpSpPr>
        <p:grpSpPr>
          <a:xfrm>
            <a:off x="3011513" y="2031953"/>
            <a:ext cx="3120974" cy="3552444"/>
            <a:chOff x="4727848" y="2348880"/>
            <a:chExt cx="3095078" cy="3522969"/>
          </a:xfrm>
        </p:grpSpPr>
        <p:sp>
          <p:nvSpPr>
            <p:cNvPr id="13" name="Freeform: Shape 14">
              <a:extLst>
                <a:ext uri="{FF2B5EF4-FFF2-40B4-BE49-F238E27FC236}">
                  <a16:creationId xmlns:a16="http://schemas.microsoft.com/office/drawing/2014/main" id="{56B769A1-F96D-49E1-93E3-88ACD96EDBFA}"/>
                </a:ext>
              </a:extLst>
            </p:cNvPr>
            <p:cNvSpPr>
              <a:spLocks/>
            </p:cNvSpPr>
            <p:nvPr/>
          </p:nvSpPr>
          <p:spPr bwMode="auto">
            <a:xfrm>
              <a:off x="4856215" y="4161134"/>
              <a:ext cx="2945318" cy="1710715"/>
            </a:xfrm>
            <a:custGeom>
              <a:avLst/>
              <a:gdLst>
                <a:gd name="connsiteX0" fmla="*/ 2940631 w 2945318"/>
                <a:gd name="connsiteY0" fmla="*/ 0 h 1710715"/>
                <a:gd name="connsiteX1" fmla="*/ 2942396 w 2945318"/>
                <a:gd name="connsiteY1" fmla="*/ 42194 h 1710715"/>
                <a:gd name="connsiteX2" fmla="*/ 2945318 w 2945318"/>
                <a:gd name="connsiteY2" fmla="*/ 110757 h 1710715"/>
                <a:gd name="connsiteX3" fmla="*/ 2939722 w 2945318"/>
                <a:gd name="connsiteY3" fmla="*/ 195484 h 1710715"/>
                <a:gd name="connsiteX4" fmla="*/ 2930592 w 2945318"/>
                <a:gd name="connsiteY4" fmla="*/ 296065 h 1710715"/>
                <a:gd name="connsiteX5" fmla="*/ 2912625 w 2945318"/>
                <a:gd name="connsiteY5" fmla="*/ 411266 h 1710715"/>
                <a:gd name="connsiteX6" fmla="*/ 2879932 w 2945318"/>
                <a:gd name="connsiteY6" fmla="*/ 536684 h 1710715"/>
                <a:gd name="connsiteX7" fmla="*/ 2769188 w 2945318"/>
                <a:gd name="connsiteY7" fmla="*/ 810243 h 1710715"/>
                <a:gd name="connsiteX8" fmla="*/ 2587462 w 2945318"/>
                <a:gd name="connsiteY8" fmla="*/ 1090496 h 1710715"/>
                <a:gd name="connsiteX9" fmla="*/ 2528556 w 2945318"/>
                <a:gd name="connsiteY9" fmla="*/ 1157080 h 1710715"/>
                <a:gd name="connsiteX10" fmla="*/ 2467588 w 2945318"/>
                <a:gd name="connsiteY10" fmla="*/ 1223664 h 1710715"/>
                <a:gd name="connsiteX11" fmla="*/ 2328569 w 2945318"/>
                <a:gd name="connsiteY11" fmla="*/ 1345735 h 1710715"/>
                <a:gd name="connsiteX12" fmla="*/ 2002227 w 2945318"/>
                <a:gd name="connsiteY12" fmla="*/ 1546897 h 1710715"/>
                <a:gd name="connsiteX13" fmla="*/ 1914162 w 2945318"/>
                <a:gd name="connsiteY13" fmla="*/ 1587587 h 1710715"/>
                <a:gd name="connsiteX14" fmla="*/ 1821679 w 2945318"/>
                <a:gd name="connsiteY14" fmla="*/ 1619118 h 1710715"/>
                <a:gd name="connsiteX15" fmla="*/ 1625227 w 2945318"/>
                <a:gd name="connsiteY15" fmla="*/ 1672315 h 1710715"/>
                <a:gd name="connsiteX16" fmla="*/ 1574273 w 2945318"/>
                <a:gd name="connsiteY16" fmla="*/ 1683588 h 1710715"/>
                <a:gd name="connsiteX17" fmla="*/ 1531271 w 2945318"/>
                <a:gd name="connsiteY17" fmla="*/ 1689225 h 1710715"/>
                <a:gd name="connsiteX18" fmla="*/ 1447919 w 2945318"/>
                <a:gd name="connsiteY18" fmla="*/ 1701732 h 1710715"/>
                <a:gd name="connsiteX19" fmla="*/ 1426418 w 2945318"/>
                <a:gd name="connsiteY19" fmla="*/ 1705078 h 1710715"/>
                <a:gd name="connsiteX20" fmla="*/ 1421705 w 2945318"/>
                <a:gd name="connsiteY20" fmla="*/ 1705078 h 1710715"/>
                <a:gd name="connsiteX21" fmla="*/ 1419643 w 2945318"/>
                <a:gd name="connsiteY21" fmla="*/ 1706135 h 1710715"/>
                <a:gd name="connsiteX22" fmla="*/ 1417287 w 2945318"/>
                <a:gd name="connsiteY22" fmla="*/ 1706135 h 1710715"/>
                <a:gd name="connsiteX23" fmla="*/ 1404917 w 2945318"/>
                <a:gd name="connsiteY23" fmla="*/ 1706135 h 1710715"/>
                <a:gd name="connsiteX24" fmla="*/ 1393725 w 2945318"/>
                <a:gd name="connsiteY24" fmla="*/ 1706135 h 1710715"/>
                <a:gd name="connsiteX25" fmla="*/ 1345127 w 2945318"/>
                <a:gd name="connsiteY25" fmla="*/ 1708425 h 1710715"/>
                <a:gd name="connsiteX26" fmla="*/ 1250288 w 2945318"/>
                <a:gd name="connsiteY26" fmla="*/ 1710715 h 1710715"/>
                <a:gd name="connsiteX27" fmla="*/ 886541 w 2945318"/>
                <a:gd name="connsiteY27" fmla="*/ 1670025 h 1710715"/>
                <a:gd name="connsiteX28" fmla="*/ 721603 w 2945318"/>
                <a:gd name="connsiteY28" fmla="*/ 1624931 h 1710715"/>
                <a:gd name="connsiteX29" fmla="*/ 642669 w 2945318"/>
                <a:gd name="connsiteY29" fmla="*/ 1599918 h 1710715"/>
                <a:gd name="connsiteX30" fmla="*/ 569330 w 2945318"/>
                <a:gd name="connsiteY30" fmla="*/ 1568387 h 1710715"/>
                <a:gd name="connsiteX31" fmla="*/ 499232 w 2945318"/>
                <a:gd name="connsiteY31" fmla="*/ 1537913 h 1710715"/>
                <a:gd name="connsiteX32" fmla="*/ 433551 w 2945318"/>
                <a:gd name="connsiteY32" fmla="*/ 1506207 h 1710715"/>
                <a:gd name="connsiteX33" fmla="*/ 316327 w 2945318"/>
                <a:gd name="connsiteY33" fmla="*/ 1438389 h 1710715"/>
                <a:gd name="connsiteX34" fmla="*/ 262134 w 2945318"/>
                <a:gd name="connsiteY34" fmla="*/ 1402279 h 1710715"/>
                <a:gd name="connsiteX35" fmla="*/ 211180 w 2945318"/>
                <a:gd name="connsiteY35" fmla="*/ 1366168 h 1710715"/>
                <a:gd name="connsiteX36" fmla="*/ 121936 w 2945318"/>
                <a:gd name="connsiteY36" fmla="*/ 1298351 h 1710715"/>
                <a:gd name="connsiteX37" fmla="*/ 0 w 2945318"/>
                <a:gd name="connsiteY37" fmla="*/ 1194423 h 1710715"/>
                <a:gd name="connsiteX38" fmla="*/ 472697 w 2945318"/>
                <a:gd name="connsiteY38" fmla="*/ 738614 h 1710715"/>
                <a:gd name="connsiteX39" fmla="*/ 505903 w 2945318"/>
                <a:gd name="connsiteY39" fmla="*/ 783020 h 1710715"/>
                <a:gd name="connsiteX40" fmla="*/ 1568400 w 2945318"/>
                <a:gd name="connsiteY40" fmla="*/ 1284090 h 1710715"/>
                <a:gd name="connsiteX41" fmla="*/ 2938209 w 2945318"/>
                <a:gd name="connsiteY41" fmla="*/ 47954 h 171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945318" h="1710715">
                  <a:moveTo>
                    <a:pt x="2940631" y="0"/>
                  </a:moveTo>
                  <a:lnTo>
                    <a:pt x="2942396" y="42194"/>
                  </a:lnTo>
                  <a:cubicBezTo>
                    <a:pt x="2943238" y="62151"/>
                    <a:pt x="2944214" y="85083"/>
                    <a:pt x="2945318" y="110757"/>
                  </a:cubicBezTo>
                  <a:cubicBezTo>
                    <a:pt x="2944140" y="135594"/>
                    <a:pt x="2941784" y="165010"/>
                    <a:pt x="2939722" y="195484"/>
                  </a:cubicBezTo>
                  <a:cubicBezTo>
                    <a:pt x="2937366" y="227191"/>
                    <a:pt x="2938544" y="261011"/>
                    <a:pt x="2930592" y="296065"/>
                  </a:cubicBezTo>
                  <a:cubicBezTo>
                    <a:pt x="2924995" y="332176"/>
                    <a:pt x="2918221" y="370752"/>
                    <a:pt x="2912625" y="411266"/>
                  </a:cubicBezTo>
                  <a:cubicBezTo>
                    <a:pt x="2902316" y="450900"/>
                    <a:pt x="2891124" y="492647"/>
                    <a:pt x="2879932" y="536684"/>
                  </a:cubicBezTo>
                  <a:cubicBezTo>
                    <a:pt x="2852835" y="622645"/>
                    <a:pt x="2817786" y="717589"/>
                    <a:pt x="2769188" y="810243"/>
                  </a:cubicBezTo>
                  <a:cubicBezTo>
                    <a:pt x="2721768" y="905187"/>
                    <a:pt x="2659622" y="998898"/>
                    <a:pt x="2587462" y="1090496"/>
                  </a:cubicBezTo>
                  <a:cubicBezTo>
                    <a:pt x="2569201" y="1114100"/>
                    <a:pt x="2548878" y="1134533"/>
                    <a:pt x="2528556" y="1157080"/>
                  </a:cubicBezTo>
                  <a:cubicBezTo>
                    <a:pt x="2508233" y="1178570"/>
                    <a:pt x="2487910" y="1201117"/>
                    <a:pt x="2467588" y="1223664"/>
                  </a:cubicBezTo>
                  <a:cubicBezTo>
                    <a:pt x="2422524" y="1264354"/>
                    <a:pt x="2377166" y="1306278"/>
                    <a:pt x="2328569" y="1345735"/>
                  </a:cubicBezTo>
                  <a:cubicBezTo>
                    <a:pt x="2229311" y="1421479"/>
                    <a:pt x="2120924" y="1493700"/>
                    <a:pt x="2002227" y="1546897"/>
                  </a:cubicBezTo>
                  <a:lnTo>
                    <a:pt x="1914162" y="1587587"/>
                  </a:lnTo>
                  <a:lnTo>
                    <a:pt x="1821679" y="1619118"/>
                  </a:lnTo>
                  <a:cubicBezTo>
                    <a:pt x="1761889" y="1642898"/>
                    <a:pt x="1691791" y="1657694"/>
                    <a:pt x="1625227" y="1672315"/>
                  </a:cubicBezTo>
                  <a:lnTo>
                    <a:pt x="1574273" y="1683588"/>
                  </a:lnTo>
                  <a:lnTo>
                    <a:pt x="1531271" y="1689225"/>
                  </a:lnTo>
                  <a:cubicBezTo>
                    <a:pt x="1503290" y="1693805"/>
                    <a:pt x="1476194" y="1697152"/>
                    <a:pt x="1447919" y="1701732"/>
                  </a:cubicBezTo>
                  <a:cubicBezTo>
                    <a:pt x="1440850" y="1702788"/>
                    <a:pt x="1433486" y="1704022"/>
                    <a:pt x="1426418" y="1705078"/>
                  </a:cubicBezTo>
                  <a:lnTo>
                    <a:pt x="1421705" y="1705078"/>
                  </a:lnTo>
                  <a:cubicBezTo>
                    <a:pt x="1421116" y="1705431"/>
                    <a:pt x="1420233" y="1705783"/>
                    <a:pt x="1419643" y="1706135"/>
                  </a:cubicBezTo>
                  <a:lnTo>
                    <a:pt x="1417287" y="1706135"/>
                  </a:lnTo>
                  <a:lnTo>
                    <a:pt x="1404917" y="1706135"/>
                  </a:lnTo>
                  <a:lnTo>
                    <a:pt x="1393725" y="1706135"/>
                  </a:lnTo>
                  <a:lnTo>
                    <a:pt x="1345127" y="1708425"/>
                  </a:lnTo>
                  <a:cubicBezTo>
                    <a:pt x="1313317" y="1708425"/>
                    <a:pt x="1281803" y="1709658"/>
                    <a:pt x="1250288" y="1710715"/>
                  </a:cubicBezTo>
                  <a:cubicBezTo>
                    <a:pt x="1124817" y="1708425"/>
                    <a:pt x="1001703" y="1696095"/>
                    <a:pt x="886541" y="1670025"/>
                  </a:cubicBezTo>
                  <a:cubicBezTo>
                    <a:pt x="828813" y="1659808"/>
                    <a:pt x="774619" y="1641841"/>
                    <a:pt x="721603" y="1624931"/>
                  </a:cubicBezTo>
                  <a:cubicBezTo>
                    <a:pt x="694506" y="1617004"/>
                    <a:pt x="668587" y="1607844"/>
                    <a:pt x="642669" y="1599918"/>
                  </a:cubicBezTo>
                  <a:cubicBezTo>
                    <a:pt x="617633" y="1589877"/>
                    <a:pt x="594071" y="1578604"/>
                    <a:pt x="569330" y="1568387"/>
                  </a:cubicBezTo>
                  <a:cubicBezTo>
                    <a:pt x="545473" y="1558170"/>
                    <a:pt x="522794" y="1547954"/>
                    <a:pt x="499232" y="1537913"/>
                  </a:cubicBezTo>
                  <a:cubicBezTo>
                    <a:pt x="476553" y="1528754"/>
                    <a:pt x="453874" y="1517480"/>
                    <a:pt x="433551" y="1506207"/>
                  </a:cubicBezTo>
                  <a:lnTo>
                    <a:pt x="316327" y="1438389"/>
                  </a:lnTo>
                  <a:cubicBezTo>
                    <a:pt x="298066" y="1428173"/>
                    <a:pt x="278922" y="1415842"/>
                    <a:pt x="262134" y="1402279"/>
                  </a:cubicBezTo>
                  <a:cubicBezTo>
                    <a:pt x="243873" y="1389772"/>
                    <a:pt x="227084" y="1377442"/>
                    <a:pt x="211180" y="1366168"/>
                  </a:cubicBezTo>
                  <a:lnTo>
                    <a:pt x="121936" y="1298351"/>
                  </a:lnTo>
                  <a:cubicBezTo>
                    <a:pt x="45064" y="1231591"/>
                    <a:pt x="0" y="1194423"/>
                    <a:pt x="0" y="1194423"/>
                  </a:cubicBezTo>
                  <a:lnTo>
                    <a:pt x="472697" y="738614"/>
                  </a:lnTo>
                  <a:lnTo>
                    <a:pt x="505903" y="783020"/>
                  </a:lnTo>
                  <a:cubicBezTo>
                    <a:pt x="758450" y="1089036"/>
                    <a:pt x="1140647" y="1284090"/>
                    <a:pt x="1568400" y="1284090"/>
                  </a:cubicBezTo>
                  <a:cubicBezTo>
                    <a:pt x="2281323" y="1284090"/>
                    <a:pt x="2867697" y="742274"/>
                    <a:pt x="2938209" y="47954"/>
                  </a:cubicBezTo>
                  <a:close/>
                </a:path>
              </a:pathLst>
            </a:custGeom>
            <a:solidFill>
              <a:srgbClr val="F39C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4" name="Freeform 170">
              <a:extLst>
                <a:ext uri="{FF2B5EF4-FFF2-40B4-BE49-F238E27FC236}">
                  <a16:creationId xmlns:a16="http://schemas.microsoft.com/office/drawing/2014/main" id="{DBE00EE0-70C5-460B-9A6B-C5CDE17CB54A}"/>
                </a:ext>
              </a:extLst>
            </p:cNvPr>
            <p:cNvSpPr>
              <a:spLocks/>
            </p:cNvSpPr>
            <p:nvPr/>
          </p:nvSpPr>
          <p:spPr bwMode="auto">
            <a:xfrm>
              <a:off x="4727848" y="4409886"/>
              <a:ext cx="955623" cy="1091124"/>
            </a:xfrm>
            <a:custGeom>
              <a:avLst/>
              <a:gdLst>
                <a:gd name="T0" fmla="*/ 0 w 134"/>
                <a:gd name="T1" fmla="*/ 153 h 153"/>
                <a:gd name="T2" fmla="*/ 4 w 134"/>
                <a:gd name="T3" fmla="*/ 0 h 153"/>
                <a:gd name="T4" fmla="*/ 134 w 134"/>
                <a:gd name="T5" fmla="*/ 80 h 153"/>
                <a:gd name="T6" fmla="*/ 0 w 134"/>
                <a:gd name="T7" fmla="*/ 153 h 153"/>
              </a:gdLst>
              <a:ahLst/>
              <a:cxnLst>
                <a:cxn ang="0">
                  <a:pos x="T0" y="T1"/>
                </a:cxn>
                <a:cxn ang="0">
                  <a:pos x="T2" y="T3"/>
                </a:cxn>
                <a:cxn ang="0">
                  <a:pos x="T4" y="T5"/>
                </a:cxn>
                <a:cxn ang="0">
                  <a:pos x="T6" y="T7"/>
                </a:cxn>
              </a:cxnLst>
              <a:rect l="0" t="0" r="r" b="b"/>
              <a:pathLst>
                <a:path w="134" h="153">
                  <a:moveTo>
                    <a:pt x="0" y="153"/>
                  </a:moveTo>
                  <a:lnTo>
                    <a:pt x="4" y="0"/>
                  </a:lnTo>
                  <a:lnTo>
                    <a:pt x="134" y="80"/>
                  </a:lnTo>
                  <a:lnTo>
                    <a:pt x="0" y="153"/>
                  </a:lnTo>
                  <a:close/>
                </a:path>
              </a:pathLst>
            </a:custGeom>
            <a:solidFill>
              <a:srgbClr val="F39C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5" name="Freeform: Shape 13">
              <a:extLst>
                <a:ext uri="{FF2B5EF4-FFF2-40B4-BE49-F238E27FC236}">
                  <a16:creationId xmlns:a16="http://schemas.microsoft.com/office/drawing/2014/main" id="{13F6987B-0454-413C-B6ED-29731AD94564}"/>
                </a:ext>
              </a:extLst>
            </p:cNvPr>
            <p:cNvSpPr>
              <a:spLocks/>
            </p:cNvSpPr>
            <p:nvPr/>
          </p:nvSpPr>
          <p:spPr bwMode="auto">
            <a:xfrm>
              <a:off x="4749240" y="2348880"/>
              <a:ext cx="2952448" cy="1734565"/>
            </a:xfrm>
            <a:custGeom>
              <a:avLst/>
              <a:gdLst>
                <a:gd name="connsiteX0" fmla="*/ 1697148 w 2952448"/>
                <a:gd name="connsiteY0" fmla="*/ 0 h 1734565"/>
                <a:gd name="connsiteX1" fmla="*/ 2063088 w 2952448"/>
                <a:gd name="connsiteY1" fmla="*/ 40676 h 1734565"/>
                <a:gd name="connsiteX2" fmla="*/ 2229631 w 2952448"/>
                <a:gd name="connsiteY2" fmla="*/ 85871 h 1734565"/>
                <a:gd name="connsiteX3" fmla="*/ 2307804 w 2952448"/>
                <a:gd name="connsiteY3" fmla="*/ 110729 h 1734565"/>
                <a:gd name="connsiteX4" fmla="*/ 2381445 w 2952448"/>
                <a:gd name="connsiteY4" fmla="*/ 141235 h 1734565"/>
                <a:gd name="connsiteX5" fmla="*/ 2451688 w 2952448"/>
                <a:gd name="connsiteY5" fmla="*/ 171742 h 1734565"/>
                <a:gd name="connsiteX6" fmla="*/ 2517398 w 2952448"/>
                <a:gd name="connsiteY6" fmla="*/ 204509 h 1734565"/>
                <a:gd name="connsiteX7" fmla="*/ 2636357 w 2952448"/>
                <a:gd name="connsiteY7" fmla="*/ 271172 h 1734565"/>
                <a:gd name="connsiteX8" fmla="*/ 2690738 w 2952448"/>
                <a:gd name="connsiteY8" fmla="*/ 307328 h 1734565"/>
                <a:gd name="connsiteX9" fmla="*/ 2741721 w 2952448"/>
                <a:gd name="connsiteY9" fmla="*/ 343484 h 1734565"/>
                <a:gd name="connsiteX10" fmla="*/ 2831223 w 2952448"/>
                <a:gd name="connsiteY10" fmla="*/ 411277 h 1734565"/>
                <a:gd name="connsiteX11" fmla="*/ 2952448 w 2952448"/>
                <a:gd name="connsiteY11" fmla="*/ 515227 h 1734565"/>
                <a:gd name="connsiteX12" fmla="*/ 2474618 w 2952448"/>
                <a:gd name="connsiteY12" fmla="*/ 977654 h 1734565"/>
                <a:gd name="connsiteX13" fmla="*/ 2441315 w 2952448"/>
                <a:gd name="connsiteY13" fmla="*/ 933118 h 1734565"/>
                <a:gd name="connsiteX14" fmla="*/ 1378818 w 2952448"/>
                <a:gd name="connsiteY14" fmla="*/ 432048 h 1734565"/>
                <a:gd name="connsiteX15" fmla="*/ 9009 w 2952448"/>
                <a:gd name="connsiteY15" fmla="*/ 1668184 h 1734565"/>
                <a:gd name="connsiteX16" fmla="*/ 5657 w 2952448"/>
                <a:gd name="connsiteY16" fmla="*/ 1734565 h 1734565"/>
                <a:gd name="connsiteX17" fmla="*/ 0 w 2952448"/>
                <a:gd name="connsiteY17" fmla="*/ 1601044 h 1734565"/>
                <a:gd name="connsiteX18" fmla="*/ 4532 w 2952448"/>
                <a:gd name="connsiteY18" fmla="*/ 1515173 h 1734565"/>
                <a:gd name="connsiteX19" fmla="*/ 14729 w 2952448"/>
                <a:gd name="connsiteY19" fmla="*/ 1414613 h 1734565"/>
                <a:gd name="connsiteX20" fmla="*/ 32856 w 2952448"/>
                <a:gd name="connsiteY20" fmla="*/ 1300495 h 1734565"/>
                <a:gd name="connsiteX21" fmla="*/ 65711 w 2952448"/>
                <a:gd name="connsiteY21" fmla="*/ 1175078 h 1734565"/>
                <a:gd name="connsiteX22" fmla="*/ 176739 w 2952448"/>
                <a:gd name="connsiteY22" fmla="*/ 901646 h 1734565"/>
                <a:gd name="connsiteX23" fmla="*/ 359143 w 2952448"/>
                <a:gd name="connsiteY23" fmla="*/ 621436 h 1734565"/>
                <a:gd name="connsiteX24" fmla="*/ 416923 w 2952448"/>
                <a:gd name="connsiteY24" fmla="*/ 554773 h 1734565"/>
                <a:gd name="connsiteX25" fmla="*/ 479235 w 2952448"/>
                <a:gd name="connsiteY25" fmla="*/ 488109 h 1734565"/>
                <a:gd name="connsiteX26" fmla="*/ 618587 w 2952448"/>
                <a:gd name="connsiteY26" fmla="*/ 364952 h 1734565"/>
                <a:gd name="connsiteX27" fmla="*/ 944874 w 2952448"/>
                <a:gd name="connsiteY27" fmla="*/ 164963 h 1734565"/>
                <a:gd name="connsiteX28" fmla="*/ 1033244 w 2952448"/>
                <a:gd name="connsiteY28" fmla="*/ 124287 h 1734565"/>
                <a:gd name="connsiteX29" fmla="*/ 1126145 w 2952448"/>
                <a:gd name="connsiteY29" fmla="*/ 91521 h 1734565"/>
                <a:gd name="connsiteX30" fmla="*/ 1322144 w 2952448"/>
                <a:gd name="connsiteY30" fmla="*/ 38416 h 1734565"/>
                <a:gd name="connsiteX31" fmla="*/ 1373126 w 2952448"/>
                <a:gd name="connsiteY31" fmla="*/ 28247 h 1734565"/>
                <a:gd name="connsiteX32" fmla="*/ 1416178 w 2952448"/>
                <a:gd name="connsiteY32" fmla="*/ 21468 h 1734565"/>
                <a:gd name="connsiteX33" fmla="*/ 1500016 w 2952448"/>
                <a:gd name="connsiteY33" fmla="*/ 9039 h 1734565"/>
                <a:gd name="connsiteX34" fmla="*/ 1520409 w 2952448"/>
                <a:gd name="connsiteY34" fmla="*/ 6779 h 1734565"/>
                <a:gd name="connsiteX35" fmla="*/ 1531738 w 2952448"/>
                <a:gd name="connsiteY35" fmla="*/ 4520 h 1734565"/>
                <a:gd name="connsiteX36" fmla="*/ 1554397 w 2952448"/>
                <a:gd name="connsiteY36" fmla="*/ 4520 h 1734565"/>
                <a:gd name="connsiteX37" fmla="*/ 1601981 w 2952448"/>
                <a:gd name="connsiteY37" fmla="*/ 2260 h 1734565"/>
                <a:gd name="connsiteX38" fmla="*/ 1697148 w 2952448"/>
                <a:gd name="connsiteY38" fmla="*/ 0 h 1734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952448" h="1734565">
                  <a:moveTo>
                    <a:pt x="1697148" y="0"/>
                  </a:moveTo>
                  <a:cubicBezTo>
                    <a:pt x="1825170" y="2260"/>
                    <a:pt x="1948661" y="14689"/>
                    <a:pt x="2063088" y="40676"/>
                  </a:cubicBezTo>
                  <a:cubicBezTo>
                    <a:pt x="2122001" y="50845"/>
                    <a:pt x="2176383" y="68923"/>
                    <a:pt x="2229631" y="85871"/>
                  </a:cubicBezTo>
                  <a:cubicBezTo>
                    <a:pt x="2255689" y="93780"/>
                    <a:pt x="2282879" y="101690"/>
                    <a:pt x="2307804" y="110729"/>
                  </a:cubicBezTo>
                  <a:cubicBezTo>
                    <a:pt x="2333862" y="119768"/>
                    <a:pt x="2357653" y="131067"/>
                    <a:pt x="2381445" y="141235"/>
                  </a:cubicBezTo>
                  <a:cubicBezTo>
                    <a:pt x="2405237" y="151404"/>
                    <a:pt x="2429029" y="161573"/>
                    <a:pt x="2451688" y="171742"/>
                  </a:cubicBezTo>
                  <a:cubicBezTo>
                    <a:pt x="2475479" y="181911"/>
                    <a:pt x="2497005" y="192080"/>
                    <a:pt x="2517398" y="204509"/>
                  </a:cubicBezTo>
                  <a:cubicBezTo>
                    <a:pt x="2559317" y="228236"/>
                    <a:pt x="2598970" y="250834"/>
                    <a:pt x="2636357" y="271172"/>
                  </a:cubicBezTo>
                  <a:cubicBezTo>
                    <a:pt x="2654484" y="281341"/>
                    <a:pt x="2672611" y="293770"/>
                    <a:pt x="2690738" y="307328"/>
                  </a:cubicBezTo>
                  <a:cubicBezTo>
                    <a:pt x="2707733" y="319757"/>
                    <a:pt x="2724727" y="332186"/>
                    <a:pt x="2741721" y="343484"/>
                  </a:cubicBezTo>
                  <a:cubicBezTo>
                    <a:pt x="2773443" y="368342"/>
                    <a:pt x="2804033" y="390940"/>
                    <a:pt x="2831223" y="411277"/>
                  </a:cubicBezTo>
                  <a:cubicBezTo>
                    <a:pt x="2908263" y="476811"/>
                    <a:pt x="2952448" y="515227"/>
                    <a:pt x="2952448" y="515227"/>
                  </a:cubicBezTo>
                  <a:lnTo>
                    <a:pt x="2474618" y="977654"/>
                  </a:lnTo>
                  <a:lnTo>
                    <a:pt x="2441315" y="933118"/>
                  </a:lnTo>
                  <a:cubicBezTo>
                    <a:pt x="2188768" y="627102"/>
                    <a:pt x="1806572" y="432048"/>
                    <a:pt x="1378818" y="432048"/>
                  </a:cubicBezTo>
                  <a:cubicBezTo>
                    <a:pt x="665895" y="432048"/>
                    <a:pt x="79521" y="973865"/>
                    <a:pt x="9009" y="1668184"/>
                  </a:cubicBezTo>
                  <a:lnTo>
                    <a:pt x="5657" y="1734565"/>
                  </a:lnTo>
                  <a:lnTo>
                    <a:pt x="0" y="1601044"/>
                  </a:lnTo>
                  <a:cubicBezTo>
                    <a:pt x="1133" y="1575057"/>
                    <a:pt x="3399" y="1546809"/>
                    <a:pt x="4532" y="1515173"/>
                  </a:cubicBezTo>
                  <a:cubicBezTo>
                    <a:pt x="7931" y="1484666"/>
                    <a:pt x="6798" y="1449640"/>
                    <a:pt x="14729" y="1414613"/>
                  </a:cubicBezTo>
                  <a:cubicBezTo>
                    <a:pt x="20393" y="1378457"/>
                    <a:pt x="26058" y="1340041"/>
                    <a:pt x="32856" y="1300495"/>
                  </a:cubicBezTo>
                  <a:cubicBezTo>
                    <a:pt x="41919" y="1259819"/>
                    <a:pt x="54381" y="1219144"/>
                    <a:pt x="65711" y="1175078"/>
                  </a:cubicBezTo>
                  <a:cubicBezTo>
                    <a:pt x="92902" y="1088077"/>
                    <a:pt x="126890" y="995427"/>
                    <a:pt x="176739" y="901646"/>
                  </a:cubicBezTo>
                  <a:cubicBezTo>
                    <a:pt x="224323" y="807866"/>
                    <a:pt x="285502" y="714086"/>
                    <a:pt x="359143" y="621436"/>
                  </a:cubicBezTo>
                  <a:cubicBezTo>
                    <a:pt x="376137" y="597708"/>
                    <a:pt x="397663" y="576240"/>
                    <a:pt x="416923" y="554773"/>
                  </a:cubicBezTo>
                  <a:cubicBezTo>
                    <a:pt x="437316" y="532175"/>
                    <a:pt x="458842" y="510707"/>
                    <a:pt x="479235" y="488109"/>
                  </a:cubicBezTo>
                  <a:cubicBezTo>
                    <a:pt x="523420" y="447434"/>
                    <a:pt x="569870" y="404498"/>
                    <a:pt x="618587" y="364952"/>
                  </a:cubicBezTo>
                  <a:cubicBezTo>
                    <a:pt x="718286" y="290380"/>
                    <a:pt x="825915" y="218067"/>
                    <a:pt x="944874" y="164963"/>
                  </a:cubicBezTo>
                  <a:lnTo>
                    <a:pt x="1033244" y="124287"/>
                  </a:lnTo>
                  <a:lnTo>
                    <a:pt x="1126145" y="91521"/>
                  </a:lnTo>
                  <a:cubicBezTo>
                    <a:pt x="1186191" y="68923"/>
                    <a:pt x="1254167" y="54234"/>
                    <a:pt x="1322144" y="38416"/>
                  </a:cubicBezTo>
                  <a:lnTo>
                    <a:pt x="1373126" y="28247"/>
                  </a:lnTo>
                  <a:lnTo>
                    <a:pt x="1416178" y="21468"/>
                  </a:lnTo>
                  <a:cubicBezTo>
                    <a:pt x="1444502" y="16948"/>
                    <a:pt x="1471692" y="13559"/>
                    <a:pt x="1500016" y="9039"/>
                  </a:cubicBezTo>
                  <a:lnTo>
                    <a:pt x="1520409" y="6779"/>
                  </a:lnTo>
                  <a:lnTo>
                    <a:pt x="1531738" y="4520"/>
                  </a:lnTo>
                  <a:lnTo>
                    <a:pt x="1554397" y="4520"/>
                  </a:lnTo>
                  <a:lnTo>
                    <a:pt x="1601981" y="2260"/>
                  </a:lnTo>
                  <a:cubicBezTo>
                    <a:pt x="1634836" y="2260"/>
                    <a:pt x="1666559" y="1130"/>
                    <a:pt x="1697148" y="0"/>
                  </a:cubicBezTo>
                  <a:close/>
                </a:path>
              </a:pathLst>
            </a:custGeom>
            <a:solidFill>
              <a:srgbClr val="16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sp>
          <p:nvSpPr>
            <p:cNvPr id="16" name="Freeform 172">
              <a:extLst>
                <a:ext uri="{FF2B5EF4-FFF2-40B4-BE49-F238E27FC236}">
                  <a16:creationId xmlns:a16="http://schemas.microsoft.com/office/drawing/2014/main" id="{E9B6EF4E-28BF-4C4C-BAC4-62D590CB22D5}"/>
                </a:ext>
              </a:extLst>
            </p:cNvPr>
            <p:cNvSpPr>
              <a:spLocks/>
            </p:cNvSpPr>
            <p:nvPr/>
          </p:nvSpPr>
          <p:spPr bwMode="auto">
            <a:xfrm>
              <a:off x="6867303" y="2719719"/>
              <a:ext cx="955623" cy="1083990"/>
            </a:xfrm>
            <a:custGeom>
              <a:avLst/>
              <a:gdLst>
                <a:gd name="T0" fmla="*/ 134 w 134"/>
                <a:gd name="T1" fmla="*/ 0 h 152"/>
                <a:gd name="T2" fmla="*/ 130 w 134"/>
                <a:gd name="T3" fmla="*/ 152 h 152"/>
                <a:gd name="T4" fmla="*/ 0 w 134"/>
                <a:gd name="T5" fmla="*/ 73 h 152"/>
                <a:gd name="T6" fmla="*/ 134 w 134"/>
                <a:gd name="T7" fmla="*/ 0 h 152"/>
              </a:gdLst>
              <a:ahLst/>
              <a:cxnLst>
                <a:cxn ang="0">
                  <a:pos x="T0" y="T1"/>
                </a:cxn>
                <a:cxn ang="0">
                  <a:pos x="T2" y="T3"/>
                </a:cxn>
                <a:cxn ang="0">
                  <a:pos x="T4" y="T5"/>
                </a:cxn>
                <a:cxn ang="0">
                  <a:pos x="T6" y="T7"/>
                </a:cxn>
              </a:cxnLst>
              <a:rect l="0" t="0" r="r" b="b"/>
              <a:pathLst>
                <a:path w="134" h="152">
                  <a:moveTo>
                    <a:pt x="134" y="0"/>
                  </a:moveTo>
                  <a:lnTo>
                    <a:pt x="130" y="152"/>
                  </a:lnTo>
                  <a:lnTo>
                    <a:pt x="0" y="73"/>
                  </a:lnTo>
                  <a:lnTo>
                    <a:pt x="134" y="0"/>
                  </a:lnTo>
                  <a:close/>
                </a:path>
              </a:pathLst>
            </a:custGeom>
            <a:solidFill>
              <a:srgbClr val="16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95A5A6"/>
                </a:solidFill>
                <a:effectLst/>
                <a:uLnTx/>
                <a:uFillTx/>
              </a:endParaRPr>
            </a:p>
          </p:txBody>
        </p:sp>
      </p:grpSp>
      <p:sp>
        <p:nvSpPr>
          <p:cNvPr id="19" name="Rectangle 41">
            <a:extLst>
              <a:ext uri="{FF2B5EF4-FFF2-40B4-BE49-F238E27FC236}">
                <a16:creationId xmlns:a16="http://schemas.microsoft.com/office/drawing/2014/main" id="{2DB5253F-ABA1-4F47-97E1-1BC33026ACDF}"/>
              </a:ext>
            </a:extLst>
          </p:cNvPr>
          <p:cNvSpPr/>
          <p:nvPr/>
        </p:nvSpPr>
        <p:spPr>
          <a:xfrm>
            <a:off x="231191" y="1923802"/>
            <a:ext cx="2691722" cy="4824398"/>
          </a:xfrm>
          <a:prstGeom prst="rect">
            <a:avLst/>
          </a:prstGeom>
        </p:spPr>
        <p:txBody>
          <a:bodyPr wrap="square">
            <a:spAutoFit/>
          </a:bodyPr>
          <a:lstStyle/>
          <a:p>
            <a:pPr algn="just">
              <a:defRPr/>
            </a:pPr>
            <a:r>
              <a:rPr lang="es-MX" sz="1100" dirty="0" err="1"/>
              <a:t>Faismon</a:t>
            </a:r>
            <a:r>
              <a:rPr lang="es-MX" sz="1100" dirty="0"/>
              <a:t> S.A.S es organización que fue constituida legalmente el 8 de febrero de 1991 en la ciudad de Medellín, desarrollando labores de fabricación y montaje de estructuras metalmecánicas como: chimeneas, escaleras, plataformas, tanques y ductos. Para el año 1995 incursionó en el servicio de alquiler de grúas telescópicas, la cual fue una estrategia de negocio hábil y eficaz para la contribución de su crecimiento. Ya en el año 2005 decidieron implementar una nueva unidad de negocio llamada “Mantenimiento industrial”, que actualmente es una de las unidades más grandes dentro de la compañía. Hoy en día, también se tienen como unidades de negocio “Trabajo seguro en alturas” y “</a:t>
            </a:r>
            <a:r>
              <a:rPr lang="es-MX" sz="1100" dirty="0" err="1"/>
              <a:t>Dinner</a:t>
            </a:r>
            <a:r>
              <a:rPr lang="es-MX" sz="1100" dirty="0"/>
              <a:t> in </a:t>
            </a:r>
            <a:r>
              <a:rPr lang="es-MX" sz="1100" dirty="0" err="1"/>
              <a:t>the</a:t>
            </a:r>
            <a:r>
              <a:rPr lang="es-MX" sz="1100" dirty="0"/>
              <a:t> </a:t>
            </a:r>
            <a:r>
              <a:rPr lang="es-MX" sz="1100" dirty="0" err="1"/>
              <a:t>sky</a:t>
            </a:r>
            <a:r>
              <a:rPr lang="es-MX" sz="1100" dirty="0"/>
              <a:t>”, siendo en total 5 unidades de negocio con alrededor de 500 trabajadores legalmente vinculados. Esta organización pertenece al sector metalmecánico, este, es uno de los sectores más productivos dentro de la industria,  logrando fortalecerse como una cadena exportadora llevando su trabajo a otros países.</a:t>
            </a:r>
            <a:endParaRPr lang="es-CO" sz="1100" dirty="0"/>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95A5A6"/>
              </a:solidFill>
              <a:effectLst/>
              <a:uLnTx/>
              <a:uFillTx/>
            </a:endParaRPr>
          </a:p>
        </p:txBody>
      </p:sp>
      <p:sp>
        <p:nvSpPr>
          <p:cNvPr id="22" name="Rectangle 50">
            <a:extLst>
              <a:ext uri="{FF2B5EF4-FFF2-40B4-BE49-F238E27FC236}">
                <a16:creationId xmlns:a16="http://schemas.microsoft.com/office/drawing/2014/main" id="{BB7ACE75-44EA-4158-ACB9-A0F3F9B90C60}"/>
              </a:ext>
            </a:extLst>
          </p:cNvPr>
          <p:cNvSpPr/>
          <p:nvPr/>
        </p:nvSpPr>
        <p:spPr>
          <a:xfrm>
            <a:off x="6139677" y="1339027"/>
            <a:ext cx="2623380" cy="2970044"/>
          </a:xfrm>
          <a:prstGeom prst="rect">
            <a:avLst/>
          </a:prstGeom>
        </p:spPr>
        <p:txBody>
          <a:bodyPr wrap="square">
            <a:spAutoFit/>
          </a:bodyPr>
          <a:lstStyle/>
          <a:p>
            <a:pPr algn="just">
              <a:defRPr/>
            </a:pPr>
            <a:r>
              <a:rPr lang="es-MX" sz="1100" dirty="0"/>
              <a:t>La función central de la práctica laboral es principalmente cumplir con el objetivo de actualizar los perfiles, funciones y deberes de cada uno de los cargos que se encuentran dentro de la organización en el área de “Mantenimiento industrial”; este trabajo de los perfiles implica identificar un perfil mínimo para ser contratado en el cargo y uno deseado que llevará a implementar diversos cursos y capacitaciones para el desarrollo constante de fortalezas en todos los trabajadores, luego de ello se terminarán realizando las matrices de habilidades y competencias para cada una de las obras y el plan de formación con un cronograma establecido para su implementación.</a:t>
            </a:r>
            <a:endParaRPr lang="es-CO" sz="1100" dirty="0"/>
          </a:p>
        </p:txBody>
      </p:sp>
      <p:sp>
        <p:nvSpPr>
          <p:cNvPr id="27" name="Oval 57">
            <a:extLst>
              <a:ext uri="{FF2B5EF4-FFF2-40B4-BE49-F238E27FC236}">
                <a16:creationId xmlns:a16="http://schemas.microsoft.com/office/drawing/2014/main" id="{E770DC7A-1AE6-4398-A7A3-7EDAD6662082}"/>
              </a:ext>
            </a:extLst>
          </p:cNvPr>
          <p:cNvSpPr/>
          <p:nvPr/>
        </p:nvSpPr>
        <p:spPr>
          <a:xfrm>
            <a:off x="3906049" y="3174710"/>
            <a:ext cx="1431374" cy="1391112"/>
          </a:xfrm>
          <a:prstGeom prst="ellipse">
            <a:avLst/>
          </a:prstGeom>
          <a:solidFill>
            <a:srgbClr val="95A5A6">
              <a:lumMod val="20000"/>
              <a:lumOff val="8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95A5A6"/>
                </a:solidFill>
                <a:effectLst/>
                <a:uLnTx/>
                <a:uFillTx/>
                <a:latin typeface="Calibri"/>
                <a:ea typeface="+mn-ea"/>
                <a:cs typeface="+mn-cs"/>
              </a:rPr>
              <a:t>PRÁCTICA</a:t>
            </a:r>
          </a:p>
        </p:txBody>
      </p:sp>
      <p:sp>
        <p:nvSpPr>
          <p:cNvPr id="28" name="Rectangle 58">
            <a:extLst>
              <a:ext uri="{FF2B5EF4-FFF2-40B4-BE49-F238E27FC236}">
                <a16:creationId xmlns:a16="http://schemas.microsoft.com/office/drawing/2014/main" id="{E96F3B94-6917-4F03-8B39-84BC9C7BA231}"/>
              </a:ext>
            </a:extLst>
          </p:cNvPr>
          <p:cNvSpPr/>
          <p:nvPr/>
        </p:nvSpPr>
        <p:spPr>
          <a:xfrm>
            <a:off x="323528" y="1339027"/>
            <a:ext cx="2253888" cy="584775"/>
          </a:xfrm>
          <a:prstGeom prst="rect">
            <a:avLst/>
          </a:prstGeom>
          <a:solidFill>
            <a:srgbClr val="F2F2F2"/>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a-DK" sz="1600" b="1" i="0" u="none" strike="noStrike" kern="0" cap="all" spc="0" normalizeH="0" baseline="0" noProof="0" dirty="0">
                <a:ln>
                  <a:noFill/>
                </a:ln>
                <a:solidFill>
                  <a:srgbClr val="16A085"/>
                </a:solidFill>
                <a:effectLst/>
                <a:uLnTx/>
                <a:uFillTx/>
                <a:latin typeface="arial" panose="020B0604020202020204" pitchFamily="34" charset="0"/>
              </a:rPr>
              <a:t>Características Generales</a:t>
            </a:r>
            <a:endParaRPr kumimoji="0" lang="en-US" sz="1600" b="1" i="0" u="none" strike="noStrike" kern="0" cap="all" spc="0" normalizeH="0" baseline="0" noProof="0" dirty="0">
              <a:ln>
                <a:noFill/>
              </a:ln>
              <a:solidFill>
                <a:srgbClr val="16A085"/>
              </a:solidFill>
              <a:effectLst/>
              <a:uLnTx/>
              <a:uFillTx/>
            </a:endParaRPr>
          </a:p>
        </p:txBody>
      </p:sp>
      <p:sp>
        <p:nvSpPr>
          <p:cNvPr id="29" name="Rectangle 59">
            <a:extLst>
              <a:ext uri="{FF2B5EF4-FFF2-40B4-BE49-F238E27FC236}">
                <a16:creationId xmlns:a16="http://schemas.microsoft.com/office/drawing/2014/main" id="{6F3E61AC-9428-4B62-AF76-A21B6D7D4FC6}"/>
              </a:ext>
            </a:extLst>
          </p:cNvPr>
          <p:cNvSpPr/>
          <p:nvPr/>
        </p:nvSpPr>
        <p:spPr>
          <a:xfrm>
            <a:off x="6452256" y="4309071"/>
            <a:ext cx="1998221" cy="1200329"/>
          </a:xfrm>
          <a:prstGeom prst="rect">
            <a:avLst/>
          </a:prstGeom>
          <a:solidFill>
            <a:srgbClr val="F2F2F2"/>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a-DK" sz="2400" b="1" i="0" u="none" strike="noStrike" kern="0" cap="all" spc="0" normalizeH="0" baseline="0" noProof="0" dirty="0">
                <a:ln>
                  <a:noFill/>
                </a:ln>
                <a:solidFill>
                  <a:srgbClr val="F39C12"/>
                </a:solidFill>
                <a:effectLst/>
                <a:uLnTx/>
                <a:uFillTx/>
                <a:latin typeface="arial" panose="020B0604020202020204" pitchFamily="34" charset="0"/>
              </a:rPr>
              <a:t>Funciones de la Práctica</a:t>
            </a:r>
            <a:endParaRPr kumimoji="0" lang="en-US" sz="2400" b="1" i="0" u="none" strike="noStrike" kern="0" cap="all" spc="0" normalizeH="0" baseline="0" noProof="0" dirty="0">
              <a:ln>
                <a:noFill/>
              </a:ln>
              <a:solidFill>
                <a:srgbClr val="F39C12"/>
              </a:solidFill>
              <a:effectLst/>
              <a:uLnTx/>
              <a:uFillTx/>
            </a:endParaRPr>
          </a:p>
        </p:txBody>
      </p:sp>
    </p:spTree>
    <p:extLst>
      <p:ext uri="{BB962C8B-B14F-4D97-AF65-F5344CB8AC3E}">
        <p14:creationId xmlns:p14="http://schemas.microsoft.com/office/powerpoint/2010/main" val="1732658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6414" y="-6994"/>
            <a:ext cx="7704856" cy="630038"/>
          </a:xfrm>
        </p:spPr>
        <p:txBody>
          <a:bodyPr>
            <a:normAutofit fontScale="90000"/>
          </a:bodyPr>
          <a:lstStyle/>
          <a:p>
            <a:r>
              <a:rPr lang="es-CO" b="1" dirty="0"/>
              <a:t>Hitos</a:t>
            </a:r>
          </a:p>
        </p:txBody>
      </p:sp>
      <p:grpSp>
        <p:nvGrpSpPr>
          <p:cNvPr id="44" name="Group 54"/>
          <p:cNvGrpSpPr/>
          <p:nvPr/>
        </p:nvGrpSpPr>
        <p:grpSpPr>
          <a:xfrm>
            <a:off x="3761691" y="2607915"/>
            <a:ext cx="4799579" cy="930776"/>
            <a:chOff x="3841865" y="319088"/>
            <a:chExt cx="4166758" cy="1371600"/>
          </a:xfrm>
        </p:grpSpPr>
        <p:sp>
          <p:nvSpPr>
            <p:cNvPr id="45" name="Notched Right Arrow 85"/>
            <p:cNvSpPr/>
            <p:nvPr/>
          </p:nvSpPr>
          <p:spPr>
            <a:xfrm rot="16200000">
              <a:off x="3886201" y="864610"/>
              <a:ext cx="1371600" cy="280555"/>
            </a:xfrm>
            <a:prstGeom prst="notchedRightArrow">
              <a:avLst>
                <a:gd name="adj1" fmla="val 100000"/>
                <a:gd name="adj2" fmla="val 74138"/>
              </a:avLst>
            </a:prstGeom>
            <a:solidFill>
              <a:srgbClr val="01D9CA"/>
            </a:solidFill>
            <a:ln w="25400" cap="flat" cmpd="sng" algn="ctr">
              <a:noFill/>
              <a:prstDash val="solid"/>
            </a:ln>
            <a:effectLst/>
          </p:spPr>
          <p:txBody>
            <a:bodyPr rot="0" spcFirstLastPara="0" vertOverflow="overflow" horzOverflow="overflow" vert="horz" wrap="square" lIns="91440" tIns="45720" rIns="365760" bIns="45720" numCol="1" spcCol="0" rtlCol="0" fromWordArt="0" anchor="t" anchorCtr="0" forceAA="0" compatLnSpc="1">
              <a:prstTxWarp prst="textNoShape">
                <a:avLst/>
              </a:prstTxWarp>
              <a:no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46" name="Group 86"/>
            <p:cNvGrpSpPr/>
            <p:nvPr/>
          </p:nvGrpSpPr>
          <p:grpSpPr>
            <a:xfrm>
              <a:off x="3841865" y="704741"/>
              <a:ext cx="4166758" cy="659825"/>
              <a:chOff x="0" y="5065566"/>
              <a:chExt cx="4166758" cy="976745"/>
            </a:xfrm>
          </p:grpSpPr>
          <p:sp>
            <p:nvSpPr>
              <p:cNvPr id="47" name="Freeform 87"/>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0167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8" name="Freeform 88"/>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01A89B"/>
              </a:solidFill>
              <a:ln w="25400" cap="flat" cmpd="sng" algn="ctr">
                <a:noFill/>
                <a:prstDash val="solid"/>
              </a:ln>
              <a:effectLst/>
            </p:spPr>
            <p:txBody>
              <a:bodyPr lIns="457200" rIns="3657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grpSp>
      </p:grpSp>
      <p:grpSp>
        <p:nvGrpSpPr>
          <p:cNvPr id="49" name="Group 55"/>
          <p:cNvGrpSpPr/>
          <p:nvPr/>
        </p:nvGrpSpPr>
        <p:grpSpPr>
          <a:xfrm>
            <a:off x="881271" y="3343485"/>
            <a:ext cx="4520962" cy="903087"/>
            <a:chOff x="1131873" y="1859279"/>
            <a:chExt cx="4169664" cy="1371600"/>
          </a:xfrm>
        </p:grpSpPr>
        <p:sp>
          <p:nvSpPr>
            <p:cNvPr id="50" name="Notched Right Arrow 81"/>
            <p:cNvSpPr/>
            <p:nvPr/>
          </p:nvSpPr>
          <p:spPr>
            <a:xfrm rot="16200000">
              <a:off x="3886199" y="2404801"/>
              <a:ext cx="1371600" cy="280555"/>
            </a:xfrm>
            <a:prstGeom prst="notchedRightArrow">
              <a:avLst>
                <a:gd name="adj1" fmla="val 100000"/>
                <a:gd name="adj2" fmla="val 74138"/>
              </a:avLst>
            </a:prstGeom>
            <a:solidFill>
              <a:srgbClr val="E03848"/>
            </a:solidFill>
            <a:ln w="25400" cap="flat" cmpd="sng" algn="ctr">
              <a:noFill/>
              <a:prstDash val="solid"/>
            </a:ln>
            <a:effectLst/>
          </p:spPr>
          <p:txBody>
            <a:bodyPr rot="0" spcFirstLastPara="0" vertOverflow="overflow" horzOverflow="overflow" vert="horz" wrap="square" lIns="36576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51" name="Group 82"/>
            <p:cNvGrpSpPr/>
            <p:nvPr/>
          </p:nvGrpSpPr>
          <p:grpSpPr>
            <a:xfrm flipH="1">
              <a:off x="1131873" y="2328001"/>
              <a:ext cx="4169664" cy="659825"/>
              <a:chOff x="0" y="5065566"/>
              <a:chExt cx="4166758" cy="976745"/>
            </a:xfrm>
          </p:grpSpPr>
          <p:sp>
            <p:nvSpPr>
              <p:cNvPr id="52" name="Freeform 83"/>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BE1D2C"/>
              </a:solidFill>
              <a:ln w="25400" cap="flat" cmpd="sng" algn="ctr">
                <a:noFill/>
                <a:prstDash val="solid"/>
              </a:ln>
              <a:effectLst/>
            </p:spPr>
            <p:txBody>
              <a:bodyPr lIns="365760" rIns="457200" rtlCol="0" anchor="t"/>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sp>
            <p:nvSpPr>
              <p:cNvPr id="53" name="Freeform 84"/>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71111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54" name="Group 56"/>
          <p:cNvGrpSpPr/>
          <p:nvPr/>
        </p:nvGrpSpPr>
        <p:grpSpPr>
          <a:xfrm>
            <a:off x="3813928" y="4081503"/>
            <a:ext cx="4618568" cy="990051"/>
            <a:chOff x="3841865" y="319088"/>
            <a:chExt cx="4166758" cy="1371600"/>
          </a:xfrm>
        </p:grpSpPr>
        <p:sp>
          <p:nvSpPr>
            <p:cNvPr id="55" name="Notched Right Arrow 77"/>
            <p:cNvSpPr/>
            <p:nvPr/>
          </p:nvSpPr>
          <p:spPr>
            <a:xfrm rot="16200000">
              <a:off x="3886201" y="864610"/>
              <a:ext cx="1371600" cy="280555"/>
            </a:xfrm>
            <a:prstGeom prst="notchedRightArrow">
              <a:avLst>
                <a:gd name="adj1" fmla="val 100000"/>
                <a:gd name="adj2" fmla="val 74138"/>
              </a:avLst>
            </a:prstGeom>
            <a:solidFill>
              <a:srgbClr val="65C3E9"/>
            </a:solidFill>
            <a:ln w="25400" cap="flat" cmpd="sng" algn="ctr">
              <a:noFill/>
              <a:prstDash val="solid"/>
            </a:ln>
            <a:effectLst/>
          </p:spPr>
          <p:txBody>
            <a:bodyPr rot="0" spcFirstLastPara="0" vertOverflow="overflow" horzOverflow="overflow" vert="horz" wrap="square" lIns="91440" tIns="45720" rIns="274320" bIns="45720" numCol="1" spcCol="0" rtlCol="0" fromWordArt="0" anchor="t" anchorCtr="0" forceAA="0" compatLnSpc="1">
              <a:prstTxWarp prst="textNoShape">
                <a:avLst/>
              </a:prstTxWarp>
              <a:no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56" name="Group 78"/>
            <p:cNvGrpSpPr/>
            <p:nvPr/>
          </p:nvGrpSpPr>
          <p:grpSpPr>
            <a:xfrm>
              <a:off x="3841865" y="704741"/>
              <a:ext cx="4166758" cy="659825"/>
              <a:chOff x="0" y="5065566"/>
              <a:chExt cx="4166758" cy="976745"/>
            </a:xfrm>
          </p:grpSpPr>
          <p:sp>
            <p:nvSpPr>
              <p:cNvPr id="57" name="Freeform 79"/>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14688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8" name="Freeform 80"/>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27A9E0"/>
              </a:solidFill>
              <a:ln w="25400" cap="flat" cmpd="sng" algn="ctr">
                <a:noFill/>
                <a:prstDash val="solid"/>
              </a:ln>
              <a:effectLst/>
            </p:spPr>
            <p:txBody>
              <a:bodyPr lIns="457200" rIns="27432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grpSp>
      </p:grpSp>
      <p:grpSp>
        <p:nvGrpSpPr>
          <p:cNvPr id="59" name="Group 57"/>
          <p:cNvGrpSpPr/>
          <p:nvPr/>
        </p:nvGrpSpPr>
        <p:grpSpPr>
          <a:xfrm>
            <a:off x="935303" y="4890370"/>
            <a:ext cx="4467770" cy="867897"/>
            <a:chOff x="1131873" y="1859279"/>
            <a:chExt cx="4169664" cy="1371600"/>
          </a:xfrm>
        </p:grpSpPr>
        <p:sp>
          <p:nvSpPr>
            <p:cNvPr id="60" name="Notched Right Arrow 73"/>
            <p:cNvSpPr/>
            <p:nvPr/>
          </p:nvSpPr>
          <p:spPr>
            <a:xfrm rot="16200000">
              <a:off x="3886199" y="2404801"/>
              <a:ext cx="1371600" cy="280555"/>
            </a:xfrm>
            <a:prstGeom prst="notchedRightArrow">
              <a:avLst>
                <a:gd name="adj1" fmla="val 100000"/>
                <a:gd name="adj2" fmla="val 74138"/>
              </a:avLst>
            </a:prstGeom>
            <a:solidFill>
              <a:srgbClr val="7A7A9E"/>
            </a:solidFill>
            <a:ln w="25400" cap="flat" cmpd="sng" algn="ctr">
              <a:noFill/>
              <a:prstDash val="solid"/>
            </a:ln>
            <a:effectLst/>
          </p:spPr>
          <p:txBody>
            <a:bodyPr rot="0" spcFirstLastPara="0" vertOverflow="overflow" horzOverflow="overflow" vert="horz" wrap="square" lIns="27432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61" name="Group 74"/>
            <p:cNvGrpSpPr/>
            <p:nvPr/>
          </p:nvGrpSpPr>
          <p:grpSpPr>
            <a:xfrm flipH="1">
              <a:off x="1131873" y="2328001"/>
              <a:ext cx="4169664" cy="659825"/>
              <a:chOff x="0" y="5065566"/>
              <a:chExt cx="4166758" cy="976745"/>
            </a:xfrm>
          </p:grpSpPr>
          <p:sp>
            <p:nvSpPr>
              <p:cNvPr id="62" name="Freeform 75"/>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5A5A7B"/>
              </a:solidFill>
              <a:ln w="25400" cap="flat" cmpd="sng" algn="ctr">
                <a:noFill/>
                <a:prstDash val="solid"/>
              </a:ln>
              <a:effectLst/>
            </p:spPr>
            <p:txBody>
              <a:bodyPr lIns="274320" rIns="457200" rtlCol="0" anchor="t"/>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sp>
            <p:nvSpPr>
              <p:cNvPr id="63" name="Freeform 76"/>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3737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64" name="Group 58"/>
          <p:cNvGrpSpPr/>
          <p:nvPr/>
        </p:nvGrpSpPr>
        <p:grpSpPr>
          <a:xfrm>
            <a:off x="3821959" y="5600312"/>
            <a:ext cx="4550027" cy="930563"/>
            <a:chOff x="3841865" y="319088"/>
            <a:chExt cx="4169006" cy="1371600"/>
          </a:xfrm>
        </p:grpSpPr>
        <p:sp>
          <p:nvSpPr>
            <p:cNvPr id="65" name="Notched Right Arrow 69"/>
            <p:cNvSpPr/>
            <p:nvPr/>
          </p:nvSpPr>
          <p:spPr>
            <a:xfrm rot="16200000">
              <a:off x="3886201" y="864610"/>
              <a:ext cx="1371600" cy="280555"/>
            </a:xfrm>
            <a:prstGeom prst="notchedRightArrow">
              <a:avLst>
                <a:gd name="adj1" fmla="val 100000"/>
                <a:gd name="adj2" fmla="val 74138"/>
              </a:avLst>
            </a:prstGeom>
            <a:solidFill>
              <a:srgbClr val="FCCA80"/>
            </a:solidFill>
            <a:ln w="25400" cap="flat" cmpd="sng" algn="ctr">
              <a:noFill/>
              <a:prstDash val="solid"/>
            </a:ln>
            <a:effectLst/>
          </p:spPr>
          <p:txBody>
            <a:bodyPr rot="0" spcFirstLastPara="0" vertOverflow="overflow" horzOverflow="overflow" vert="horz" wrap="square" lIns="91440" tIns="45720" rIns="274320" bIns="45720" numCol="1" spcCol="0" rtlCol="0" fromWordArt="0" anchor="t" anchorCtr="0" forceAA="0" compatLnSpc="1">
              <a:prstTxWarp prst="textNoShape">
                <a:avLst/>
              </a:prstTxWarp>
              <a:no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66" name="Group 70"/>
            <p:cNvGrpSpPr/>
            <p:nvPr/>
          </p:nvGrpSpPr>
          <p:grpSpPr>
            <a:xfrm>
              <a:off x="3841865" y="704739"/>
              <a:ext cx="4169006" cy="659827"/>
              <a:chOff x="0" y="5065563"/>
              <a:chExt cx="4169006" cy="976748"/>
            </a:xfrm>
          </p:grpSpPr>
          <p:sp>
            <p:nvSpPr>
              <p:cNvPr id="67" name="Freeform 71"/>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B86F0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68" name="Freeform 72"/>
              <p:cNvSpPr/>
              <p:nvPr/>
            </p:nvSpPr>
            <p:spPr>
              <a:xfrm>
                <a:off x="2248" y="5065563"/>
                <a:ext cx="4166758" cy="800100"/>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FBAF40"/>
              </a:solidFill>
              <a:ln w="25400" cap="flat" cmpd="sng" algn="ctr">
                <a:noFill/>
                <a:prstDash val="solid"/>
              </a:ln>
              <a:effectLst/>
            </p:spPr>
            <p:txBody>
              <a:bodyPr lIns="457200" rIns="27432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2020-2021</a:t>
                </a:r>
              </a:p>
            </p:txBody>
          </p:sp>
        </p:grpSp>
      </p:grpSp>
      <p:sp>
        <p:nvSpPr>
          <p:cNvPr id="69" name="Rectangle 59"/>
          <p:cNvSpPr/>
          <p:nvPr/>
        </p:nvSpPr>
        <p:spPr>
          <a:xfrm>
            <a:off x="622249" y="1166732"/>
            <a:ext cx="2859679" cy="461665"/>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chemeClr val="accent5">
                    <a:lumMod val="75000"/>
                  </a:schemeClr>
                </a:solidFill>
                <a:effectLst/>
                <a:uLnTx/>
                <a:uFillTx/>
              </a:rPr>
              <a:t>Entrega</a:t>
            </a:r>
            <a:r>
              <a:rPr kumimoji="0" lang="en-US" sz="1200" b="0" i="0" u="none" strike="noStrike" kern="0" cap="none" spc="0" normalizeH="0" baseline="0" noProof="0" dirty="0">
                <a:ln>
                  <a:noFill/>
                </a:ln>
                <a:solidFill>
                  <a:schemeClr val="accent5">
                    <a:lumMod val="75000"/>
                  </a:schemeClr>
                </a:solidFill>
                <a:effectLst/>
                <a:uLnTx/>
                <a:uFillTx/>
              </a:rPr>
              <a:t> y </a:t>
            </a:r>
            <a:r>
              <a:rPr kumimoji="0" lang="en-US" sz="1200" b="0" i="0" u="none" strike="noStrike" kern="0" cap="none" spc="0" normalizeH="0" baseline="0" noProof="0" dirty="0" err="1">
                <a:ln>
                  <a:noFill/>
                </a:ln>
                <a:solidFill>
                  <a:schemeClr val="accent5">
                    <a:lumMod val="75000"/>
                  </a:schemeClr>
                </a:solidFill>
                <a:effectLst/>
                <a:uLnTx/>
                <a:uFillTx/>
              </a:rPr>
              <a:t>explicacion</a:t>
            </a:r>
            <a:r>
              <a:rPr kumimoji="0" lang="en-US" sz="1200" b="0" i="0" u="none" strike="noStrike" kern="0" cap="none" spc="0" normalizeH="0" baseline="0" noProof="0" dirty="0">
                <a:ln>
                  <a:noFill/>
                </a:ln>
                <a:solidFill>
                  <a:schemeClr val="accent5">
                    <a:lumMod val="75000"/>
                  </a:schemeClr>
                </a:solidFill>
                <a:effectLst/>
                <a:uLnTx/>
                <a:uFillTx/>
              </a:rPr>
              <a:t> de </a:t>
            </a:r>
            <a:r>
              <a:rPr kumimoji="0" lang="en-US" sz="1200" b="0" i="0" u="none" strike="noStrike" kern="0" cap="none" spc="0" normalizeH="0" baseline="0" noProof="0" dirty="0" err="1">
                <a:ln>
                  <a:noFill/>
                </a:ln>
                <a:solidFill>
                  <a:schemeClr val="accent5">
                    <a:lumMod val="75000"/>
                  </a:schemeClr>
                </a:solidFill>
                <a:effectLst/>
                <a:uLnTx/>
                <a:uFillTx/>
              </a:rPr>
              <a:t>todo</a:t>
            </a:r>
            <a:r>
              <a:rPr kumimoji="0" lang="en-US" sz="1200" b="0" i="0" u="none" strike="noStrike" kern="0" cap="none" spc="0" normalizeH="0" baseline="0" noProof="0" dirty="0">
                <a:ln>
                  <a:noFill/>
                </a:ln>
                <a:solidFill>
                  <a:schemeClr val="accent5">
                    <a:lumMod val="75000"/>
                  </a:schemeClr>
                </a:solidFill>
                <a:effectLst/>
                <a:uLnTx/>
                <a:uFillTx/>
              </a:rPr>
              <a:t> el </a:t>
            </a:r>
            <a:r>
              <a:rPr kumimoji="0" lang="en-US" sz="1200" b="0" i="0" u="none" strike="noStrike" kern="0" cap="none" spc="0" normalizeH="0" baseline="0" noProof="0" dirty="0" err="1">
                <a:ln>
                  <a:noFill/>
                </a:ln>
                <a:solidFill>
                  <a:schemeClr val="accent5">
                    <a:lumMod val="75000"/>
                  </a:schemeClr>
                </a:solidFill>
                <a:effectLst/>
                <a:uLnTx/>
                <a:uFillTx/>
              </a:rPr>
              <a:t>trabajo</a:t>
            </a:r>
            <a:r>
              <a:rPr kumimoji="0" lang="en-US" sz="1200" b="0" i="0" u="none" strike="noStrike" kern="0" cap="none" spc="0" normalizeH="0" baseline="0" noProof="0" dirty="0">
                <a:ln>
                  <a:noFill/>
                </a:ln>
                <a:solidFill>
                  <a:schemeClr val="accent5">
                    <a:lumMod val="75000"/>
                  </a:schemeClr>
                </a:solidFill>
                <a:effectLst/>
                <a:uLnTx/>
                <a:uFillTx/>
              </a:rPr>
              <a:t> </a:t>
            </a:r>
            <a:r>
              <a:rPr kumimoji="0" lang="en-US" sz="1200" b="0" i="0" u="none" strike="noStrike" kern="0" cap="none" spc="0" normalizeH="0" baseline="0" noProof="0" dirty="0" err="1">
                <a:ln>
                  <a:noFill/>
                </a:ln>
                <a:solidFill>
                  <a:schemeClr val="accent5">
                    <a:lumMod val="75000"/>
                  </a:schemeClr>
                </a:solidFill>
                <a:effectLst/>
                <a:uLnTx/>
                <a:uFillTx/>
              </a:rPr>
              <a:t>culminado</a:t>
            </a:r>
            <a:endParaRPr kumimoji="0" lang="en-US" sz="1200" b="0" i="0" u="none" strike="noStrike" kern="0" cap="none" spc="0" normalizeH="0" baseline="0" noProof="0" dirty="0">
              <a:ln>
                <a:noFill/>
              </a:ln>
              <a:solidFill>
                <a:schemeClr val="accent5">
                  <a:lumMod val="75000"/>
                </a:schemeClr>
              </a:solidFill>
              <a:effectLst/>
              <a:uLnTx/>
              <a:uFillTx/>
            </a:endParaRPr>
          </a:p>
        </p:txBody>
      </p:sp>
      <p:sp>
        <p:nvSpPr>
          <p:cNvPr id="70" name="Rectangle 60"/>
          <p:cNvSpPr/>
          <p:nvPr/>
        </p:nvSpPr>
        <p:spPr>
          <a:xfrm>
            <a:off x="662805" y="2657787"/>
            <a:ext cx="2866740" cy="646331"/>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rgbClr val="438D8D"/>
                </a:solidFill>
                <a:effectLst/>
                <a:uLnTx/>
                <a:uFillTx/>
              </a:rPr>
              <a:t>Realizacion</a:t>
            </a:r>
            <a:r>
              <a:rPr kumimoji="0" lang="en-US" sz="1200" b="0" i="0" u="none" strike="noStrike" kern="0" cap="none" spc="0" normalizeH="0" baseline="0" noProof="0" dirty="0">
                <a:ln>
                  <a:noFill/>
                </a:ln>
                <a:solidFill>
                  <a:srgbClr val="438D8D"/>
                </a:solidFill>
                <a:effectLst/>
                <a:uLnTx/>
                <a:uFillTx/>
              </a:rPr>
              <a:t> de las matrices</a:t>
            </a:r>
          </a:p>
          <a:p>
            <a:pPr marL="171450" marR="0" lvl="0" indent="-171450" algn="just" defTabSz="914400" eaLnBrk="1" fontAlgn="auto" latinLnBrk="0" hangingPunct="1">
              <a:lnSpc>
                <a:spcPct val="100000"/>
              </a:lnSpc>
              <a:spcBef>
                <a:spcPts val="0"/>
              </a:spcBef>
              <a:spcAft>
                <a:spcPts val="0"/>
              </a:spcAft>
              <a:buClrTx/>
              <a:buSzTx/>
              <a:buFontTx/>
              <a:buChar char="-"/>
              <a:tabLst/>
              <a:defRPr/>
            </a:pPr>
            <a:r>
              <a:rPr lang="en-US" sz="1200" kern="0" dirty="0" err="1">
                <a:solidFill>
                  <a:srgbClr val="438D8D"/>
                </a:solidFill>
              </a:rPr>
              <a:t>Alimento</a:t>
            </a:r>
            <a:r>
              <a:rPr lang="en-US" sz="1200" kern="0" dirty="0">
                <a:solidFill>
                  <a:srgbClr val="438D8D"/>
                </a:solidFill>
              </a:rPr>
              <a:t> del plan de </a:t>
            </a:r>
            <a:r>
              <a:rPr lang="en-US" sz="1200" kern="0" dirty="0" err="1">
                <a:solidFill>
                  <a:srgbClr val="438D8D"/>
                </a:solidFill>
              </a:rPr>
              <a:t>formacion</a:t>
            </a:r>
            <a:r>
              <a:rPr lang="en-US" sz="1200" kern="0" dirty="0">
                <a:solidFill>
                  <a:srgbClr val="438D8D"/>
                </a:solidFill>
              </a:rPr>
              <a:t> y </a:t>
            </a:r>
            <a:r>
              <a:rPr lang="en-US" sz="1200" kern="0" dirty="0" err="1">
                <a:solidFill>
                  <a:srgbClr val="438D8D"/>
                </a:solidFill>
              </a:rPr>
              <a:t>concretacion</a:t>
            </a:r>
            <a:r>
              <a:rPr lang="en-US" sz="1200" kern="0" dirty="0">
                <a:solidFill>
                  <a:srgbClr val="438D8D"/>
                </a:solidFill>
              </a:rPr>
              <a:t> de </a:t>
            </a:r>
            <a:r>
              <a:rPr lang="en-US" sz="1200" kern="0" dirty="0" err="1">
                <a:solidFill>
                  <a:srgbClr val="438D8D"/>
                </a:solidFill>
              </a:rPr>
              <a:t>su</a:t>
            </a:r>
            <a:r>
              <a:rPr lang="en-US" sz="1200" kern="0" dirty="0">
                <a:solidFill>
                  <a:srgbClr val="438D8D"/>
                </a:solidFill>
              </a:rPr>
              <a:t> </a:t>
            </a:r>
            <a:r>
              <a:rPr lang="en-US" sz="1200" kern="0" dirty="0" err="1">
                <a:solidFill>
                  <a:srgbClr val="438D8D"/>
                </a:solidFill>
              </a:rPr>
              <a:t>implementacion</a:t>
            </a:r>
            <a:endParaRPr kumimoji="0" lang="en-US" sz="1200" b="0" i="0" u="none" strike="noStrike" kern="0" cap="none" spc="0" normalizeH="0" baseline="0" noProof="0" dirty="0">
              <a:ln>
                <a:noFill/>
              </a:ln>
              <a:solidFill>
                <a:srgbClr val="438D8D"/>
              </a:solidFill>
              <a:effectLst/>
              <a:uLnTx/>
              <a:uFillTx/>
            </a:endParaRPr>
          </a:p>
        </p:txBody>
      </p:sp>
      <p:sp>
        <p:nvSpPr>
          <p:cNvPr id="71" name="Rectangle 61"/>
          <p:cNvSpPr/>
          <p:nvPr/>
        </p:nvSpPr>
        <p:spPr>
          <a:xfrm>
            <a:off x="5430745" y="1947950"/>
            <a:ext cx="3139001" cy="646331"/>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rgbClr val="7030A0"/>
                </a:solidFill>
                <a:effectLst/>
                <a:uLnTx/>
                <a:uFillTx/>
              </a:rPr>
              <a:t>Realizacion</a:t>
            </a:r>
            <a:r>
              <a:rPr kumimoji="0" lang="en-US" sz="1200" b="0" i="0" u="none" strike="noStrike" kern="0" cap="none" spc="0" normalizeH="0" baseline="0" noProof="0" dirty="0">
                <a:ln>
                  <a:noFill/>
                </a:ln>
                <a:solidFill>
                  <a:srgbClr val="7030A0"/>
                </a:solidFill>
                <a:effectLst/>
                <a:uLnTx/>
                <a:uFillTx/>
              </a:rPr>
              <a:t> de </a:t>
            </a:r>
            <a:r>
              <a:rPr kumimoji="0" lang="en-US" sz="1200" b="0" i="0" u="none" strike="noStrike" kern="0" cap="none" spc="0" normalizeH="0" baseline="0" noProof="0" dirty="0" err="1">
                <a:ln>
                  <a:noFill/>
                </a:ln>
                <a:solidFill>
                  <a:srgbClr val="7030A0"/>
                </a:solidFill>
                <a:effectLst/>
                <a:uLnTx/>
                <a:uFillTx/>
              </a:rPr>
              <a:t>perfiles</a:t>
            </a:r>
            <a:r>
              <a:rPr kumimoji="0" lang="en-US" sz="1200" b="0" i="0" u="none" strike="noStrike" kern="0" cap="none" spc="0" normalizeH="0" baseline="0" noProof="0" dirty="0">
                <a:ln>
                  <a:noFill/>
                </a:ln>
                <a:solidFill>
                  <a:srgbClr val="7030A0"/>
                </a:solidFill>
                <a:effectLst/>
                <a:uLnTx/>
                <a:uFillTx/>
              </a:rPr>
              <a:t> a las </a:t>
            </a:r>
            <a:r>
              <a:rPr kumimoji="0" lang="en-US" sz="1200" b="0" i="0" u="none" strike="noStrike" kern="0" cap="none" spc="0" normalizeH="0" baseline="0" noProof="0" dirty="0" err="1">
                <a:ln>
                  <a:noFill/>
                </a:ln>
                <a:solidFill>
                  <a:srgbClr val="7030A0"/>
                </a:solidFill>
                <a:effectLst/>
                <a:uLnTx/>
                <a:uFillTx/>
              </a:rPr>
              <a:t>demas</a:t>
            </a:r>
            <a:r>
              <a:rPr kumimoji="0" lang="en-US" sz="1200" b="0" i="0" u="none" strike="noStrike" kern="0" cap="none" spc="0" normalizeH="0" baseline="0" noProof="0" dirty="0">
                <a:ln>
                  <a:noFill/>
                </a:ln>
                <a:solidFill>
                  <a:srgbClr val="7030A0"/>
                </a:solidFill>
                <a:effectLst/>
                <a:uLnTx/>
                <a:uFillTx/>
              </a:rPr>
              <a:t> </a:t>
            </a:r>
            <a:r>
              <a:rPr kumimoji="0" lang="en-US" sz="1200" b="0" i="0" u="none" strike="noStrike" kern="0" cap="none" spc="0" normalizeH="0" baseline="0" noProof="0" dirty="0" err="1">
                <a:ln>
                  <a:noFill/>
                </a:ln>
                <a:solidFill>
                  <a:srgbClr val="7030A0"/>
                </a:solidFill>
                <a:effectLst/>
                <a:uLnTx/>
                <a:uFillTx/>
              </a:rPr>
              <a:t>unidades</a:t>
            </a:r>
            <a:r>
              <a:rPr kumimoji="0" lang="en-US" sz="1200" b="0" i="0" u="none" strike="noStrike" kern="0" cap="none" spc="0" normalizeH="0" baseline="0" noProof="0" dirty="0">
                <a:ln>
                  <a:noFill/>
                </a:ln>
                <a:solidFill>
                  <a:srgbClr val="7030A0"/>
                </a:solidFill>
                <a:effectLst/>
                <a:uLnTx/>
                <a:uFillTx/>
              </a:rPr>
              <a:t> de </a:t>
            </a:r>
            <a:r>
              <a:rPr kumimoji="0" lang="en-US" sz="1200" b="0" i="0" u="none" strike="noStrike" kern="0" cap="none" spc="0" normalizeH="0" baseline="0" noProof="0" dirty="0" err="1">
                <a:ln>
                  <a:noFill/>
                </a:ln>
                <a:solidFill>
                  <a:srgbClr val="7030A0"/>
                </a:solidFill>
                <a:effectLst/>
                <a:uLnTx/>
                <a:uFillTx/>
              </a:rPr>
              <a:t>negocio</a:t>
            </a:r>
            <a:r>
              <a:rPr kumimoji="0" lang="en-US" sz="1200" b="0" i="0" u="none" strike="noStrike" kern="0" cap="none" spc="0" normalizeH="0" baseline="0" noProof="0" dirty="0">
                <a:ln>
                  <a:noFill/>
                </a:ln>
                <a:solidFill>
                  <a:srgbClr val="7030A0"/>
                </a:solidFill>
                <a:effectLst/>
                <a:uLnTx/>
                <a:uFillTx/>
              </a:rPr>
              <a:t> (con </a:t>
            </a:r>
            <a:r>
              <a:rPr kumimoji="0" lang="en-US" sz="1200" b="0" i="0" u="none" strike="noStrike" kern="0" cap="none" spc="0" normalizeH="0" baseline="0" noProof="0" dirty="0" err="1">
                <a:ln>
                  <a:noFill/>
                </a:ln>
                <a:solidFill>
                  <a:srgbClr val="7030A0"/>
                </a:solidFill>
                <a:effectLst/>
                <a:uLnTx/>
                <a:uFillTx/>
              </a:rPr>
              <a:t>cada</a:t>
            </a:r>
            <a:r>
              <a:rPr kumimoji="0" lang="en-US" sz="1200" b="0" i="0" u="none" strike="noStrike" kern="0" cap="none" spc="0" normalizeH="0" baseline="0" noProof="0" dirty="0">
                <a:ln>
                  <a:noFill/>
                </a:ln>
                <a:solidFill>
                  <a:srgbClr val="7030A0"/>
                </a:solidFill>
                <a:effectLst/>
                <a:uLnTx/>
                <a:uFillTx/>
              </a:rPr>
              <a:t> </a:t>
            </a:r>
            <a:r>
              <a:rPr kumimoji="0" lang="en-US" sz="1200" b="0" i="0" u="none" strike="noStrike" kern="0" cap="none" spc="0" normalizeH="0" baseline="0" noProof="0" dirty="0" err="1">
                <a:ln>
                  <a:noFill/>
                </a:ln>
                <a:solidFill>
                  <a:srgbClr val="7030A0"/>
                </a:solidFill>
                <a:effectLst/>
                <a:uLnTx/>
                <a:uFillTx/>
              </a:rPr>
              <a:t>empleado</a:t>
            </a:r>
            <a:r>
              <a:rPr kumimoji="0" lang="en-US" sz="1200" b="0" i="0" u="none" strike="noStrike" kern="0" cap="none" spc="0" normalizeH="0" baseline="0" noProof="0" dirty="0">
                <a:ln>
                  <a:noFill/>
                </a:ln>
                <a:solidFill>
                  <a:srgbClr val="7030A0"/>
                </a:solidFill>
                <a:effectLst/>
                <a:uLnTx/>
                <a:uFillTx/>
              </a:rPr>
              <a:t>)</a:t>
            </a:r>
          </a:p>
          <a:p>
            <a:pPr marL="171450" marR="0" lvl="0" indent="-171450" algn="just" defTabSz="914400" eaLnBrk="1" fontAlgn="auto" latinLnBrk="0" hangingPunct="1">
              <a:lnSpc>
                <a:spcPct val="100000"/>
              </a:lnSpc>
              <a:spcBef>
                <a:spcPts val="0"/>
              </a:spcBef>
              <a:spcAft>
                <a:spcPts val="0"/>
              </a:spcAft>
              <a:buClrTx/>
              <a:buSzTx/>
              <a:buFontTx/>
              <a:buChar char="-"/>
              <a:tabLst/>
              <a:defRPr/>
            </a:pPr>
            <a:r>
              <a:rPr lang="en-US" sz="1200" kern="0" dirty="0">
                <a:solidFill>
                  <a:srgbClr val="7030A0"/>
                </a:solidFill>
              </a:rPr>
              <a:t>R</a:t>
            </a:r>
            <a:r>
              <a:rPr kumimoji="0" lang="en-US" sz="1200" b="0" i="0" u="none" strike="noStrike" kern="0" cap="none" spc="0" normalizeH="0" baseline="0" noProof="0" dirty="0" err="1">
                <a:ln>
                  <a:noFill/>
                </a:ln>
                <a:solidFill>
                  <a:srgbClr val="7030A0"/>
                </a:solidFill>
                <a:effectLst/>
                <a:uLnTx/>
                <a:uFillTx/>
              </a:rPr>
              <a:t>ealizacion</a:t>
            </a:r>
            <a:r>
              <a:rPr kumimoji="0" lang="en-US" sz="1200" b="0" i="0" u="none" strike="noStrike" kern="0" cap="none" spc="0" normalizeH="0" baseline="0" noProof="0" dirty="0">
                <a:ln>
                  <a:noFill/>
                </a:ln>
                <a:solidFill>
                  <a:srgbClr val="7030A0"/>
                </a:solidFill>
                <a:effectLst/>
                <a:uLnTx/>
                <a:uFillTx/>
              </a:rPr>
              <a:t> </a:t>
            </a:r>
            <a:r>
              <a:rPr kumimoji="0" lang="en-US" sz="1200" b="0" i="0" u="none" strike="noStrike" kern="0" cap="none" spc="0" normalizeH="0" baseline="0" noProof="0" dirty="0" err="1">
                <a:ln>
                  <a:noFill/>
                </a:ln>
                <a:solidFill>
                  <a:srgbClr val="7030A0"/>
                </a:solidFill>
                <a:effectLst/>
                <a:uLnTx/>
                <a:uFillTx/>
              </a:rPr>
              <a:t>de´perfiles</a:t>
            </a:r>
            <a:r>
              <a:rPr kumimoji="0" lang="en-US" sz="1200" b="0" i="0" u="none" strike="noStrike" kern="0" cap="none" spc="0" normalizeH="0" baseline="0" noProof="0" dirty="0">
                <a:ln>
                  <a:noFill/>
                </a:ln>
                <a:solidFill>
                  <a:srgbClr val="7030A0"/>
                </a:solidFill>
                <a:effectLst/>
                <a:uLnTx/>
                <a:uFillTx/>
              </a:rPr>
              <a:t> </a:t>
            </a:r>
            <a:r>
              <a:rPr kumimoji="0" lang="en-US" sz="1200" b="0" i="0" u="none" strike="noStrike" kern="0" cap="none" spc="0" normalizeH="0" baseline="0" noProof="0" dirty="0" err="1">
                <a:ln>
                  <a:noFill/>
                </a:ln>
                <a:solidFill>
                  <a:srgbClr val="7030A0"/>
                </a:solidFill>
                <a:effectLst/>
                <a:uLnTx/>
                <a:uFillTx/>
              </a:rPr>
              <a:t>administrativos</a:t>
            </a:r>
            <a:endParaRPr kumimoji="0" lang="en-US" sz="1200" b="0" i="0" u="none" strike="noStrike" kern="0" cap="none" spc="0" normalizeH="0" baseline="0" noProof="0" dirty="0">
              <a:ln>
                <a:noFill/>
              </a:ln>
              <a:solidFill>
                <a:srgbClr val="7030A0"/>
              </a:solidFill>
              <a:effectLst/>
              <a:uLnTx/>
              <a:uFillTx/>
            </a:endParaRPr>
          </a:p>
        </p:txBody>
      </p:sp>
      <p:sp>
        <p:nvSpPr>
          <p:cNvPr id="72" name="Rectangle 62"/>
          <p:cNvSpPr/>
          <p:nvPr/>
        </p:nvSpPr>
        <p:spPr>
          <a:xfrm>
            <a:off x="1099580" y="4336753"/>
            <a:ext cx="2429965" cy="577081"/>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050" kern="0" dirty="0">
                <a:solidFill>
                  <a:srgbClr val="14688A"/>
                </a:solidFill>
              </a:rPr>
              <a:t>- </a:t>
            </a:r>
            <a:r>
              <a:rPr lang="en-US" sz="1050" kern="0" dirty="0" err="1">
                <a:solidFill>
                  <a:srgbClr val="14688A"/>
                </a:solidFill>
              </a:rPr>
              <a:t>Inscripcion</a:t>
            </a:r>
            <a:r>
              <a:rPr lang="en-US" sz="1050" kern="0" dirty="0">
                <a:solidFill>
                  <a:srgbClr val="14688A"/>
                </a:solidFill>
              </a:rPr>
              <a:t> de la </a:t>
            </a:r>
            <a:r>
              <a:rPr lang="en-US" sz="1050" kern="0" dirty="0" err="1">
                <a:solidFill>
                  <a:srgbClr val="14688A"/>
                </a:solidFill>
              </a:rPr>
              <a:t>organizacion</a:t>
            </a:r>
            <a:r>
              <a:rPr lang="en-US" sz="1050" kern="0" dirty="0">
                <a:solidFill>
                  <a:srgbClr val="14688A"/>
                </a:solidFill>
              </a:rPr>
              <a:t> al </a:t>
            </a:r>
            <a:r>
              <a:rPr lang="en-US" sz="1050" kern="0" dirty="0" err="1">
                <a:solidFill>
                  <a:srgbClr val="14688A"/>
                </a:solidFill>
              </a:rPr>
              <a:t>concurso</a:t>
            </a:r>
            <a:r>
              <a:rPr lang="en-US" sz="1050" kern="0" dirty="0">
                <a:solidFill>
                  <a:srgbClr val="14688A"/>
                </a:solidFill>
              </a:rPr>
              <a:t> “</a:t>
            </a:r>
            <a:r>
              <a:rPr lang="en-US" sz="1050" kern="0" dirty="0" err="1">
                <a:solidFill>
                  <a:srgbClr val="14688A"/>
                </a:solidFill>
              </a:rPr>
              <a:t>Proveedor</a:t>
            </a:r>
            <a:r>
              <a:rPr lang="en-US" sz="1050" kern="0" dirty="0">
                <a:solidFill>
                  <a:srgbClr val="14688A"/>
                </a:solidFill>
              </a:rPr>
              <a:t> </a:t>
            </a:r>
            <a:r>
              <a:rPr lang="en-US" sz="1050" kern="0" dirty="0" err="1">
                <a:solidFill>
                  <a:srgbClr val="14688A"/>
                </a:solidFill>
              </a:rPr>
              <a:t>ejemplar</a:t>
            </a:r>
            <a:r>
              <a:rPr lang="en-US" sz="1050" kern="0" dirty="0">
                <a:solidFill>
                  <a:srgbClr val="14688A"/>
                </a:solidFill>
              </a:rPr>
              <a:t> Grupo </a:t>
            </a:r>
            <a:r>
              <a:rPr lang="en-US" sz="1050" kern="0" dirty="0" err="1">
                <a:solidFill>
                  <a:srgbClr val="14688A"/>
                </a:solidFill>
              </a:rPr>
              <a:t>Nutresa</a:t>
            </a:r>
            <a:r>
              <a:rPr lang="en-US" sz="1050" kern="0" dirty="0">
                <a:solidFill>
                  <a:srgbClr val="14688A"/>
                </a:solidFill>
              </a:rPr>
              <a:t>”</a:t>
            </a:r>
            <a:endParaRPr kumimoji="0" lang="en-US" sz="1050" b="0" i="0" u="none" strike="noStrike" kern="0" cap="none" spc="0" normalizeH="0" baseline="0" noProof="0" dirty="0">
              <a:ln>
                <a:noFill/>
              </a:ln>
              <a:solidFill>
                <a:srgbClr val="14688A"/>
              </a:solidFill>
              <a:effectLst/>
              <a:uLnTx/>
              <a:uFillTx/>
            </a:endParaRPr>
          </a:p>
        </p:txBody>
      </p:sp>
      <p:sp>
        <p:nvSpPr>
          <p:cNvPr id="73" name="Rectangle 63"/>
          <p:cNvSpPr/>
          <p:nvPr/>
        </p:nvSpPr>
        <p:spPr>
          <a:xfrm>
            <a:off x="1111782" y="5722140"/>
            <a:ext cx="2507907" cy="646331"/>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200" kern="0" dirty="0">
                <a:solidFill>
                  <a:srgbClr val="B86F04"/>
                </a:solidFill>
              </a:rPr>
              <a:t>-</a:t>
            </a:r>
            <a:r>
              <a:rPr lang="en-US" sz="1200" kern="0" dirty="0" err="1">
                <a:solidFill>
                  <a:srgbClr val="B86F04"/>
                </a:solidFill>
              </a:rPr>
              <a:t>Asignacion</a:t>
            </a:r>
            <a:r>
              <a:rPr lang="en-US" sz="1200" kern="0" dirty="0">
                <a:solidFill>
                  <a:srgbClr val="B86F04"/>
                </a:solidFill>
              </a:rPr>
              <a:t> de tutor para </a:t>
            </a:r>
            <a:r>
              <a:rPr lang="en-US" sz="1200" kern="0" dirty="0" err="1">
                <a:solidFill>
                  <a:srgbClr val="B86F04"/>
                </a:solidFill>
              </a:rPr>
              <a:t>introduccion</a:t>
            </a:r>
            <a:r>
              <a:rPr lang="en-US" sz="1200" kern="0" dirty="0">
                <a:solidFill>
                  <a:srgbClr val="B86F04"/>
                </a:solidFill>
              </a:rPr>
              <a:t> general </a:t>
            </a:r>
            <a:r>
              <a:rPr lang="en-US" sz="1200" kern="0" dirty="0" err="1">
                <a:solidFill>
                  <a:srgbClr val="B86F04"/>
                </a:solidFill>
              </a:rPr>
              <a:t>sobre</a:t>
            </a:r>
            <a:r>
              <a:rPr lang="en-US" sz="1200" kern="0" dirty="0">
                <a:solidFill>
                  <a:srgbClr val="B86F04"/>
                </a:solidFill>
              </a:rPr>
              <a:t> la </a:t>
            </a:r>
            <a:r>
              <a:rPr lang="en-US" sz="1200" kern="0" dirty="0" err="1">
                <a:solidFill>
                  <a:srgbClr val="B86F04"/>
                </a:solidFill>
              </a:rPr>
              <a:t>organizacion</a:t>
            </a:r>
            <a:r>
              <a:rPr lang="en-US" sz="1200" kern="0" dirty="0">
                <a:solidFill>
                  <a:srgbClr val="B86F04"/>
                </a:solidFill>
              </a:rPr>
              <a:t>.</a:t>
            </a:r>
            <a:endParaRPr kumimoji="0" lang="en-US" sz="1200" b="0" i="0" u="none" strike="noStrike" kern="0" cap="none" spc="0" normalizeH="0" baseline="0" noProof="0" dirty="0">
              <a:ln>
                <a:noFill/>
              </a:ln>
              <a:solidFill>
                <a:srgbClr val="B86F04"/>
              </a:solidFill>
              <a:effectLst/>
              <a:uLnTx/>
              <a:uFillTx/>
            </a:endParaRPr>
          </a:p>
        </p:txBody>
      </p:sp>
      <p:sp>
        <p:nvSpPr>
          <p:cNvPr id="74" name="Left Brace 64"/>
          <p:cNvSpPr/>
          <p:nvPr/>
        </p:nvSpPr>
        <p:spPr>
          <a:xfrm>
            <a:off x="5390900" y="1820603"/>
            <a:ext cx="85639" cy="961938"/>
          </a:xfrm>
          <a:prstGeom prst="leftBrace">
            <a:avLst/>
          </a:prstGeom>
          <a:noFill/>
          <a:ln w="9525" cap="flat" cmpd="sng" algn="ctr">
            <a:solidFill>
              <a:srgbClr val="37374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75" name="Left Brace 65"/>
          <p:cNvSpPr/>
          <p:nvPr/>
        </p:nvSpPr>
        <p:spPr>
          <a:xfrm>
            <a:off x="5391473" y="3283650"/>
            <a:ext cx="120834" cy="990053"/>
          </a:xfrm>
          <a:prstGeom prst="leftBrace">
            <a:avLst/>
          </a:prstGeom>
          <a:noFill/>
          <a:ln w="9525" cap="flat" cmpd="sng" algn="ctr">
            <a:solidFill>
              <a:srgbClr val="71111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76" name="Left Brace 66"/>
          <p:cNvSpPr/>
          <p:nvPr/>
        </p:nvSpPr>
        <p:spPr>
          <a:xfrm rot="10800000">
            <a:off x="3635912" y="894193"/>
            <a:ext cx="100327" cy="969133"/>
          </a:xfrm>
          <a:prstGeom prst="leftBrace">
            <a:avLst/>
          </a:prstGeom>
          <a:noFill/>
          <a:ln w="9525" cap="flat" cmpd="sng" algn="ctr">
            <a:solidFill>
              <a:srgbClr val="0167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77" name="Left Brace 67"/>
          <p:cNvSpPr/>
          <p:nvPr/>
        </p:nvSpPr>
        <p:spPr>
          <a:xfrm rot="10800000">
            <a:off x="3588875" y="2554404"/>
            <a:ext cx="152894" cy="899678"/>
          </a:xfrm>
          <a:prstGeom prst="leftBrace">
            <a:avLst/>
          </a:prstGeom>
          <a:noFill/>
          <a:ln w="9525" cap="flat" cmpd="sng" algn="ctr">
            <a:solidFill>
              <a:srgbClr val="14688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78" name="Left Brace 68"/>
          <p:cNvSpPr/>
          <p:nvPr/>
        </p:nvSpPr>
        <p:spPr>
          <a:xfrm rot="10800000">
            <a:off x="3624546" y="5626909"/>
            <a:ext cx="190152" cy="805078"/>
          </a:xfrm>
          <a:prstGeom prst="leftBrace">
            <a:avLst/>
          </a:prstGeom>
          <a:noFill/>
          <a:ln w="9525" cap="flat" cmpd="sng" algn="ctr">
            <a:solidFill>
              <a:srgbClr val="B86F0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79" name="TextBox 89"/>
          <p:cNvSpPr txBox="1"/>
          <p:nvPr/>
        </p:nvSpPr>
        <p:spPr>
          <a:xfrm>
            <a:off x="1663667" y="3658207"/>
            <a:ext cx="2266070" cy="276999"/>
          </a:xfrm>
          <a:prstGeom prst="rect">
            <a:avLst/>
          </a:prstGeom>
          <a:noFill/>
        </p:spPr>
        <p:txBody>
          <a:bodyPr wrap="none" rtlCol="0">
            <a:spAutoFit/>
          </a:bodyPr>
          <a:lstStyle/>
          <a:p>
            <a:pPr lvl="0">
              <a:defRPr/>
            </a:pPr>
            <a:r>
              <a:rPr lang="es-MX" sz="1200" b="1" dirty="0"/>
              <a:t>Del 20 de febrero al 5 de marzo</a:t>
            </a:r>
            <a:endParaRPr kumimoji="0" lang="en-US" sz="1200" b="0" i="0" u="none" strike="noStrike" kern="0" cap="none" spc="0" normalizeH="0" baseline="0" noProof="0" dirty="0">
              <a:ln>
                <a:noFill/>
              </a:ln>
              <a:solidFill>
                <a:prstClr val="black"/>
              </a:solidFill>
              <a:effectLst/>
              <a:uLnTx/>
              <a:uFillTx/>
            </a:endParaRPr>
          </a:p>
        </p:txBody>
      </p:sp>
      <p:sp>
        <p:nvSpPr>
          <p:cNvPr id="82" name="TextBox 92"/>
          <p:cNvSpPr txBox="1"/>
          <p:nvPr/>
        </p:nvSpPr>
        <p:spPr>
          <a:xfrm>
            <a:off x="4975771" y="4372400"/>
            <a:ext cx="2371418" cy="276999"/>
          </a:xfrm>
          <a:prstGeom prst="rect">
            <a:avLst/>
          </a:prstGeom>
          <a:noFill/>
        </p:spPr>
        <p:txBody>
          <a:bodyPr wrap="none" rtlCol="0">
            <a:spAutoFit/>
          </a:bodyPr>
          <a:lstStyle/>
          <a:p>
            <a:pPr lvl="0">
              <a:defRPr/>
            </a:pPr>
            <a:r>
              <a:rPr lang="es-MX" sz="1200" b="1" dirty="0"/>
              <a:t>Del 15 de febrero al 20 de febrero </a:t>
            </a:r>
            <a:endParaRPr kumimoji="0" lang="en-US" sz="1200" b="0" i="0" u="none" strike="noStrike" kern="0" cap="none" spc="0" normalizeH="0" baseline="0" noProof="0" dirty="0">
              <a:ln>
                <a:noFill/>
              </a:ln>
              <a:solidFill>
                <a:prstClr val="black"/>
              </a:solidFill>
              <a:effectLst/>
              <a:uLnTx/>
              <a:uFillTx/>
            </a:endParaRPr>
          </a:p>
        </p:txBody>
      </p:sp>
      <p:sp>
        <p:nvSpPr>
          <p:cNvPr id="83" name="TextBox 93"/>
          <p:cNvSpPr txBox="1"/>
          <p:nvPr/>
        </p:nvSpPr>
        <p:spPr>
          <a:xfrm>
            <a:off x="5092234" y="5893761"/>
            <a:ext cx="2446119" cy="276999"/>
          </a:xfrm>
          <a:prstGeom prst="rect">
            <a:avLst/>
          </a:prstGeom>
          <a:noFill/>
        </p:spPr>
        <p:txBody>
          <a:bodyPr wrap="none" rtlCol="0">
            <a:spAutoFit/>
          </a:bodyPr>
          <a:lstStyle/>
          <a:p>
            <a:pPr lvl="0">
              <a:defRPr/>
            </a:pPr>
            <a:r>
              <a:rPr lang="es-MX" sz="1200" b="1" dirty="0"/>
              <a:t>Del 17 de diciembre al 4 de enero </a:t>
            </a:r>
            <a:endParaRPr kumimoji="0" lang="en-US" sz="1200" b="0" i="0" u="none" strike="noStrike" kern="0" cap="none" spc="0" normalizeH="0" baseline="0" noProof="0" dirty="0">
              <a:ln>
                <a:noFill/>
              </a:ln>
              <a:solidFill>
                <a:prstClr val="black"/>
              </a:solidFill>
              <a:effectLst/>
              <a:uLnTx/>
              <a:uFillTx/>
            </a:endParaRPr>
          </a:p>
        </p:txBody>
      </p:sp>
      <p:sp>
        <p:nvSpPr>
          <p:cNvPr id="84" name="TextBox 92">
            <a:extLst>
              <a:ext uri="{FF2B5EF4-FFF2-40B4-BE49-F238E27FC236}">
                <a16:creationId xmlns:a16="http://schemas.microsoft.com/office/drawing/2014/main" id="{53E0C633-E6D2-4D4C-99E4-56F8A5B018AE}"/>
              </a:ext>
            </a:extLst>
          </p:cNvPr>
          <p:cNvSpPr txBox="1"/>
          <p:nvPr/>
        </p:nvSpPr>
        <p:spPr>
          <a:xfrm>
            <a:off x="1554091" y="5186960"/>
            <a:ext cx="2159437" cy="276999"/>
          </a:xfrm>
          <a:prstGeom prst="rect">
            <a:avLst/>
          </a:prstGeom>
          <a:noFill/>
        </p:spPr>
        <p:txBody>
          <a:bodyPr wrap="none" rtlCol="0">
            <a:spAutoFit/>
          </a:bodyPr>
          <a:lstStyle/>
          <a:p>
            <a:pPr lvl="0">
              <a:defRPr/>
            </a:pPr>
            <a:r>
              <a:rPr lang="es-MX" sz="1200" b="1" dirty="0"/>
              <a:t>Del 4 de enero al 12 de febrero</a:t>
            </a:r>
            <a:endParaRPr kumimoji="0" lang="en-US" sz="1200" b="0" i="0" u="none" strike="noStrike" kern="0" cap="none" spc="0" normalizeH="0" baseline="0" noProof="0" dirty="0">
              <a:ln>
                <a:noFill/>
              </a:ln>
              <a:solidFill>
                <a:prstClr val="black"/>
              </a:solidFill>
              <a:effectLst/>
              <a:uLnTx/>
              <a:uFillTx/>
            </a:endParaRPr>
          </a:p>
        </p:txBody>
      </p:sp>
      <p:sp>
        <p:nvSpPr>
          <p:cNvPr id="85" name="TextBox 89">
            <a:extLst>
              <a:ext uri="{FF2B5EF4-FFF2-40B4-BE49-F238E27FC236}">
                <a16:creationId xmlns:a16="http://schemas.microsoft.com/office/drawing/2014/main" id="{AE456773-DD31-49CA-B735-AD3E89745B9F}"/>
              </a:ext>
            </a:extLst>
          </p:cNvPr>
          <p:cNvSpPr txBox="1"/>
          <p:nvPr/>
        </p:nvSpPr>
        <p:spPr>
          <a:xfrm>
            <a:off x="4928268" y="2876535"/>
            <a:ext cx="2071977" cy="276999"/>
          </a:xfrm>
          <a:prstGeom prst="rect">
            <a:avLst/>
          </a:prstGeom>
          <a:noFill/>
        </p:spPr>
        <p:txBody>
          <a:bodyPr wrap="none" rtlCol="0">
            <a:spAutoFit/>
          </a:bodyPr>
          <a:lstStyle/>
          <a:p>
            <a:pPr lvl="0">
              <a:defRPr/>
            </a:pPr>
            <a:r>
              <a:rPr lang="es-MX" sz="1200" b="1" dirty="0"/>
              <a:t>Del 8 de marzo al 30 de abril  </a:t>
            </a:r>
            <a:endParaRPr kumimoji="0" lang="en-US" sz="1200" b="0" i="0" u="none" strike="noStrike" kern="0" cap="none" spc="0" normalizeH="0" baseline="0" noProof="0" dirty="0">
              <a:ln>
                <a:noFill/>
              </a:ln>
              <a:solidFill>
                <a:prstClr val="black"/>
              </a:solidFill>
              <a:effectLst/>
              <a:uLnTx/>
              <a:uFillTx/>
            </a:endParaRPr>
          </a:p>
        </p:txBody>
      </p:sp>
      <p:grpSp>
        <p:nvGrpSpPr>
          <p:cNvPr id="91" name="Group 57">
            <a:extLst>
              <a:ext uri="{FF2B5EF4-FFF2-40B4-BE49-F238E27FC236}">
                <a16:creationId xmlns:a16="http://schemas.microsoft.com/office/drawing/2014/main" id="{5588B0DD-9DD5-4044-B16C-028800DD5C91}"/>
              </a:ext>
            </a:extLst>
          </p:cNvPr>
          <p:cNvGrpSpPr/>
          <p:nvPr/>
        </p:nvGrpSpPr>
        <p:grpSpPr>
          <a:xfrm>
            <a:off x="873513" y="1783837"/>
            <a:ext cx="4520963" cy="1008083"/>
            <a:chOff x="1131873" y="1859279"/>
            <a:chExt cx="4169664" cy="1371600"/>
          </a:xfrm>
        </p:grpSpPr>
        <p:sp>
          <p:nvSpPr>
            <p:cNvPr id="92" name="Notched Right Arrow 73">
              <a:extLst>
                <a:ext uri="{FF2B5EF4-FFF2-40B4-BE49-F238E27FC236}">
                  <a16:creationId xmlns:a16="http://schemas.microsoft.com/office/drawing/2014/main" id="{5B23B1E3-6C79-4CF7-9D8F-98CBB4636989}"/>
                </a:ext>
              </a:extLst>
            </p:cNvPr>
            <p:cNvSpPr/>
            <p:nvPr/>
          </p:nvSpPr>
          <p:spPr>
            <a:xfrm rot="16200000">
              <a:off x="3886199" y="2404801"/>
              <a:ext cx="1371600" cy="280555"/>
            </a:xfrm>
            <a:prstGeom prst="notchedRightArrow">
              <a:avLst>
                <a:gd name="adj1" fmla="val 100000"/>
                <a:gd name="adj2" fmla="val 74138"/>
              </a:avLst>
            </a:prstGeom>
            <a:solidFill>
              <a:srgbClr val="7A7A9E"/>
            </a:solidFill>
            <a:ln w="25400" cap="flat" cmpd="sng" algn="ctr">
              <a:noFill/>
              <a:prstDash val="solid"/>
            </a:ln>
            <a:effectLst/>
          </p:spPr>
          <p:txBody>
            <a:bodyPr rot="0" spcFirstLastPara="0" vertOverflow="overflow" horzOverflow="overflow" vert="horz" wrap="square" lIns="27432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93" name="Group 74">
              <a:extLst>
                <a:ext uri="{FF2B5EF4-FFF2-40B4-BE49-F238E27FC236}">
                  <a16:creationId xmlns:a16="http://schemas.microsoft.com/office/drawing/2014/main" id="{14861093-2246-4683-85E0-B6BE6641616A}"/>
                </a:ext>
              </a:extLst>
            </p:cNvPr>
            <p:cNvGrpSpPr/>
            <p:nvPr/>
          </p:nvGrpSpPr>
          <p:grpSpPr>
            <a:xfrm flipH="1">
              <a:off x="1131873" y="2328001"/>
              <a:ext cx="4169664" cy="659825"/>
              <a:chOff x="0" y="5065566"/>
              <a:chExt cx="4166758" cy="976745"/>
            </a:xfrm>
          </p:grpSpPr>
          <p:sp>
            <p:nvSpPr>
              <p:cNvPr id="94" name="Freeform 75">
                <a:extLst>
                  <a:ext uri="{FF2B5EF4-FFF2-40B4-BE49-F238E27FC236}">
                    <a16:creationId xmlns:a16="http://schemas.microsoft.com/office/drawing/2014/main" id="{48E5E205-EDAB-483C-9BBF-A7EA04ED7041}"/>
                  </a:ext>
                </a:extLst>
              </p:cNvPr>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5A5A7B"/>
              </a:solidFill>
              <a:ln w="25400" cap="flat" cmpd="sng" algn="ctr">
                <a:noFill/>
                <a:prstDash val="solid"/>
              </a:ln>
              <a:effectLst/>
            </p:spPr>
            <p:txBody>
              <a:bodyPr lIns="274320" rIns="457200" rtlCol="0" anchor="t"/>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sp>
            <p:nvSpPr>
              <p:cNvPr id="95" name="Freeform 76">
                <a:extLst>
                  <a:ext uri="{FF2B5EF4-FFF2-40B4-BE49-F238E27FC236}">
                    <a16:creationId xmlns:a16="http://schemas.microsoft.com/office/drawing/2014/main" id="{DB20D073-E05E-4DA2-BBE9-007245EFE3D5}"/>
                  </a:ext>
                </a:extLst>
              </p:cNvPr>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3737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96" name="Group 56">
            <a:extLst>
              <a:ext uri="{FF2B5EF4-FFF2-40B4-BE49-F238E27FC236}">
                <a16:creationId xmlns:a16="http://schemas.microsoft.com/office/drawing/2014/main" id="{3B3A2597-F474-43E8-A522-AAB20BEFE39E}"/>
              </a:ext>
            </a:extLst>
          </p:cNvPr>
          <p:cNvGrpSpPr/>
          <p:nvPr/>
        </p:nvGrpSpPr>
        <p:grpSpPr>
          <a:xfrm>
            <a:off x="3779818" y="860569"/>
            <a:ext cx="4688545" cy="1078962"/>
            <a:chOff x="3841865" y="319088"/>
            <a:chExt cx="4166758" cy="1371600"/>
          </a:xfrm>
        </p:grpSpPr>
        <p:sp>
          <p:nvSpPr>
            <p:cNvPr id="97" name="Notched Right Arrow 77">
              <a:extLst>
                <a:ext uri="{FF2B5EF4-FFF2-40B4-BE49-F238E27FC236}">
                  <a16:creationId xmlns:a16="http://schemas.microsoft.com/office/drawing/2014/main" id="{2DAA65EB-F0E2-453A-A727-8BA6E618B917}"/>
                </a:ext>
              </a:extLst>
            </p:cNvPr>
            <p:cNvSpPr/>
            <p:nvPr/>
          </p:nvSpPr>
          <p:spPr>
            <a:xfrm rot="16200000">
              <a:off x="3886201" y="864610"/>
              <a:ext cx="1371600" cy="280555"/>
            </a:xfrm>
            <a:prstGeom prst="notchedRightArrow">
              <a:avLst>
                <a:gd name="adj1" fmla="val 100000"/>
                <a:gd name="adj2" fmla="val 74138"/>
              </a:avLst>
            </a:prstGeom>
            <a:solidFill>
              <a:srgbClr val="65C3E9"/>
            </a:solidFill>
            <a:ln w="25400" cap="flat" cmpd="sng" algn="ctr">
              <a:noFill/>
              <a:prstDash val="solid"/>
            </a:ln>
            <a:effectLst/>
          </p:spPr>
          <p:txBody>
            <a:bodyPr rot="0" spcFirstLastPara="0" vertOverflow="overflow" horzOverflow="overflow" vert="horz" wrap="square" lIns="91440" tIns="45720" rIns="274320" bIns="45720" numCol="1" spcCol="0" rtlCol="0" fromWordArt="0" anchor="t" anchorCtr="0" forceAA="0" compatLnSpc="1">
              <a:prstTxWarp prst="textNoShape">
                <a:avLst/>
              </a:prstTxWarp>
              <a:no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prstClr val="white"/>
                </a:solidFill>
                <a:effectLst/>
                <a:uLnTx/>
                <a:uFillTx/>
                <a:latin typeface="Calibri"/>
                <a:ea typeface="+mn-ea"/>
                <a:cs typeface="+mn-cs"/>
              </a:endParaRPr>
            </a:p>
          </p:txBody>
        </p:sp>
        <p:grpSp>
          <p:nvGrpSpPr>
            <p:cNvPr id="98" name="Group 78">
              <a:extLst>
                <a:ext uri="{FF2B5EF4-FFF2-40B4-BE49-F238E27FC236}">
                  <a16:creationId xmlns:a16="http://schemas.microsoft.com/office/drawing/2014/main" id="{EEF55D66-B78F-4D18-BA90-3244810E36AA}"/>
                </a:ext>
              </a:extLst>
            </p:cNvPr>
            <p:cNvGrpSpPr/>
            <p:nvPr/>
          </p:nvGrpSpPr>
          <p:grpSpPr>
            <a:xfrm>
              <a:off x="3841865" y="704741"/>
              <a:ext cx="4166758" cy="659825"/>
              <a:chOff x="0" y="5065566"/>
              <a:chExt cx="4166758" cy="976745"/>
            </a:xfrm>
          </p:grpSpPr>
          <p:sp>
            <p:nvSpPr>
              <p:cNvPr id="99" name="Freeform 79">
                <a:extLst>
                  <a:ext uri="{FF2B5EF4-FFF2-40B4-BE49-F238E27FC236}">
                    <a16:creationId xmlns:a16="http://schemas.microsoft.com/office/drawing/2014/main" id="{F4270BDF-367D-4D5A-ABA9-914DF745E7C0}"/>
                  </a:ext>
                </a:extLst>
              </p:cNvPr>
              <p:cNvSpPr/>
              <p:nvPr/>
            </p:nvSpPr>
            <p:spPr>
              <a:xfrm>
                <a:off x="0" y="5689019"/>
                <a:ext cx="592282" cy="353292"/>
              </a:xfrm>
              <a:custGeom>
                <a:avLst/>
                <a:gdLst>
                  <a:gd name="connsiteX0" fmla="*/ 0 w 592282"/>
                  <a:gd name="connsiteY0" fmla="*/ 176645 h 353292"/>
                  <a:gd name="connsiteX1" fmla="*/ 0 w 592282"/>
                  <a:gd name="connsiteY1" fmla="*/ 176646 h 353292"/>
                  <a:gd name="connsiteX2" fmla="*/ 0 w 592282"/>
                  <a:gd name="connsiteY2" fmla="*/ 176646 h 353292"/>
                  <a:gd name="connsiteX3" fmla="*/ 176646 w 592282"/>
                  <a:gd name="connsiteY3" fmla="*/ 0 h 353292"/>
                  <a:gd name="connsiteX4" fmla="*/ 592282 w 592282"/>
                  <a:gd name="connsiteY4" fmla="*/ 0 h 353292"/>
                  <a:gd name="connsiteX5" fmla="*/ 592282 w 592282"/>
                  <a:gd name="connsiteY5" fmla="*/ 353292 h 353292"/>
                  <a:gd name="connsiteX6" fmla="*/ 176646 w 592282"/>
                  <a:gd name="connsiteY6" fmla="*/ 353291 h 353292"/>
                  <a:gd name="connsiteX7" fmla="*/ 13882 w 592282"/>
                  <a:gd name="connsiteY7" fmla="*/ 245404 h 353292"/>
                  <a:gd name="connsiteX8" fmla="*/ 0 w 592282"/>
                  <a:gd name="connsiteY8" fmla="*/ 176646 h 353292"/>
                  <a:gd name="connsiteX9" fmla="*/ 13882 w 592282"/>
                  <a:gd name="connsiteY9" fmla="*/ 107888 h 353292"/>
                  <a:gd name="connsiteX10" fmla="*/ 176646 w 592282"/>
                  <a:gd name="connsiteY10" fmla="*/ 0 h 353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282" h="353292">
                    <a:moveTo>
                      <a:pt x="0" y="176645"/>
                    </a:moveTo>
                    <a:lnTo>
                      <a:pt x="0" y="176646"/>
                    </a:lnTo>
                    <a:lnTo>
                      <a:pt x="0" y="176646"/>
                    </a:lnTo>
                    <a:close/>
                    <a:moveTo>
                      <a:pt x="176646" y="0"/>
                    </a:moveTo>
                    <a:lnTo>
                      <a:pt x="592282" y="0"/>
                    </a:lnTo>
                    <a:lnTo>
                      <a:pt x="592282" y="353292"/>
                    </a:lnTo>
                    <a:lnTo>
                      <a:pt x="176646" y="353291"/>
                    </a:lnTo>
                    <a:cubicBezTo>
                      <a:pt x="103477" y="353291"/>
                      <a:pt x="40698" y="308805"/>
                      <a:pt x="13882" y="245404"/>
                    </a:cubicBezTo>
                    <a:lnTo>
                      <a:pt x="0" y="176646"/>
                    </a:lnTo>
                    <a:lnTo>
                      <a:pt x="13882" y="107888"/>
                    </a:lnTo>
                    <a:cubicBezTo>
                      <a:pt x="40698" y="44487"/>
                      <a:pt x="103477" y="0"/>
                      <a:pt x="176646" y="0"/>
                    </a:cubicBezTo>
                    <a:close/>
                  </a:path>
                </a:pathLst>
              </a:custGeom>
              <a:solidFill>
                <a:srgbClr val="14688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0" name="Freeform 80">
                <a:extLst>
                  <a:ext uri="{FF2B5EF4-FFF2-40B4-BE49-F238E27FC236}">
                    <a16:creationId xmlns:a16="http://schemas.microsoft.com/office/drawing/2014/main" id="{4FCE0BAA-1716-4344-8A41-9DFD6D085DA7}"/>
                  </a:ext>
                </a:extLst>
              </p:cNvPr>
              <p:cNvSpPr/>
              <p:nvPr/>
            </p:nvSpPr>
            <p:spPr>
              <a:xfrm>
                <a:off x="0" y="5065566"/>
                <a:ext cx="4166758" cy="800099"/>
              </a:xfrm>
              <a:custGeom>
                <a:avLst/>
                <a:gdLst>
                  <a:gd name="connsiteX0" fmla="*/ 455897 w 4166758"/>
                  <a:gd name="connsiteY0" fmla="*/ 0 h 800099"/>
                  <a:gd name="connsiteX1" fmla="*/ 3855031 w 4166758"/>
                  <a:gd name="connsiteY1" fmla="*/ 0 h 800099"/>
                  <a:gd name="connsiteX2" fmla="*/ 4166758 w 4166758"/>
                  <a:gd name="connsiteY2" fmla="*/ 311727 h 800099"/>
                  <a:gd name="connsiteX3" fmla="*/ 3855031 w 4166758"/>
                  <a:gd name="connsiteY3" fmla="*/ 623454 h 800099"/>
                  <a:gd name="connsiteX4" fmla="*/ 1517075 w 4166758"/>
                  <a:gd name="connsiteY4" fmla="*/ 623454 h 800099"/>
                  <a:gd name="connsiteX5" fmla="*/ 1517075 w 4166758"/>
                  <a:gd name="connsiteY5" fmla="*/ 623449 h 800099"/>
                  <a:gd name="connsiteX6" fmla="*/ 592284 w 4166758"/>
                  <a:gd name="connsiteY6" fmla="*/ 623449 h 800099"/>
                  <a:gd name="connsiteX7" fmla="*/ 592284 w 4166758"/>
                  <a:gd name="connsiteY7" fmla="*/ 623454 h 800099"/>
                  <a:gd name="connsiteX8" fmla="*/ 176649 w 4166758"/>
                  <a:gd name="connsiteY8" fmla="*/ 623454 h 800099"/>
                  <a:gd name="connsiteX9" fmla="*/ 13885 w 4166758"/>
                  <a:gd name="connsiteY9" fmla="*/ 731342 h 800099"/>
                  <a:gd name="connsiteX10" fmla="*/ 3 w 4166758"/>
                  <a:gd name="connsiteY10" fmla="*/ 800099 h 800099"/>
                  <a:gd name="connsiteX11" fmla="*/ 3 w 4166758"/>
                  <a:gd name="connsiteY11" fmla="*/ 800099 h 800099"/>
                  <a:gd name="connsiteX12" fmla="*/ 3 w 4166758"/>
                  <a:gd name="connsiteY12" fmla="*/ 446808 h 800099"/>
                  <a:gd name="connsiteX13" fmla="*/ 4 w 4166758"/>
                  <a:gd name="connsiteY13" fmla="*/ 446808 h 800099"/>
                  <a:gd name="connsiteX14" fmla="*/ 4 w 4166758"/>
                  <a:gd name="connsiteY14" fmla="*/ 176666 h 800099"/>
                  <a:gd name="connsiteX15" fmla="*/ 0 w 4166758"/>
                  <a:gd name="connsiteY15" fmla="*/ 176647 h 800099"/>
                  <a:gd name="connsiteX16" fmla="*/ 13882 w 4166758"/>
                  <a:gd name="connsiteY16" fmla="*/ 107889 h 800099"/>
                  <a:gd name="connsiteX17" fmla="*/ 176646 w 4166758"/>
                  <a:gd name="connsiteY17" fmla="*/ 1 h 800099"/>
                  <a:gd name="connsiteX18" fmla="*/ 455897 w 4166758"/>
                  <a:gd name="connsiteY18" fmla="*/ 1 h 80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66758" h="800099">
                    <a:moveTo>
                      <a:pt x="455897" y="0"/>
                    </a:moveTo>
                    <a:lnTo>
                      <a:pt x="3855031" y="0"/>
                    </a:lnTo>
                    <a:lnTo>
                      <a:pt x="4166758" y="311727"/>
                    </a:lnTo>
                    <a:lnTo>
                      <a:pt x="3855031" y="623454"/>
                    </a:lnTo>
                    <a:lnTo>
                      <a:pt x="1517075" y="623454"/>
                    </a:lnTo>
                    <a:lnTo>
                      <a:pt x="1517075" y="623449"/>
                    </a:lnTo>
                    <a:lnTo>
                      <a:pt x="592284" y="623449"/>
                    </a:lnTo>
                    <a:lnTo>
                      <a:pt x="592284" y="623454"/>
                    </a:lnTo>
                    <a:lnTo>
                      <a:pt x="176649" y="623454"/>
                    </a:lnTo>
                    <a:cubicBezTo>
                      <a:pt x="103480" y="623454"/>
                      <a:pt x="40701" y="667941"/>
                      <a:pt x="13885" y="731342"/>
                    </a:cubicBezTo>
                    <a:lnTo>
                      <a:pt x="3" y="800099"/>
                    </a:lnTo>
                    <a:lnTo>
                      <a:pt x="3" y="800099"/>
                    </a:lnTo>
                    <a:lnTo>
                      <a:pt x="3" y="446808"/>
                    </a:lnTo>
                    <a:lnTo>
                      <a:pt x="4" y="446808"/>
                    </a:lnTo>
                    <a:lnTo>
                      <a:pt x="4" y="176666"/>
                    </a:lnTo>
                    <a:lnTo>
                      <a:pt x="0" y="176647"/>
                    </a:lnTo>
                    <a:lnTo>
                      <a:pt x="13882" y="107889"/>
                    </a:lnTo>
                    <a:cubicBezTo>
                      <a:pt x="40698" y="44488"/>
                      <a:pt x="103477" y="1"/>
                      <a:pt x="176646" y="1"/>
                    </a:cubicBezTo>
                    <a:lnTo>
                      <a:pt x="455897" y="1"/>
                    </a:lnTo>
                    <a:close/>
                  </a:path>
                </a:pathLst>
              </a:custGeom>
              <a:solidFill>
                <a:srgbClr val="27A9E0"/>
              </a:solidFill>
              <a:ln w="25400" cap="flat" cmpd="sng" algn="ctr">
                <a:noFill/>
                <a:prstDash val="solid"/>
              </a:ln>
              <a:effectLst/>
            </p:spPr>
            <p:txBody>
              <a:bodyPr lIns="457200" rIns="27432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2021</a:t>
                </a:r>
              </a:p>
            </p:txBody>
          </p:sp>
        </p:grpSp>
      </p:grpSp>
      <p:sp>
        <p:nvSpPr>
          <p:cNvPr id="108" name="Left Brace 65">
            <a:extLst>
              <a:ext uri="{FF2B5EF4-FFF2-40B4-BE49-F238E27FC236}">
                <a16:creationId xmlns:a16="http://schemas.microsoft.com/office/drawing/2014/main" id="{54256643-ACC6-4BAD-B1B7-9D139D2CF7C2}"/>
              </a:ext>
            </a:extLst>
          </p:cNvPr>
          <p:cNvSpPr/>
          <p:nvPr/>
        </p:nvSpPr>
        <p:spPr>
          <a:xfrm>
            <a:off x="5432920" y="4809760"/>
            <a:ext cx="120834" cy="990053"/>
          </a:xfrm>
          <a:prstGeom prst="leftBrace">
            <a:avLst/>
          </a:prstGeom>
          <a:noFill/>
          <a:ln w="9525" cap="flat" cmpd="sng" algn="ctr">
            <a:solidFill>
              <a:srgbClr val="71111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109" name="TextBox 89">
            <a:extLst>
              <a:ext uri="{FF2B5EF4-FFF2-40B4-BE49-F238E27FC236}">
                <a16:creationId xmlns:a16="http://schemas.microsoft.com/office/drawing/2014/main" id="{842C7E0A-181C-45D6-8C72-E09CA669CA36}"/>
              </a:ext>
            </a:extLst>
          </p:cNvPr>
          <p:cNvSpPr txBox="1"/>
          <p:nvPr/>
        </p:nvSpPr>
        <p:spPr>
          <a:xfrm>
            <a:off x="1735418" y="2132615"/>
            <a:ext cx="1916294" cy="276999"/>
          </a:xfrm>
          <a:prstGeom prst="rect">
            <a:avLst/>
          </a:prstGeom>
          <a:noFill/>
        </p:spPr>
        <p:txBody>
          <a:bodyPr wrap="none" rtlCol="0">
            <a:spAutoFit/>
          </a:bodyPr>
          <a:lstStyle/>
          <a:p>
            <a:pPr lvl="0">
              <a:defRPr/>
            </a:pPr>
            <a:r>
              <a:rPr lang="es-MX" sz="1200" b="1" dirty="0"/>
              <a:t>Del 3 de mayo al 1 de junio</a:t>
            </a:r>
            <a:endParaRPr kumimoji="0" lang="en-US" sz="1200" b="0" i="0" u="none" strike="noStrike" kern="0" cap="none" spc="0" normalizeH="0" baseline="0" noProof="0" dirty="0">
              <a:ln>
                <a:noFill/>
              </a:ln>
              <a:solidFill>
                <a:prstClr val="black"/>
              </a:solidFill>
              <a:effectLst/>
              <a:uLnTx/>
              <a:uFillTx/>
            </a:endParaRPr>
          </a:p>
        </p:txBody>
      </p:sp>
      <p:sp>
        <p:nvSpPr>
          <p:cNvPr id="110" name="TextBox 89">
            <a:extLst>
              <a:ext uri="{FF2B5EF4-FFF2-40B4-BE49-F238E27FC236}">
                <a16:creationId xmlns:a16="http://schemas.microsoft.com/office/drawing/2014/main" id="{E554A8DB-FDBC-41BE-A9B4-A320C05B726A}"/>
              </a:ext>
            </a:extLst>
          </p:cNvPr>
          <p:cNvSpPr txBox="1"/>
          <p:nvPr/>
        </p:nvSpPr>
        <p:spPr>
          <a:xfrm>
            <a:off x="4963378" y="1199904"/>
            <a:ext cx="1972015" cy="276999"/>
          </a:xfrm>
          <a:prstGeom prst="rect">
            <a:avLst/>
          </a:prstGeom>
          <a:noFill/>
        </p:spPr>
        <p:txBody>
          <a:bodyPr wrap="none" rtlCol="0">
            <a:spAutoFit/>
          </a:bodyPr>
          <a:lstStyle/>
          <a:p>
            <a:pPr lvl="0">
              <a:defRPr/>
            </a:pPr>
            <a:r>
              <a:rPr lang="es-MX" sz="1200" b="1" dirty="0"/>
              <a:t>Del 2 de junio al 17 de junio</a:t>
            </a:r>
            <a:endParaRPr kumimoji="0" lang="en-US" sz="1200" b="0" i="0" u="none" strike="noStrike" kern="0" cap="none" spc="0" normalizeH="0" baseline="0" noProof="0" dirty="0">
              <a:ln>
                <a:noFill/>
              </a:ln>
              <a:solidFill>
                <a:prstClr val="black"/>
              </a:solidFill>
              <a:effectLst/>
              <a:uLnTx/>
              <a:uFillTx/>
            </a:endParaRPr>
          </a:p>
        </p:txBody>
      </p:sp>
      <p:sp>
        <p:nvSpPr>
          <p:cNvPr id="112" name="Rectangle 60">
            <a:extLst>
              <a:ext uri="{FF2B5EF4-FFF2-40B4-BE49-F238E27FC236}">
                <a16:creationId xmlns:a16="http://schemas.microsoft.com/office/drawing/2014/main" id="{A487213C-8E48-4891-B335-FF0969003629}"/>
              </a:ext>
            </a:extLst>
          </p:cNvPr>
          <p:cNvSpPr/>
          <p:nvPr/>
        </p:nvSpPr>
        <p:spPr>
          <a:xfrm>
            <a:off x="5525151" y="5027798"/>
            <a:ext cx="2866740" cy="461665"/>
          </a:xfrm>
          <a:prstGeom prst="rect">
            <a:avLst/>
          </a:prstGeom>
        </p:spPr>
        <p:txBody>
          <a:bodyPr wrap="square">
            <a:spAutoFit/>
          </a:bodyPr>
          <a:lstStyle/>
          <a:p>
            <a:pPr marL="171450" marR="0" lvl="0" indent="-171450" algn="just"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srgbClr val="7030A0"/>
                </a:solidFill>
                <a:effectLst/>
                <a:uLnTx/>
                <a:uFillTx/>
              </a:rPr>
              <a:t>Comienzo</a:t>
            </a:r>
            <a:r>
              <a:rPr kumimoji="0" lang="en-US" sz="1200" b="0" i="0" u="none" strike="noStrike" kern="0" cap="none" spc="0" normalizeH="0" baseline="0" noProof="0" dirty="0">
                <a:ln>
                  <a:noFill/>
                </a:ln>
                <a:solidFill>
                  <a:srgbClr val="7030A0"/>
                </a:solidFill>
                <a:effectLst/>
                <a:uLnTx/>
                <a:uFillTx/>
              </a:rPr>
              <a:t> de las </a:t>
            </a:r>
            <a:r>
              <a:rPr kumimoji="0" lang="en-US" sz="1200" b="0" i="0" u="none" strike="noStrike" kern="0" cap="none" spc="0" normalizeH="0" baseline="0" noProof="0" dirty="0" err="1">
                <a:ln>
                  <a:noFill/>
                </a:ln>
                <a:solidFill>
                  <a:srgbClr val="7030A0"/>
                </a:solidFill>
                <a:effectLst/>
                <a:uLnTx/>
                <a:uFillTx/>
              </a:rPr>
              <a:t>visitas</a:t>
            </a:r>
            <a:r>
              <a:rPr kumimoji="0" lang="en-US" sz="1200" b="0" i="0" u="none" strike="noStrike" kern="0" cap="none" spc="0" normalizeH="0" baseline="0" noProof="0" dirty="0">
                <a:ln>
                  <a:noFill/>
                </a:ln>
                <a:solidFill>
                  <a:srgbClr val="7030A0"/>
                </a:solidFill>
                <a:effectLst/>
                <a:uLnTx/>
                <a:uFillTx/>
              </a:rPr>
              <a:t> a las </a:t>
            </a:r>
            <a:r>
              <a:rPr kumimoji="0" lang="en-US" sz="1200" b="0" i="0" u="none" strike="noStrike" kern="0" cap="none" spc="0" normalizeH="0" baseline="0" noProof="0" dirty="0" err="1">
                <a:ln>
                  <a:noFill/>
                </a:ln>
                <a:solidFill>
                  <a:srgbClr val="7030A0"/>
                </a:solidFill>
                <a:effectLst/>
                <a:uLnTx/>
                <a:uFillTx/>
              </a:rPr>
              <a:t>obras</a:t>
            </a:r>
            <a:r>
              <a:rPr kumimoji="0" lang="en-US" sz="1200" b="0" i="0" u="none" strike="noStrike" kern="0" cap="none" spc="0" normalizeH="0" baseline="0" noProof="0" dirty="0">
                <a:ln>
                  <a:noFill/>
                </a:ln>
                <a:solidFill>
                  <a:srgbClr val="7030A0"/>
                </a:solidFill>
                <a:effectLst/>
                <a:uLnTx/>
                <a:uFillTx/>
              </a:rPr>
              <a:t> para </a:t>
            </a:r>
            <a:r>
              <a:rPr kumimoji="0" lang="en-US" sz="1200" b="0" i="0" u="none" strike="noStrike" kern="0" cap="none" spc="0" normalizeH="0" baseline="0" noProof="0" dirty="0" err="1">
                <a:ln>
                  <a:noFill/>
                </a:ln>
                <a:solidFill>
                  <a:srgbClr val="7030A0"/>
                </a:solidFill>
                <a:effectLst/>
                <a:uLnTx/>
                <a:uFillTx/>
              </a:rPr>
              <a:t>ejecutar</a:t>
            </a:r>
            <a:r>
              <a:rPr kumimoji="0" lang="en-US" sz="1200" b="0" i="0" u="none" strike="noStrike" kern="0" cap="none" spc="0" normalizeH="0" baseline="0" noProof="0" dirty="0">
                <a:ln>
                  <a:noFill/>
                </a:ln>
                <a:solidFill>
                  <a:srgbClr val="7030A0"/>
                </a:solidFill>
                <a:effectLst/>
                <a:uLnTx/>
                <a:uFillTx/>
              </a:rPr>
              <a:t> el </a:t>
            </a:r>
            <a:r>
              <a:rPr kumimoji="0" lang="en-US" sz="1200" b="0" i="0" u="none" strike="noStrike" kern="0" cap="none" spc="0" normalizeH="0" baseline="0" noProof="0" dirty="0" err="1">
                <a:ln>
                  <a:noFill/>
                </a:ln>
                <a:solidFill>
                  <a:srgbClr val="7030A0"/>
                </a:solidFill>
                <a:effectLst/>
                <a:uLnTx/>
                <a:uFillTx/>
              </a:rPr>
              <a:t>trabajo</a:t>
            </a:r>
            <a:r>
              <a:rPr kumimoji="0" lang="en-US" sz="1200" b="0" i="0" u="none" strike="noStrike" kern="0" cap="none" spc="0" normalizeH="0" baseline="0" noProof="0" dirty="0">
                <a:ln>
                  <a:noFill/>
                </a:ln>
                <a:solidFill>
                  <a:srgbClr val="7030A0"/>
                </a:solidFill>
                <a:effectLst/>
                <a:uLnTx/>
                <a:uFillTx/>
              </a:rPr>
              <a:t> de los </a:t>
            </a:r>
            <a:r>
              <a:rPr kumimoji="0" lang="en-US" sz="1200" b="0" i="0" u="none" strike="noStrike" kern="0" cap="none" spc="0" normalizeH="0" baseline="0" noProof="0" dirty="0" err="1">
                <a:ln>
                  <a:noFill/>
                </a:ln>
                <a:solidFill>
                  <a:srgbClr val="7030A0"/>
                </a:solidFill>
                <a:effectLst/>
                <a:uLnTx/>
                <a:uFillTx/>
              </a:rPr>
              <a:t>perfiles</a:t>
            </a:r>
            <a:endParaRPr kumimoji="0" lang="en-US" sz="1200" b="0" i="0" u="none" strike="noStrike" kern="0" cap="none" spc="0" normalizeH="0" baseline="0" noProof="0" dirty="0">
              <a:ln>
                <a:noFill/>
              </a:ln>
              <a:solidFill>
                <a:srgbClr val="7030A0"/>
              </a:solidFill>
              <a:effectLst/>
              <a:uLnTx/>
              <a:uFillTx/>
            </a:endParaRPr>
          </a:p>
        </p:txBody>
      </p:sp>
      <p:sp>
        <p:nvSpPr>
          <p:cNvPr id="113" name="Rectangle 59">
            <a:extLst>
              <a:ext uri="{FF2B5EF4-FFF2-40B4-BE49-F238E27FC236}">
                <a16:creationId xmlns:a16="http://schemas.microsoft.com/office/drawing/2014/main" id="{400C3128-DAE6-4F4F-B1BB-5866919306FE}"/>
              </a:ext>
            </a:extLst>
          </p:cNvPr>
          <p:cNvSpPr/>
          <p:nvPr/>
        </p:nvSpPr>
        <p:spPr>
          <a:xfrm>
            <a:off x="5512307" y="3224398"/>
            <a:ext cx="2859679" cy="1200329"/>
          </a:xfrm>
          <a:prstGeom prst="rect">
            <a:avLst/>
          </a:prstGeom>
        </p:spPr>
        <p:txBody>
          <a:bodyPr wrap="square">
            <a:spAutoFit/>
          </a:bodyPr>
          <a:lstStyle/>
          <a:p>
            <a:pPr marL="171450" lvl="0" indent="-171450" algn="just">
              <a:buFontTx/>
              <a:buChar char="-"/>
              <a:defRPr/>
            </a:pPr>
            <a:r>
              <a:rPr lang="en-US" sz="1200" kern="0" dirty="0" err="1">
                <a:solidFill>
                  <a:srgbClr val="FF0000"/>
                </a:solidFill>
              </a:rPr>
              <a:t>Comienzo</a:t>
            </a:r>
            <a:r>
              <a:rPr lang="en-US" sz="1200" kern="0" dirty="0">
                <a:solidFill>
                  <a:srgbClr val="FF0000"/>
                </a:solidFill>
              </a:rPr>
              <a:t> y </a:t>
            </a:r>
            <a:r>
              <a:rPr lang="en-US" sz="1200" kern="0" dirty="0" err="1">
                <a:solidFill>
                  <a:srgbClr val="FF0000"/>
                </a:solidFill>
              </a:rPr>
              <a:t>culminacion</a:t>
            </a:r>
            <a:r>
              <a:rPr lang="en-US" sz="1200" kern="0" dirty="0">
                <a:solidFill>
                  <a:srgbClr val="FF0000"/>
                </a:solidFill>
              </a:rPr>
              <a:t> de los </a:t>
            </a:r>
            <a:r>
              <a:rPr lang="en-US" sz="1200" kern="0" dirty="0" err="1">
                <a:solidFill>
                  <a:srgbClr val="FF0000"/>
                </a:solidFill>
              </a:rPr>
              <a:t>perfiles</a:t>
            </a:r>
            <a:r>
              <a:rPr lang="en-US" sz="1200" kern="0" dirty="0">
                <a:solidFill>
                  <a:srgbClr val="FF0000"/>
                </a:solidFill>
              </a:rPr>
              <a:t> </a:t>
            </a:r>
            <a:r>
              <a:rPr lang="en-US" sz="1200" kern="0" dirty="0" err="1">
                <a:solidFill>
                  <a:srgbClr val="FF0000"/>
                </a:solidFill>
              </a:rPr>
              <a:t>funciones</a:t>
            </a:r>
            <a:r>
              <a:rPr lang="en-US" sz="1200" kern="0" dirty="0">
                <a:solidFill>
                  <a:srgbClr val="FF0000"/>
                </a:solidFill>
              </a:rPr>
              <a:t> y </a:t>
            </a:r>
            <a:r>
              <a:rPr lang="en-US" sz="1200" kern="0" dirty="0" err="1">
                <a:solidFill>
                  <a:srgbClr val="FF0000"/>
                </a:solidFill>
              </a:rPr>
              <a:t>deberes</a:t>
            </a:r>
            <a:r>
              <a:rPr lang="en-US" sz="1200" kern="0" dirty="0">
                <a:solidFill>
                  <a:srgbClr val="FF0000"/>
                </a:solidFill>
              </a:rPr>
              <a:t> </a:t>
            </a:r>
            <a:r>
              <a:rPr lang="en-US" sz="1200" kern="0" dirty="0" err="1">
                <a:solidFill>
                  <a:srgbClr val="FF0000"/>
                </a:solidFill>
              </a:rPr>
              <a:t>en</a:t>
            </a:r>
            <a:r>
              <a:rPr lang="en-US" sz="1200" kern="0" dirty="0">
                <a:solidFill>
                  <a:srgbClr val="FF0000"/>
                </a:solidFill>
              </a:rPr>
              <a:t> el area de </a:t>
            </a:r>
            <a:r>
              <a:rPr lang="en-US" sz="1200" kern="0" dirty="0" err="1">
                <a:solidFill>
                  <a:srgbClr val="FF0000"/>
                </a:solidFill>
              </a:rPr>
              <a:t>mantenimiento</a:t>
            </a:r>
            <a:r>
              <a:rPr lang="en-US" sz="1200" kern="0" dirty="0">
                <a:solidFill>
                  <a:srgbClr val="FF0000"/>
                </a:solidFill>
              </a:rPr>
              <a:t> industrial</a:t>
            </a:r>
          </a:p>
          <a:p>
            <a:pPr marL="171450" lvl="0" indent="-171450" algn="just">
              <a:buFontTx/>
              <a:buChar char="-"/>
              <a:defRPr/>
            </a:pPr>
            <a:r>
              <a:rPr lang="en-US" sz="1200" kern="0" dirty="0">
                <a:solidFill>
                  <a:srgbClr val="FF0000"/>
                </a:solidFill>
              </a:rPr>
              <a:t>-</a:t>
            </a:r>
            <a:r>
              <a:rPr lang="en-US" sz="1200" kern="0" dirty="0" err="1">
                <a:solidFill>
                  <a:srgbClr val="FF0000"/>
                </a:solidFill>
              </a:rPr>
              <a:t>Identificacion</a:t>
            </a:r>
            <a:r>
              <a:rPr lang="en-US" sz="1200" kern="0" dirty="0">
                <a:solidFill>
                  <a:srgbClr val="FF0000"/>
                </a:solidFill>
              </a:rPr>
              <a:t> de </a:t>
            </a:r>
            <a:r>
              <a:rPr lang="en-US" sz="1200" kern="0" dirty="0" err="1">
                <a:solidFill>
                  <a:srgbClr val="FF0000"/>
                </a:solidFill>
              </a:rPr>
              <a:t>cursos</a:t>
            </a:r>
            <a:r>
              <a:rPr lang="en-US" sz="1200" kern="0" dirty="0">
                <a:solidFill>
                  <a:srgbClr val="FF0000"/>
                </a:solidFill>
              </a:rPr>
              <a:t> y/o </a:t>
            </a:r>
            <a:r>
              <a:rPr lang="en-US" sz="1200" kern="0" dirty="0" err="1">
                <a:solidFill>
                  <a:srgbClr val="FF0000"/>
                </a:solidFill>
              </a:rPr>
              <a:t>capacitaciones</a:t>
            </a:r>
            <a:r>
              <a:rPr lang="en-US" sz="1200" kern="0" dirty="0">
                <a:solidFill>
                  <a:srgbClr val="FF0000"/>
                </a:solidFill>
              </a:rPr>
              <a:t> </a:t>
            </a:r>
            <a:r>
              <a:rPr lang="en-US" sz="1200" kern="0" dirty="0" err="1">
                <a:solidFill>
                  <a:srgbClr val="FF0000"/>
                </a:solidFill>
              </a:rPr>
              <a:t>requeridas</a:t>
            </a:r>
            <a:endParaRPr lang="en-US" sz="1200" kern="0" dirty="0">
              <a:solidFill>
                <a:srgbClr val="FF0000"/>
              </a:solidFill>
            </a:endParaRPr>
          </a:p>
          <a:p>
            <a:pPr marL="171450" marR="0" lvl="0" indent="-171450" algn="just" defTabSz="914400" eaLnBrk="1" fontAlgn="auto" latinLnBrk="0" hangingPunct="1">
              <a:lnSpc>
                <a:spcPct val="100000"/>
              </a:lnSpc>
              <a:spcBef>
                <a:spcPts val="0"/>
              </a:spcBef>
              <a:spcAft>
                <a:spcPts val="0"/>
              </a:spcAft>
              <a:buClrTx/>
              <a:buSzTx/>
              <a:buFontTx/>
              <a:buChar char="-"/>
              <a:tabLst/>
              <a:defRPr/>
            </a:pPr>
            <a:endParaRPr kumimoji="0" lang="en-US" sz="1200" b="0" i="0" u="none" strike="noStrike" kern="0" cap="none" spc="0" normalizeH="0" baseline="0" noProof="0" dirty="0">
              <a:ln>
                <a:noFill/>
              </a:ln>
              <a:solidFill>
                <a:srgbClr val="71111A"/>
              </a:solidFill>
              <a:effectLst/>
              <a:uLnTx/>
              <a:uFillTx/>
            </a:endParaRPr>
          </a:p>
        </p:txBody>
      </p:sp>
      <p:sp>
        <p:nvSpPr>
          <p:cNvPr id="114" name="Left Brace 66">
            <a:extLst>
              <a:ext uri="{FF2B5EF4-FFF2-40B4-BE49-F238E27FC236}">
                <a16:creationId xmlns:a16="http://schemas.microsoft.com/office/drawing/2014/main" id="{50E5AA6E-9E89-49DB-B2A0-0DF330C99463}"/>
              </a:ext>
            </a:extLst>
          </p:cNvPr>
          <p:cNvSpPr/>
          <p:nvPr/>
        </p:nvSpPr>
        <p:spPr>
          <a:xfrm rot="10800000">
            <a:off x="3687463" y="4069531"/>
            <a:ext cx="100327" cy="969133"/>
          </a:xfrm>
          <a:prstGeom prst="leftBrace">
            <a:avLst/>
          </a:prstGeom>
          <a:noFill/>
          <a:ln w="9525" cap="flat" cmpd="sng" algn="ctr">
            <a:solidFill>
              <a:srgbClr val="0167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1783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9567" y="548680"/>
            <a:ext cx="8229600" cy="1143000"/>
          </a:xfrm>
        </p:spPr>
        <p:txBody>
          <a:bodyPr/>
          <a:lstStyle/>
          <a:p>
            <a:r>
              <a:rPr lang="es-CO" b="1" dirty="0"/>
              <a:t>DESARROLLO</a:t>
            </a:r>
          </a:p>
        </p:txBody>
      </p:sp>
      <p:sp>
        <p:nvSpPr>
          <p:cNvPr id="4" name="Text Placeholder 4"/>
          <p:cNvSpPr txBox="1">
            <a:spLocks/>
          </p:cNvSpPr>
          <p:nvPr/>
        </p:nvSpPr>
        <p:spPr>
          <a:xfrm>
            <a:off x="449567" y="1600200"/>
            <a:ext cx="1371600" cy="674031"/>
          </a:xfrm>
          <a:prstGeom prst="rect">
            <a:avLst/>
          </a:prstGeom>
          <a:gradFill rotWithShape="1">
            <a:gsLst>
              <a:gs pos="0">
                <a:sysClr val="window" lastClr="FFFFFF">
                  <a:tint val="80000"/>
                  <a:satMod val="300000"/>
                </a:sysClr>
              </a:gs>
              <a:gs pos="100000">
                <a:sysClr val="window" lastClr="FFFFFF">
                  <a:shade val="30000"/>
                  <a:satMod val="200000"/>
                </a:sysClr>
              </a:gs>
            </a:gsLst>
            <a:path path="circle">
              <a:fillToRect l="50000" t="50000" r="50000" b="50000"/>
            </a:path>
          </a:gradFill>
          <a:ln>
            <a:noFill/>
          </a:ln>
          <a:effectLst/>
        </p:spPr>
        <p:txBody>
          <a:bodyPr vert="horz" wrap="square" lIns="91440" tIns="45720" rIns="91440" bIns="45720" rtlCol="0">
            <a:spAutoFit/>
          </a:bodyPr>
          <a:lstStyle>
            <a:lvl1pPr marL="0" indent="0" algn="l" defTabSz="685800" rtl="0" eaLnBrk="1" latinLnBrk="0" hangingPunct="1">
              <a:lnSpc>
                <a:spcPct val="90000"/>
              </a:lnSpc>
              <a:spcBef>
                <a:spcPts val="750"/>
              </a:spcBef>
              <a:buFont typeface="Arial" panose="020B0604020202020204" pitchFamily="34" charset="0"/>
              <a:buNone/>
              <a:defRPr lang="en-US" sz="1350" kern="1200" smtClean="0">
                <a:solidFill>
                  <a:schemeClr val="tx1"/>
                </a:solidFill>
                <a:latin typeface="+mj-lt"/>
                <a:ea typeface="+mj-ea"/>
                <a:cs typeface="+mj-cs"/>
              </a:defRPr>
            </a:lvl1pPr>
            <a:lvl2pPr marL="5143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2pPr>
            <a:lvl3pPr marL="8572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3pPr>
            <a:lvl4pPr marL="12001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4pPr>
            <a:lvl5pPr marL="1543050" indent="-171450" algn="l" defTabSz="685800" rtl="0" eaLnBrk="1" latinLnBrk="0" hangingPunct="1">
              <a:lnSpc>
                <a:spcPct val="90000"/>
              </a:lnSpc>
              <a:spcBef>
                <a:spcPts val="375"/>
              </a:spcBef>
              <a:buFont typeface="Arial" panose="020B0604020202020204" pitchFamily="34" charset="0"/>
              <a:buChar char="•"/>
              <a:defRPr lang="en-US" sz="1350" kern="1200">
                <a:solidFill>
                  <a:schemeClr val="tx1"/>
                </a:solidFill>
                <a:latin typeface="+mj-lt"/>
                <a:ea typeface="+mj-ea"/>
                <a:cs typeface="+mj-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9pPr>
          </a:lstStyle>
          <a:p>
            <a:pPr lvl="0"/>
            <a:r>
              <a:rPr lang="es-MX" sz="1400" kern="0" dirty="0">
                <a:solidFill>
                  <a:srgbClr val="95A5A6"/>
                </a:solidFill>
                <a:latin typeface="arial" panose="020B0604020202020204" pitchFamily="34" charset="0"/>
              </a:rPr>
              <a:t>Problema u oportunidad identificada</a:t>
            </a:r>
            <a:r>
              <a:rPr kumimoji="0" lang="en-US" sz="135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a:t>
            </a:r>
          </a:p>
        </p:txBody>
      </p:sp>
      <p:graphicFrame>
        <p:nvGraphicFramePr>
          <p:cNvPr id="5" name="Diagram 5"/>
          <p:cNvGraphicFramePr/>
          <p:nvPr>
            <p:extLst>
              <p:ext uri="{D42A27DB-BD31-4B8C-83A1-F6EECF244321}">
                <p14:modId xmlns:p14="http://schemas.microsoft.com/office/powerpoint/2010/main" val="3657103649"/>
              </p:ext>
            </p:extLst>
          </p:nvPr>
        </p:nvGraphicFramePr>
        <p:xfrm>
          <a:off x="1524000" y="2132856"/>
          <a:ext cx="6096000" cy="3199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a:extLst>
              <a:ext uri="{FF2B5EF4-FFF2-40B4-BE49-F238E27FC236}">
                <a16:creationId xmlns:a16="http://schemas.microsoft.com/office/drawing/2014/main" id="{A3B54F73-CEF4-4EA2-B40F-3ABA83F7739E}"/>
              </a:ext>
            </a:extLst>
          </p:cNvPr>
          <p:cNvPicPr>
            <a:picLocks noChangeAspect="1"/>
          </p:cNvPicPr>
          <p:nvPr/>
        </p:nvPicPr>
        <p:blipFill>
          <a:blip r:embed="rId7"/>
          <a:stretch>
            <a:fillRect/>
          </a:stretch>
        </p:blipFill>
        <p:spPr>
          <a:xfrm>
            <a:off x="3635896" y="3933056"/>
            <a:ext cx="2143125" cy="2143125"/>
          </a:xfrm>
          <a:prstGeom prst="rect">
            <a:avLst/>
          </a:prstGeom>
        </p:spPr>
      </p:pic>
    </p:spTree>
    <p:extLst>
      <p:ext uri="{BB962C8B-B14F-4D97-AF65-F5344CB8AC3E}">
        <p14:creationId xmlns:p14="http://schemas.microsoft.com/office/powerpoint/2010/main" val="4265965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3344"/>
            <a:ext cx="8229600" cy="1143000"/>
          </a:xfrm>
        </p:spPr>
        <p:txBody>
          <a:bodyPr/>
          <a:lstStyle/>
          <a:p>
            <a:r>
              <a:rPr lang="es-CO" b="1" dirty="0"/>
              <a:t>DESARROLLO</a:t>
            </a:r>
          </a:p>
        </p:txBody>
      </p:sp>
      <p:sp>
        <p:nvSpPr>
          <p:cNvPr id="8" name="Text Placeholder 3"/>
          <p:cNvSpPr txBox="1">
            <a:spLocks/>
          </p:cNvSpPr>
          <p:nvPr/>
        </p:nvSpPr>
        <p:spPr>
          <a:xfrm>
            <a:off x="457200" y="1600200"/>
            <a:ext cx="1371600" cy="1401153"/>
          </a:xfrm>
          <a:prstGeom prst="rect">
            <a:avLst/>
          </a:prstGeom>
          <a:gradFill rotWithShape="1">
            <a:gsLst>
              <a:gs pos="0">
                <a:sysClr val="window" lastClr="FFFFFF">
                  <a:tint val="80000"/>
                  <a:satMod val="300000"/>
                </a:sysClr>
              </a:gs>
              <a:gs pos="100000">
                <a:sysClr val="window" lastClr="FFFFFF">
                  <a:shade val="30000"/>
                  <a:satMod val="200000"/>
                </a:sysClr>
              </a:gs>
            </a:gsLst>
            <a:path path="circle">
              <a:fillToRect l="50000" t="50000" r="50000" b="50000"/>
            </a:path>
          </a:gradFill>
          <a:ln>
            <a:noFill/>
          </a:ln>
          <a:effectLst/>
        </p:spPr>
        <p:txBody>
          <a:bodyPr vert="horz" wrap="square" lIns="91440" tIns="45720" rIns="91440" bIns="45720" rtlCol="0">
            <a:spAutoFit/>
          </a:bodyPr>
          <a:lstStyle>
            <a:lvl1pPr marL="0" indent="0" algn="l" defTabSz="685800" rtl="0" eaLnBrk="1" latinLnBrk="0" hangingPunct="1">
              <a:lnSpc>
                <a:spcPct val="90000"/>
              </a:lnSpc>
              <a:spcBef>
                <a:spcPts val="750"/>
              </a:spcBef>
              <a:buFont typeface="Arial" panose="020B0604020202020204" pitchFamily="34" charset="0"/>
              <a:buNone/>
              <a:defRPr lang="en-US" sz="1350" kern="1200" smtClean="0">
                <a:solidFill>
                  <a:schemeClr val="tx1"/>
                </a:solidFill>
                <a:latin typeface="+mj-lt"/>
                <a:ea typeface="+mj-ea"/>
                <a:cs typeface="+mj-cs"/>
              </a:defRPr>
            </a:lvl1pPr>
            <a:lvl2pPr marL="5143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2pPr>
            <a:lvl3pPr marL="8572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3pPr>
            <a:lvl4pPr marL="1200150" indent="-171450" algn="l" defTabSz="685800" rtl="0" eaLnBrk="1" latinLnBrk="0" hangingPunct="1">
              <a:lnSpc>
                <a:spcPct val="90000"/>
              </a:lnSpc>
              <a:spcBef>
                <a:spcPts val="375"/>
              </a:spcBef>
              <a:buFont typeface="Arial" panose="020B0604020202020204" pitchFamily="34" charset="0"/>
              <a:buChar char="•"/>
              <a:defRPr lang="en-US" sz="1350" kern="1200" smtClean="0">
                <a:solidFill>
                  <a:schemeClr val="tx1"/>
                </a:solidFill>
                <a:latin typeface="+mj-lt"/>
                <a:ea typeface="+mj-ea"/>
                <a:cs typeface="+mj-cs"/>
              </a:defRPr>
            </a:lvl4pPr>
            <a:lvl5pPr marL="1543050" indent="-171450" algn="l" defTabSz="685800" rtl="0" eaLnBrk="1" latinLnBrk="0" hangingPunct="1">
              <a:lnSpc>
                <a:spcPct val="90000"/>
              </a:lnSpc>
              <a:spcBef>
                <a:spcPts val="375"/>
              </a:spcBef>
              <a:buFont typeface="Arial" panose="020B0604020202020204" pitchFamily="34" charset="0"/>
              <a:buChar char="•"/>
              <a:defRPr lang="en-US" sz="1350" kern="1200">
                <a:solidFill>
                  <a:schemeClr val="tx1"/>
                </a:solidFill>
                <a:latin typeface="+mj-lt"/>
                <a:ea typeface="+mj-ea"/>
                <a:cs typeface="+mj-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j-ea"/>
                <a:cs typeface="+mj-cs"/>
              </a:defRPr>
            </a:lvl9pPr>
          </a:lstStyle>
          <a:p>
            <a:pPr lvl="0"/>
            <a:r>
              <a:rPr lang="es-MX" dirty="0">
                <a:solidFill>
                  <a:sysClr val="windowText" lastClr="000000"/>
                </a:solidFill>
                <a:latin typeface="Calibri Light" panose="020F0302020204030204"/>
              </a:rPr>
              <a:t>Acciones de la organización y del practicante en torno a la problemática u oportunidad identificada.</a:t>
            </a:r>
          </a:p>
        </p:txBody>
      </p:sp>
      <p:graphicFrame>
        <p:nvGraphicFramePr>
          <p:cNvPr id="9" name="Diagram 2"/>
          <p:cNvGraphicFramePr/>
          <p:nvPr>
            <p:extLst>
              <p:ext uri="{D42A27DB-BD31-4B8C-83A1-F6EECF244321}">
                <p14:modId xmlns:p14="http://schemas.microsoft.com/office/powerpoint/2010/main" val="2787509377"/>
              </p:ext>
            </p:extLst>
          </p:nvPr>
        </p:nvGraphicFramePr>
        <p:xfrm>
          <a:off x="2419350" y="2261507"/>
          <a:ext cx="6096000" cy="3199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2756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a:extLst>
              <a:ext uri="{FF2B5EF4-FFF2-40B4-BE49-F238E27FC236}">
                <a16:creationId xmlns:a16="http://schemas.microsoft.com/office/drawing/2014/main" id="{B67FBEFE-64C9-484B-A576-6DD8143245B4}"/>
              </a:ext>
            </a:extLst>
          </p:cNvPr>
          <p:cNvSpPr>
            <a:spLocks noGrp="1"/>
          </p:cNvSpPr>
          <p:nvPr>
            <p:ph type="title"/>
          </p:nvPr>
        </p:nvSpPr>
        <p:spPr>
          <a:xfrm>
            <a:off x="457199" y="548680"/>
            <a:ext cx="8229600" cy="1143000"/>
          </a:xfrm>
        </p:spPr>
        <p:txBody>
          <a:bodyPr>
            <a:normAutofit/>
          </a:bodyPr>
          <a:lstStyle/>
          <a:p>
            <a:r>
              <a:rPr lang="es-MX" sz="1800" b="1" dirty="0"/>
              <a:t>Información y procedimiento de trabajo</a:t>
            </a:r>
            <a:br>
              <a:rPr lang="es-MX" sz="1800" b="1" dirty="0"/>
            </a:br>
            <a:r>
              <a:rPr lang="es-MX" sz="1800" b="1" dirty="0"/>
              <a:t>(Elaboración propia)</a:t>
            </a:r>
            <a:endParaRPr lang="es-CO" sz="1800" b="1" dirty="0"/>
          </a:p>
        </p:txBody>
      </p:sp>
      <p:pic>
        <p:nvPicPr>
          <p:cNvPr id="2" name="Imagen 1">
            <a:extLst>
              <a:ext uri="{FF2B5EF4-FFF2-40B4-BE49-F238E27FC236}">
                <a16:creationId xmlns:a16="http://schemas.microsoft.com/office/drawing/2014/main" id="{E4894B21-6CEF-4093-B95B-3E85B7B0B431}"/>
              </a:ext>
            </a:extLst>
          </p:cNvPr>
          <p:cNvPicPr>
            <a:picLocks noChangeAspect="1"/>
          </p:cNvPicPr>
          <p:nvPr/>
        </p:nvPicPr>
        <p:blipFill>
          <a:blip r:embed="rId2"/>
          <a:stretch>
            <a:fillRect/>
          </a:stretch>
        </p:blipFill>
        <p:spPr>
          <a:xfrm>
            <a:off x="242872" y="1400158"/>
            <a:ext cx="8658255" cy="4909162"/>
          </a:xfrm>
          <a:prstGeom prst="rect">
            <a:avLst/>
          </a:prstGeom>
        </p:spPr>
      </p:pic>
    </p:spTree>
    <p:extLst>
      <p:ext uri="{BB962C8B-B14F-4D97-AF65-F5344CB8AC3E}">
        <p14:creationId xmlns:p14="http://schemas.microsoft.com/office/powerpoint/2010/main" val="273715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a:extLst>
              <a:ext uri="{FF2B5EF4-FFF2-40B4-BE49-F238E27FC236}">
                <a16:creationId xmlns:a16="http://schemas.microsoft.com/office/drawing/2014/main" id="{B67FBEFE-64C9-484B-A576-6DD8143245B4}"/>
              </a:ext>
            </a:extLst>
          </p:cNvPr>
          <p:cNvSpPr>
            <a:spLocks noGrp="1"/>
          </p:cNvSpPr>
          <p:nvPr>
            <p:ph type="title"/>
          </p:nvPr>
        </p:nvSpPr>
        <p:spPr>
          <a:xfrm>
            <a:off x="457199" y="548680"/>
            <a:ext cx="8229600" cy="1143000"/>
          </a:xfrm>
        </p:spPr>
        <p:txBody>
          <a:bodyPr>
            <a:normAutofit/>
          </a:bodyPr>
          <a:lstStyle/>
          <a:p>
            <a:r>
              <a:rPr lang="es-MX" sz="1800" b="1" dirty="0"/>
              <a:t>Descripción de funciones y cargos</a:t>
            </a:r>
            <a:br>
              <a:rPr lang="es-MX" sz="1800" b="1" dirty="0"/>
            </a:br>
            <a:r>
              <a:rPr lang="es-MX" sz="1800" b="1" dirty="0"/>
              <a:t>(Elaboración en conjunta con </a:t>
            </a:r>
            <a:r>
              <a:rPr lang="es-MX" sz="1800" b="1" dirty="0" err="1"/>
              <a:t>Faismon</a:t>
            </a:r>
            <a:r>
              <a:rPr lang="es-MX" sz="1800" b="1" dirty="0"/>
              <a:t> S.A.S)</a:t>
            </a:r>
            <a:endParaRPr lang="es-CO" sz="1800" b="1" dirty="0"/>
          </a:p>
        </p:txBody>
      </p:sp>
      <p:pic>
        <p:nvPicPr>
          <p:cNvPr id="27" name="Imagen 26">
            <a:extLst>
              <a:ext uri="{FF2B5EF4-FFF2-40B4-BE49-F238E27FC236}">
                <a16:creationId xmlns:a16="http://schemas.microsoft.com/office/drawing/2014/main" id="{64BC04AD-E90F-4EC1-B6B9-D9C040EFC98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2069007" y="-512215"/>
            <a:ext cx="5005986" cy="9144000"/>
          </a:xfrm>
          <a:prstGeom prst="rect">
            <a:avLst/>
          </a:prstGeom>
          <a:noFill/>
          <a:ln>
            <a:noFill/>
          </a:ln>
        </p:spPr>
      </p:pic>
    </p:spTree>
    <p:extLst>
      <p:ext uri="{BB962C8B-B14F-4D97-AF65-F5344CB8AC3E}">
        <p14:creationId xmlns:p14="http://schemas.microsoft.com/office/powerpoint/2010/main" val="1817400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a:extLst>
              <a:ext uri="{FF2B5EF4-FFF2-40B4-BE49-F238E27FC236}">
                <a16:creationId xmlns:a16="http://schemas.microsoft.com/office/drawing/2014/main" id="{B67FBEFE-64C9-484B-A576-6DD8143245B4}"/>
              </a:ext>
            </a:extLst>
          </p:cNvPr>
          <p:cNvSpPr>
            <a:spLocks noGrp="1"/>
          </p:cNvSpPr>
          <p:nvPr>
            <p:ph type="title"/>
          </p:nvPr>
        </p:nvSpPr>
        <p:spPr>
          <a:xfrm>
            <a:off x="457199" y="548680"/>
            <a:ext cx="8229600" cy="1143000"/>
          </a:xfrm>
        </p:spPr>
        <p:txBody>
          <a:bodyPr>
            <a:normAutofit/>
          </a:bodyPr>
          <a:lstStyle/>
          <a:p>
            <a:r>
              <a:rPr lang="es-MX" sz="1800" b="1" dirty="0"/>
              <a:t>Matriz de competencias Noel-</a:t>
            </a:r>
            <a:r>
              <a:rPr lang="es-MX" sz="1800" b="1" dirty="0" err="1"/>
              <a:t>Admon</a:t>
            </a:r>
            <a:br>
              <a:rPr lang="es-MX" sz="1800" b="1" dirty="0"/>
            </a:br>
            <a:r>
              <a:rPr lang="es-MX" sz="1800" b="1" dirty="0"/>
              <a:t>(Elaboración en conjunta con </a:t>
            </a:r>
            <a:r>
              <a:rPr lang="es-MX" sz="1800" b="1" dirty="0" err="1"/>
              <a:t>Faismon</a:t>
            </a:r>
            <a:r>
              <a:rPr lang="es-MX" sz="1800" b="1" dirty="0"/>
              <a:t> S.A.S)</a:t>
            </a:r>
            <a:endParaRPr lang="es-CO" sz="1800" b="1" dirty="0"/>
          </a:p>
        </p:txBody>
      </p:sp>
      <p:pic>
        <p:nvPicPr>
          <p:cNvPr id="2" name="Imagen 1">
            <a:extLst>
              <a:ext uri="{FF2B5EF4-FFF2-40B4-BE49-F238E27FC236}">
                <a16:creationId xmlns:a16="http://schemas.microsoft.com/office/drawing/2014/main" id="{1C0FF409-5911-48CC-AFE8-F4CD3E423B32}"/>
              </a:ext>
            </a:extLst>
          </p:cNvPr>
          <p:cNvPicPr>
            <a:picLocks noChangeAspect="1"/>
          </p:cNvPicPr>
          <p:nvPr/>
        </p:nvPicPr>
        <p:blipFill>
          <a:blip r:embed="rId2"/>
          <a:stretch>
            <a:fillRect/>
          </a:stretch>
        </p:blipFill>
        <p:spPr>
          <a:xfrm>
            <a:off x="161764" y="1484784"/>
            <a:ext cx="8820472" cy="5001138"/>
          </a:xfrm>
          <a:prstGeom prst="rect">
            <a:avLst/>
          </a:prstGeom>
        </p:spPr>
      </p:pic>
    </p:spTree>
    <p:extLst>
      <p:ext uri="{BB962C8B-B14F-4D97-AF65-F5344CB8AC3E}">
        <p14:creationId xmlns:p14="http://schemas.microsoft.com/office/powerpoint/2010/main" val="338215164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1514</TotalTime>
  <Words>1889</Words>
  <Application>Microsoft Office PowerPoint</Application>
  <PresentationFormat>Presentación en pantalla (4:3)</PresentationFormat>
  <Paragraphs>147</Paragraphs>
  <Slides>17</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Arial</vt:lpstr>
      <vt:lpstr>Calibri</vt:lpstr>
      <vt:lpstr>Calibri Light</vt:lpstr>
      <vt:lpstr>Tema de Office</vt:lpstr>
      <vt:lpstr>Sistematización de la experiencia</vt:lpstr>
      <vt:lpstr>Contenido </vt:lpstr>
      <vt:lpstr>Presentación de PowerPoint</vt:lpstr>
      <vt:lpstr>Hitos</vt:lpstr>
      <vt:lpstr>DESARROLLO</vt:lpstr>
      <vt:lpstr>DESARROLLO</vt:lpstr>
      <vt:lpstr>Información y procedimiento de trabajo (Elaboración propia)</vt:lpstr>
      <vt:lpstr>Descripción de funciones y cargos (Elaboración en conjunta con Faismon S.A.S)</vt:lpstr>
      <vt:lpstr>Matriz de competencias Noel-Admon (Elaboración en conjunta con Faismon S.A.S)</vt:lpstr>
      <vt:lpstr>Matriz de habilidades Noel-Admon (Elaboración en conjunta con Faismon S.A.S)</vt:lpstr>
      <vt:lpstr>Plan de formación Noel-Admon (Elaboración en conjunta con Faismon S.A.S)</vt:lpstr>
      <vt:lpstr>DESARROLLO</vt:lpstr>
      <vt:lpstr>DESARROLLO</vt:lpstr>
      <vt:lpstr>DESARROLLO</vt:lpstr>
      <vt:lpstr>CONCLUSIONES</vt:lpstr>
      <vt:lpstr>REFERENCIAS BIBLIOGRÁFICAS</vt:lpstr>
      <vt:lpstr>AGRADECIMIENTOS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SISTEMAS</dc:creator>
  <cp:lastModifiedBy>Maria Gómez</cp:lastModifiedBy>
  <cp:revision>94</cp:revision>
  <dcterms:created xsi:type="dcterms:W3CDTF">2014-02-25T14:32:55Z</dcterms:created>
  <dcterms:modified xsi:type="dcterms:W3CDTF">2022-01-29T01:36:52Z</dcterms:modified>
</cp:coreProperties>
</file>