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5" r:id="rId2"/>
    <p:sldMasterId id="2147483688" r:id="rId3"/>
  </p:sldMasterIdLst>
  <p:notesMasterIdLst>
    <p:notesMasterId r:id="rId22"/>
  </p:notesMasterIdLst>
  <p:sldIdLst>
    <p:sldId id="294" r:id="rId4"/>
    <p:sldId id="295" r:id="rId5"/>
    <p:sldId id="298" r:id="rId6"/>
    <p:sldId id="300" r:id="rId7"/>
    <p:sldId id="301" r:id="rId8"/>
    <p:sldId id="302" r:id="rId9"/>
    <p:sldId id="303" r:id="rId10"/>
    <p:sldId id="305" r:id="rId11"/>
    <p:sldId id="306" r:id="rId12"/>
    <p:sldId id="323" r:id="rId13"/>
    <p:sldId id="307" r:id="rId14"/>
    <p:sldId id="324" r:id="rId15"/>
    <p:sldId id="325" r:id="rId16"/>
    <p:sldId id="308" r:id="rId17"/>
    <p:sldId id="326" r:id="rId18"/>
    <p:sldId id="327" r:id="rId19"/>
    <p:sldId id="321" r:id="rId20"/>
    <p:sldId id="322" r:id="rId2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36" autoAdjust="0"/>
  </p:normalViewPr>
  <p:slideViewPr>
    <p:cSldViewPr>
      <p:cViewPr varScale="1">
        <p:scale>
          <a:sx n="81" d="100"/>
          <a:sy n="81" d="100"/>
        </p:scale>
        <p:origin x="10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B40336-FE80-45E8-9489-F2848FED6994}" type="doc">
      <dgm:prSet loTypeId="urn:microsoft.com/office/officeart/2005/8/layout/hierarchy3" loCatId="relationship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s-CO"/>
        </a:p>
      </dgm:t>
    </dgm:pt>
    <dgm:pt modelId="{0119ECB3-2520-4C99-8BDB-55F8301349C7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noFill/>
        <a:ln>
          <a:solidFill>
            <a:srgbClr val="CC0000"/>
          </a:solidFill>
        </a:ln>
      </dgm:spPr>
      <dgm:t>
        <a:bodyPr/>
        <a:lstStyle/>
        <a:p>
          <a:r>
            <a:rPr lang="es-CO" b="1" dirty="0" smtClean="0">
              <a:solidFill>
                <a:srgbClr val="CC0000"/>
              </a:solidFill>
              <a:latin typeface="Arial" pitchFamily="34" charset="0"/>
              <a:cs typeface="Arial" pitchFamily="34" charset="0"/>
            </a:rPr>
            <a:t>Marco</a:t>
          </a:r>
          <a:r>
            <a:rPr lang="es-CO" b="1" dirty="0" smtClean="0">
              <a:solidFill>
                <a:srgbClr val="CC0000"/>
              </a:solidFill>
            </a:rPr>
            <a:t> Contextual</a:t>
          </a:r>
          <a:endParaRPr lang="es-CO" b="1" dirty="0">
            <a:solidFill>
              <a:srgbClr val="CC0000"/>
            </a:solidFill>
          </a:endParaRPr>
        </a:p>
      </dgm:t>
    </dgm:pt>
    <dgm:pt modelId="{84FEC6E2-B72F-4026-9DD0-4D46D59212DB}" type="parTrans" cxnId="{356A1B34-28DB-44A6-927E-39A6ACD86B48}">
      <dgm:prSet/>
      <dgm:spPr/>
      <dgm:t>
        <a:bodyPr/>
        <a:lstStyle/>
        <a:p>
          <a:endParaRPr lang="es-CO"/>
        </a:p>
      </dgm:t>
    </dgm:pt>
    <dgm:pt modelId="{CDABC45D-3DB8-4478-8354-F5AA58F84384}" type="sibTrans" cxnId="{356A1B34-28DB-44A6-927E-39A6ACD86B48}">
      <dgm:prSet/>
      <dgm:spPr/>
      <dgm:t>
        <a:bodyPr/>
        <a:lstStyle/>
        <a:p>
          <a:endParaRPr lang="es-CO"/>
        </a:p>
      </dgm:t>
    </dgm:pt>
    <dgm:pt modelId="{675BCA85-658C-4758-BC89-BC760360B463}">
      <dgm:prSet phldrT="[Texto]" custT="1"/>
      <dgm:spPr>
        <a:ln>
          <a:solidFill>
            <a:srgbClr val="CC0000"/>
          </a:solidFill>
        </a:ln>
      </dgm:spPr>
      <dgm:t>
        <a:bodyPr/>
        <a:lstStyle/>
        <a:p>
          <a:pPr algn="just"/>
          <a:endParaRPr lang="es-CO" sz="1200" dirty="0">
            <a:latin typeface="Arial" pitchFamily="34" charset="0"/>
            <a:cs typeface="Arial" pitchFamily="34" charset="0"/>
          </a:endParaRPr>
        </a:p>
      </dgm:t>
    </dgm:pt>
    <dgm:pt modelId="{30588CA3-BABC-43C1-AC73-1E290218B762}" type="parTrans" cxnId="{A42E38B1-AE33-49E5-BEC8-42F2CD16F3B7}">
      <dgm:prSet/>
      <dgm:spPr/>
      <dgm:t>
        <a:bodyPr/>
        <a:lstStyle/>
        <a:p>
          <a:endParaRPr lang="es-CO"/>
        </a:p>
      </dgm:t>
    </dgm:pt>
    <dgm:pt modelId="{BF2FD462-2583-4857-8031-AA1E5FCB8117}" type="sibTrans" cxnId="{A42E38B1-AE33-49E5-BEC8-42F2CD16F3B7}">
      <dgm:prSet/>
      <dgm:spPr/>
      <dgm:t>
        <a:bodyPr/>
        <a:lstStyle/>
        <a:p>
          <a:endParaRPr lang="es-CO"/>
        </a:p>
      </dgm:t>
    </dgm:pt>
    <dgm:pt modelId="{72571980-5CC7-47CC-A664-577B9A6DB85B}">
      <dgm:prSet phldrT="[Texto]" custT="1"/>
      <dgm:spPr>
        <a:ln>
          <a:solidFill>
            <a:srgbClr val="CC0000"/>
          </a:solidFill>
        </a:ln>
      </dgm:spPr>
      <dgm:t>
        <a:bodyPr/>
        <a:lstStyle/>
        <a:p>
          <a:pPr algn="just"/>
          <a:endParaRPr lang="es-CO" sz="1100" dirty="0">
            <a:latin typeface="Arial" pitchFamily="34" charset="0"/>
            <a:cs typeface="Arial" pitchFamily="34" charset="0"/>
          </a:endParaRPr>
        </a:p>
      </dgm:t>
    </dgm:pt>
    <dgm:pt modelId="{7D61057B-B73B-409F-BE0A-D20BC5FB1F16}" type="parTrans" cxnId="{4FD9B3AF-3276-4F25-8AA7-20F0F88ADC6D}">
      <dgm:prSet/>
      <dgm:spPr>
        <a:ln>
          <a:solidFill>
            <a:srgbClr val="CC0000"/>
          </a:solidFill>
        </a:ln>
      </dgm:spPr>
      <dgm:t>
        <a:bodyPr/>
        <a:lstStyle/>
        <a:p>
          <a:endParaRPr lang="es-CO"/>
        </a:p>
      </dgm:t>
    </dgm:pt>
    <dgm:pt modelId="{EEAB5878-7F1E-4607-9487-8953E4D28D9D}" type="sibTrans" cxnId="{4FD9B3AF-3276-4F25-8AA7-20F0F88ADC6D}">
      <dgm:prSet/>
      <dgm:spPr/>
      <dgm:t>
        <a:bodyPr/>
        <a:lstStyle/>
        <a:p>
          <a:endParaRPr lang="es-CO"/>
        </a:p>
      </dgm:t>
    </dgm:pt>
    <dgm:pt modelId="{AC277194-6464-45ED-B302-AAA511CF0488}">
      <dgm:prSet phldrT="[Texto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noFill/>
        <a:ln>
          <a:solidFill>
            <a:srgbClr val="000099"/>
          </a:solidFill>
        </a:ln>
      </dgm:spPr>
      <dgm:t>
        <a:bodyPr/>
        <a:lstStyle/>
        <a:p>
          <a:r>
            <a:rPr lang="es-CO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rPr>
            <a:t>Marco Teórico</a:t>
          </a:r>
          <a:endParaRPr lang="es-CO" b="1" dirty="0">
            <a:solidFill>
              <a:srgbClr val="000099"/>
            </a:solidFill>
            <a:latin typeface="Arial" pitchFamily="34" charset="0"/>
            <a:cs typeface="Arial" pitchFamily="34" charset="0"/>
          </a:endParaRPr>
        </a:p>
      </dgm:t>
    </dgm:pt>
    <dgm:pt modelId="{26C36D98-AF3F-47BA-825F-924F7AD32658}" type="parTrans" cxnId="{274114F6-4E2E-497D-92B7-8E638E732536}">
      <dgm:prSet/>
      <dgm:spPr/>
      <dgm:t>
        <a:bodyPr/>
        <a:lstStyle/>
        <a:p>
          <a:endParaRPr lang="es-CO"/>
        </a:p>
      </dgm:t>
    </dgm:pt>
    <dgm:pt modelId="{00B3DB65-2B3F-4E1C-82ED-7C467E565275}" type="sibTrans" cxnId="{274114F6-4E2E-497D-92B7-8E638E732536}">
      <dgm:prSet/>
      <dgm:spPr/>
      <dgm:t>
        <a:bodyPr/>
        <a:lstStyle/>
        <a:p>
          <a:endParaRPr lang="es-CO"/>
        </a:p>
      </dgm:t>
    </dgm:pt>
    <dgm:pt modelId="{35B2714A-F247-4B74-B54A-4B4CC80C2822}">
      <dgm:prSet phldrT="[Texto]" custT="1"/>
      <dgm:spPr>
        <a:ln>
          <a:solidFill>
            <a:srgbClr val="000099"/>
          </a:solidFill>
        </a:ln>
      </dgm:spPr>
      <dgm:t>
        <a:bodyPr/>
        <a:lstStyle/>
        <a:p>
          <a:pPr algn="just"/>
          <a:r>
            <a:rPr lang="es-CO" sz="1200" dirty="0" smtClean="0">
              <a:latin typeface="Arial" pitchFamily="34" charset="0"/>
              <a:cs typeface="Arial" pitchFamily="34" charset="0"/>
            </a:rPr>
            <a:t>.</a:t>
          </a:r>
          <a:endParaRPr lang="es-CO" sz="1200" dirty="0">
            <a:latin typeface="Arial" pitchFamily="34" charset="0"/>
            <a:cs typeface="Arial" pitchFamily="34" charset="0"/>
          </a:endParaRPr>
        </a:p>
      </dgm:t>
    </dgm:pt>
    <dgm:pt modelId="{D480C746-033E-451B-A079-306295CB6C8A}" type="parTrans" cxnId="{FCAB7F12-C455-4A32-B047-1F0FB68E4EA9}">
      <dgm:prSet/>
      <dgm:spPr>
        <a:ln>
          <a:solidFill>
            <a:srgbClr val="000099"/>
          </a:solidFill>
        </a:ln>
      </dgm:spPr>
      <dgm:t>
        <a:bodyPr/>
        <a:lstStyle/>
        <a:p>
          <a:endParaRPr lang="es-CO"/>
        </a:p>
      </dgm:t>
    </dgm:pt>
    <dgm:pt modelId="{0F967FDC-AC40-4DF5-A341-BDDB14141391}" type="sibTrans" cxnId="{FCAB7F12-C455-4A32-B047-1F0FB68E4EA9}">
      <dgm:prSet/>
      <dgm:spPr/>
      <dgm:t>
        <a:bodyPr/>
        <a:lstStyle/>
        <a:p>
          <a:endParaRPr lang="es-CO"/>
        </a:p>
      </dgm:t>
    </dgm:pt>
    <dgm:pt modelId="{F341D17E-D4B6-42AD-9273-6AE3ABCFDFDB}">
      <dgm:prSet phldrT="[Texto]" custT="1"/>
      <dgm:spPr>
        <a:ln>
          <a:solidFill>
            <a:srgbClr val="000099"/>
          </a:solidFill>
        </a:ln>
      </dgm:spPr>
      <dgm:t>
        <a:bodyPr/>
        <a:lstStyle/>
        <a:p>
          <a:pPr algn="just"/>
          <a:endParaRPr lang="es-CO" sz="1200" dirty="0">
            <a:latin typeface="Arial" pitchFamily="34" charset="0"/>
            <a:cs typeface="Arial" pitchFamily="34" charset="0"/>
          </a:endParaRPr>
        </a:p>
      </dgm:t>
    </dgm:pt>
    <dgm:pt modelId="{48087B47-2C36-41C9-B6DB-B9E9F0F399E5}" type="parTrans" cxnId="{E1C1625A-AB0F-4CFF-9C76-37D168F46944}">
      <dgm:prSet/>
      <dgm:spPr>
        <a:ln>
          <a:solidFill>
            <a:srgbClr val="000099"/>
          </a:solidFill>
        </a:ln>
      </dgm:spPr>
      <dgm:t>
        <a:bodyPr/>
        <a:lstStyle/>
        <a:p>
          <a:endParaRPr lang="es-CO"/>
        </a:p>
      </dgm:t>
    </dgm:pt>
    <dgm:pt modelId="{B786E0F4-59D6-4B0D-986D-B98C95D0D71C}" type="sibTrans" cxnId="{E1C1625A-AB0F-4CFF-9C76-37D168F46944}">
      <dgm:prSet/>
      <dgm:spPr/>
      <dgm:t>
        <a:bodyPr/>
        <a:lstStyle/>
        <a:p>
          <a:endParaRPr lang="es-CO"/>
        </a:p>
      </dgm:t>
    </dgm:pt>
    <dgm:pt modelId="{63993007-99B8-418B-A271-4B035FDEBB82}" type="pres">
      <dgm:prSet presAssocID="{0BB40336-FE80-45E8-9489-F2848FED699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17F63B1B-CEAB-44C5-97AB-FDF134F3495B}" type="pres">
      <dgm:prSet presAssocID="{0119ECB3-2520-4C99-8BDB-55F8301349C7}" presName="root" presStyleCnt="0"/>
      <dgm:spPr/>
    </dgm:pt>
    <dgm:pt modelId="{AB23F5E3-F6A2-4FB7-B535-07904E128E5E}" type="pres">
      <dgm:prSet presAssocID="{0119ECB3-2520-4C99-8BDB-55F8301349C7}" presName="rootComposite" presStyleCnt="0"/>
      <dgm:spPr/>
    </dgm:pt>
    <dgm:pt modelId="{81D50AFE-8C34-4718-B8BD-C660644EC629}" type="pres">
      <dgm:prSet presAssocID="{0119ECB3-2520-4C99-8BDB-55F8301349C7}" presName="rootText" presStyleLbl="node1" presStyleIdx="0" presStyleCnt="2" custLinFactNeighborX="-5103" custLinFactNeighborY="-16657"/>
      <dgm:spPr/>
      <dgm:t>
        <a:bodyPr/>
        <a:lstStyle/>
        <a:p>
          <a:endParaRPr lang="es-CO"/>
        </a:p>
      </dgm:t>
    </dgm:pt>
    <dgm:pt modelId="{79087169-9966-4370-A869-080B4C74C4CF}" type="pres">
      <dgm:prSet presAssocID="{0119ECB3-2520-4C99-8BDB-55F8301349C7}" presName="rootConnector" presStyleLbl="node1" presStyleIdx="0" presStyleCnt="2"/>
      <dgm:spPr/>
      <dgm:t>
        <a:bodyPr/>
        <a:lstStyle/>
        <a:p>
          <a:endParaRPr lang="es-CO"/>
        </a:p>
      </dgm:t>
    </dgm:pt>
    <dgm:pt modelId="{63FCFFF7-1E3C-4116-B53B-A7846FFC54FF}" type="pres">
      <dgm:prSet presAssocID="{0119ECB3-2520-4C99-8BDB-55F8301349C7}" presName="childShape" presStyleCnt="0"/>
      <dgm:spPr/>
    </dgm:pt>
    <dgm:pt modelId="{9E0F465C-A4AC-4A15-AF87-04AA03AB40B7}" type="pres">
      <dgm:prSet presAssocID="{30588CA3-BABC-43C1-AC73-1E290218B762}" presName="Name13" presStyleLbl="parChTrans1D2" presStyleIdx="0" presStyleCnt="4"/>
      <dgm:spPr/>
      <dgm:t>
        <a:bodyPr/>
        <a:lstStyle/>
        <a:p>
          <a:endParaRPr lang="es-CO"/>
        </a:p>
      </dgm:t>
    </dgm:pt>
    <dgm:pt modelId="{3AE7FB50-6FF6-49E4-A872-20283882138C}" type="pres">
      <dgm:prSet presAssocID="{675BCA85-658C-4758-BC89-BC760360B463}" presName="childText" presStyleLbl="bgAcc1" presStyleIdx="0" presStyleCnt="4" custScaleX="109639" custScaleY="154650" custLinFactNeighborX="-2745" custLinFactNeighborY="-59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DEF31F6-527E-437F-A5DF-43C7AADB8F6E}" type="pres">
      <dgm:prSet presAssocID="{7D61057B-B73B-409F-BE0A-D20BC5FB1F16}" presName="Name13" presStyleLbl="parChTrans1D2" presStyleIdx="1" presStyleCnt="4"/>
      <dgm:spPr/>
      <dgm:t>
        <a:bodyPr/>
        <a:lstStyle/>
        <a:p>
          <a:endParaRPr lang="es-CO"/>
        </a:p>
      </dgm:t>
    </dgm:pt>
    <dgm:pt modelId="{072110F6-5C0D-42E0-9EFF-CBEC027E0108}" type="pres">
      <dgm:prSet presAssocID="{72571980-5CC7-47CC-A664-577B9A6DB85B}" presName="childText" presStyleLbl="bgAcc1" presStyleIdx="1" presStyleCnt="4" custScaleX="183842" custScaleY="138735" custLinFactNeighborX="3580" custLinFactNeighborY="-1152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6AAD72-8011-40A8-82E5-0C100F7C0F11}" type="pres">
      <dgm:prSet presAssocID="{AC277194-6464-45ED-B302-AAA511CF0488}" presName="root" presStyleCnt="0"/>
      <dgm:spPr/>
    </dgm:pt>
    <dgm:pt modelId="{041BA67B-22AC-47BA-91C8-554827C56627}" type="pres">
      <dgm:prSet presAssocID="{AC277194-6464-45ED-B302-AAA511CF0488}" presName="rootComposite" presStyleCnt="0"/>
      <dgm:spPr/>
    </dgm:pt>
    <dgm:pt modelId="{D0B1B498-7F74-4CBD-AA81-A2AACE7AF2F5}" type="pres">
      <dgm:prSet presAssocID="{AC277194-6464-45ED-B302-AAA511CF0488}" presName="rootText" presStyleLbl="node1" presStyleIdx="1" presStyleCnt="2" custLinFactNeighborX="-56854" custLinFactNeighborY="607"/>
      <dgm:spPr/>
      <dgm:t>
        <a:bodyPr/>
        <a:lstStyle/>
        <a:p>
          <a:endParaRPr lang="es-CO"/>
        </a:p>
      </dgm:t>
    </dgm:pt>
    <dgm:pt modelId="{F3B816B8-D5AF-43E7-887B-66230968E767}" type="pres">
      <dgm:prSet presAssocID="{AC277194-6464-45ED-B302-AAA511CF0488}" presName="rootConnector" presStyleLbl="node1" presStyleIdx="1" presStyleCnt="2"/>
      <dgm:spPr/>
      <dgm:t>
        <a:bodyPr/>
        <a:lstStyle/>
        <a:p>
          <a:endParaRPr lang="es-CO"/>
        </a:p>
      </dgm:t>
    </dgm:pt>
    <dgm:pt modelId="{4FE90DD4-E912-438A-B031-859E096B28DC}" type="pres">
      <dgm:prSet presAssocID="{AC277194-6464-45ED-B302-AAA511CF0488}" presName="childShape" presStyleCnt="0"/>
      <dgm:spPr/>
    </dgm:pt>
    <dgm:pt modelId="{495AB404-40F6-4D33-B139-24AB7C33DC27}" type="pres">
      <dgm:prSet presAssocID="{D480C746-033E-451B-A079-306295CB6C8A}" presName="Name13" presStyleLbl="parChTrans1D2" presStyleIdx="2" presStyleCnt="4"/>
      <dgm:spPr/>
      <dgm:t>
        <a:bodyPr/>
        <a:lstStyle/>
        <a:p>
          <a:endParaRPr lang="es-CO"/>
        </a:p>
      </dgm:t>
    </dgm:pt>
    <dgm:pt modelId="{B58E1A8F-4370-4E7A-852A-9EE1349DD9F0}" type="pres">
      <dgm:prSet presAssocID="{35B2714A-F247-4B74-B54A-4B4CC80C2822}" presName="childText" presStyleLbl="bgAcc1" presStyleIdx="2" presStyleCnt="4" custScaleX="142764" custScaleY="118951" custLinFactNeighborX="56797" custLinFactNeighborY="-6186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4EC2754-768F-44B5-B73C-594F4B6D9306}" type="pres">
      <dgm:prSet presAssocID="{48087B47-2C36-41C9-B6DB-B9E9F0F399E5}" presName="Name13" presStyleLbl="parChTrans1D2" presStyleIdx="3" presStyleCnt="4"/>
      <dgm:spPr/>
      <dgm:t>
        <a:bodyPr/>
        <a:lstStyle/>
        <a:p>
          <a:endParaRPr lang="es-CO"/>
        </a:p>
      </dgm:t>
    </dgm:pt>
    <dgm:pt modelId="{1C44EAE9-B3AA-45F1-A581-B23AF19FCDD9}" type="pres">
      <dgm:prSet presAssocID="{F341D17E-D4B6-42AD-9273-6AE3ABCFDFDB}" presName="childText" presStyleLbl="bgAcc1" presStyleIdx="3" presStyleCnt="4" custScaleX="103323" custScaleY="119767" custLinFactNeighborX="5135" custLinFactNeighborY="-8011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1F6F3F0-A01F-4BE2-B8D1-4802DCF3EEC8}" type="presOf" srcId="{30588CA3-BABC-43C1-AC73-1E290218B762}" destId="{9E0F465C-A4AC-4A15-AF87-04AA03AB40B7}" srcOrd="0" destOrd="0" presId="urn:microsoft.com/office/officeart/2005/8/layout/hierarchy3"/>
    <dgm:cxn modelId="{AE24F33D-83A1-4BC9-A558-7414137C37DF}" type="presOf" srcId="{0119ECB3-2520-4C99-8BDB-55F8301349C7}" destId="{79087169-9966-4370-A869-080B4C74C4CF}" srcOrd="1" destOrd="0" presId="urn:microsoft.com/office/officeart/2005/8/layout/hierarchy3"/>
    <dgm:cxn modelId="{9B08A34C-F19D-47E4-AE1D-A05605F9E47F}" type="presOf" srcId="{AC277194-6464-45ED-B302-AAA511CF0488}" destId="{D0B1B498-7F74-4CBD-AA81-A2AACE7AF2F5}" srcOrd="0" destOrd="0" presId="urn:microsoft.com/office/officeart/2005/8/layout/hierarchy3"/>
    <dgm:cxn modelId="{B243F99F-3ED5-4AFD-8D23-BAC5DAD0C5B4}" type="presOf" srcId="{72571980-5CC7-47CC-A664-577B9A6DB85B}" destId="{072110F6-5C0D-42E0-9EFF-CBEC027E0108}" srcOrd="0" destOrd="0" presId="urn:microsoft.com/office/officeart/2005/8/layout/hierarchy3"/>
    <dgm:cxn modelId="{4FD9B3AF-3276-4F25-8AA7-20F0F88ADC6D}" srcId="{0119ECB3-2520-4C99-8BDB-55F8301349C7}" destId="{72571980-5CC7-47CC-A664-577B9A6DB85B}" srcOrd="1" destOrd="0" parTransId="{7D61057B-B73B-409F-BE0A-D20BC5FB1F16}" sibTransId="{EEAB5878-7F1E-4607-9487-8953E4D28D9D}"/>
    <dgm:cxn modelId="{257E6938-6F73-4B48-BFC9-7A4ED9FA5354}" type="presOf" srcId="{7D61057B-B73B-409F-BE0A-D20BC5FB1F16}" destId="{7DEF31F6-527E-437F-A5DF-43C7AADB8F6E}" srcOrd="0" destOrd="0" presId="urn:microsoft.com/office/officeart/2005/8/layout/hierarchy3"/>
    <dgm:cxn modelId="{A42E38B1-AE33-49E5-BEC8-42F2CD16F3B7}" srcId="{0119ECB3-2520-4C99-8BDB-55F8301349C7}" destId="{675BCA85-658C-4758-BC89-BC760360B463}" srcOrd="0" destOrd="0" parTransId="{30588CA3-BABC-43C1-AC73-1E290218B762}" sibTransId="{BF2FD462-2583-4857-8031-AA1E5FCB8117}"/>
    <dgm:cxn modelId="{C06B58B7-69E2-409F-9BD5-98C8CBCAC28D}" type="presOf" srcId="{AC277194-6464-45ED-B302-AAA511CF0488}" destId="{F3B816B8-D5AF-43E7-887B-66230968E767}" srcOrd="1" destOrd="0" presId="urn:microsoft.com/office/officeart/2005/8/layout/hierarchy3"/>
    <dgm:cxn modelId="{13471F78-5B70-41DE-8164-ACD3DCB61717}" type="presOf" srcId="{675BCA85-658C-4758-BC89-BC760360B463}" destId="{3AE7FB50-6FF6-49E4-A872-20283882138C}" srcOrd="0" destOrd="0" presId="urn:microsoft.com/office/officeart/2005/8/layout/hierarchy3"/>
    <dgm:cxn modelId="{6196FB09-4B3E-4782-ACB8-21C0514B21B7}" type="presOf" srcId="{D480C746-033E-451B-A079-306295CB6C8A}" destId="{495AB404-40F6-4D33-B139-24AB7C33DC27}" srcOrd="0" destOrd="0" presId="urn:microsoft.com/office/officeart/2005/8/layout/hierarchy3"/>
    <dgm:cxn modelId="{FCAB7F12-C455-4A32-B047-1F0FB68E4EA9}" srcId="{AC277194-6464-45ED-B302-AAA511CF0488}" destId="{35B2714A-F247-4B74-B54A-4B4CC80C2822}" srcOrd="0" destOrd="0" parTransId="{D480C746-033E-451B-A079-306295CB6C8A}" sibTransId="{0F967FDC-AC40-4DF5-A341-BDDB14141391}"/>
    <dgm:cxn modelId="{B540408C-0A95-4D13-8587-BC3C7F08AEE2}" type="presOf" srcId="{0119ECB3-2520-4C99-8BDB-55F8301349C7}" destId="{81D50AFE-8C34-4718-B8BD-C660644EC629}" srcOrd="0" destOrd="0" presId="urn:microsoft.com/office/officeart/2005/8/layout/hierarchy3"/>
    <dgm:cxn modelId="{274114F6-4E2E-497D-92B7-8E638E732536}" srcId="{0BB40336-FE80-45E8-9489-F2848FED6994}" destId="{AC277194-6464-45ED-B302-AAA511CF0488}" srcOrd="1" destOrd="0" parTransId="{26C36D98-AF3F-47BA-825F-924F7AD32658}" sibTransId="{00B3DB65-2B3F-4E1C-82ED-7C467E565275}"/>
    <dgm:cxn modelId="{E1C1625A-AB0F-4CFF-9C76-37D168F46944}" srcId="{AC277194-6464-45ED-B302-AAA511CF0488}" destId="{F341D17E-D4B6-42AD-9273-6AE3ABCFDFDB}" srcOrd="1" destOrd="0" parTransId="{48087B47-2C36-41C9-B6DB-B9E9F0F399E5}" sibTransId="{B786E0F4-59D6-4B0D-986D-B98C95D0D71C}"/>
    <dgm:cxn modelId="{50570174-23AB-4B29-9F85-32AD7DBC3202}" type="presOf" srcId="{0BB40336-FE80-45E8-9489-F2848FED6994}" destId="{63993007-99B8-418B-A271-4B035FDEBB82}" srcOrd="0" destOrd="0" presId="urn:microsoft.com/office/officeart/2005/8/layout/hierarchy3"/>
    <dgm:cxn modelId="{9054FCC5-B2FA-4A36-B9EB-C4CD5A5FAABF}" type="presOf" srcId="{F341D17E-D4B6-42AD-9273-6AE3ABCFDFDB}" destId="{1C44EAE9-B3AA-45F1-A581-B23AF19FCDD9}" srcOrd="0" destOrd="0" presId="urn:microsoft.com/office/officeart/2005/8/layout/hierarchy3"/>
    <dgm:cxn modelId="{DB6EE1FE-A248-4B5C-92C1-7AB5EA0B434B}" type="presOf" srcId="{35B2714A-F247-4B74-B54A-4B4CC80C2822}" destId="{B58E1A8F-4370-4E7A-852A-9EE1349DD9F0}" srcOrd="0" destOrd="0" presId="urn:microsoft.com/office/officeart/2005/8/layout/hierarchy3"/>
    <dgm:cxn modelId="{4E60910B-98E0-44C9-B9EA-1AD1587AE646}" type="presOf" srcId="{48087B47-2C36-41C9-B6DB-B9E9F0F399E5}" destId="{44EC2754-768F-44B5-B73C-594F4B6D9306}" srcOrd="0" destOrd="0" presId="urn:microsoft.com/office/officeart/2005/8/layout/hierarchy3"/>
    <dgm:cxn modelId="{356A1B34-28DB-44A6-927E-39A6ACD86B48}" srcId="{0BB40336-FE80-45E8-9489-F2848FED6994}" destId="{0119ECB3-2520-4C99-8BDB-55F8301349C7}" srcOrd="0" destOrd="0" parTransId="{84FEC6E2-B72F-4026-9DD0-4D46D59212DB}" sibTransId="{CDABC45D-3DB8-4478-8354-F5AA58F84384}"/>
    <dgm:cxn modelId="{C11AD653-CBE8-4071-8007-004E1BB84F41}" type="presParOf" srcId="{63993007-99B8-418B-A271-4B035FDEBB82}" destId="{17F63B1B-CEAB-44C5-97AB-FDF134F3495B}" srcOrd="0" destOrd="0" presId="urn:microsoft.com/office/officeart/2005/8/layout/hierarchy3"/>
    <dgm:cxn modelId="{85F1BAC9-3E2F-4D69-96D7-E632623884E1}" type="presParOf" srcId="{17F63B1B-CEAB-44C5-97AB-FDF134F3495B}" destId="{AB23F5E3-F6A2-4FB7-B535-07904E128E5E}" srcOrd="0" destOrd="0" presId="urn:microsoft.com/office/officeart/2005/8/layout/hierarchy3"/>
    <dgm:cxn modelId="{8970AC09-0790-4996-9045-BFD821D2409A}" type="presParOf" srcId="{AB23F5E3-F6A2-4FB7-B535-07904E128E5E}" destId="{81D50AFE-8C34-4718-B8BD-C660644EC629}" srcOrd="0" destOrd="0" presId="urn:microsoft.com/office/officeart/2005/8/layout/hierarchy3"/>
    <dgm:cxn modelId="{702A9098-2E56-4785-93C3-795947EF45B8}" type="presParOf" srcId="{AB23F5E3-F6A2-4FB7-B535-07904E128E5E}" destId="{79087169-9966-4370-A869-080B4C74C4CF}" srcOrd="1" destOrd="0" presId="urn:microsoft.com/office/officeart/2005/8/layout/hierarchy3"/>
    <dgm:cxn modelId="{A193A169-C1E4-4E97-BA87-5C9FDE7742A1}" type="presParOf" srcId="{17F63B1B-CEAB-44C5-97AB-FDF134F3495B}" destId="{63FCFFF7-1E3C-4116-B53B-A7846FFC54FF}" srcOrd="1" destOrd="0" presId="urn:microsoft.com/office/officeart/2005/8/layout/hierarchy3"/>
    <dgm:cxn modelId="{32F2195B-104C-4053-8D6B-CF2C5DB2550A}" type="presParOf" srcId="{63FCFFF7-1E3C-4116-B53B-A7846FFC54FF}" destId="{9E0F465C-A4AC-4A15-AF87-04AA03AB40B7}" srcOrd="0" destOrd="0" presId="urn:microsoft.com/office/officeart/2005/8/layout/hierarchy3"/>
    <dgm:cxn modelId="{C558F71C-3A78-4E29-A84B-4F854A8A074A}" type="presParOf" srcId="{63FCFFF7-1E3C-4116-B53B-A7846FFC54FF}" destId="{3AE7FB50-6FF6-49E4-A872-20283882138C}" srcOrd="1" destOrd="0" presId="urn:microsoft.com/office/officeart/2005/8/layout/hierarchy3"/>
    <dgm:cxn modelId="{84E458C9-0AE8-40E6-806C-642BD33DA363}" type="presParOf" srcId="{63FCFFF7-1E3C-4116-B53B-A7846FFC54FF}" destId="{7DEF31F6-527E-437F-A5DF-43C7AADB8F6E}" srcOrd="2" destOrd="0" presId="urn:microsoft.com/office/officeart/2005/8/layout/hierarchy3"/>
    <dgm:cxn modelId="{D355260E-C2F1-47A6-BF93-FBC9B92FD180}" type="presParOf" srcId="{63FCFFF7-1E3C-4116-B53B-A7846FFC54FF}" destId="{072110F6-5C0D-42E0-9EFF-CBEC027E0108}" srcOrd="3" destOrd="0" presId="urn:microsoft.com/office/officeart/2005/8/layout/hierarchy3"/>
    <dgm:cxn modelId="{1F7C2639-E67F-4C92-934F-B06621580EE6}" type="presParOf" srcId="{63993007-99B8-418B-A271-4B035FDEBB82}" destId="{A36AAD72-8011-40A8-82E5-0C100F7C0F11}" srcOrd="1" destOrd="0" presId="urn:microsoft.com/office/officeart/2005/8/layout/hierarchy3"/>
    <dgm:cxn modelId="{A0A1C604-2C3D-4C2C-A676-76187E7FDAD8}" type="presParOf" srcId="{A36AAD72-8011-40A8-82E5-0C100F7C0F11}" destId="{041BA67B-22AC-47BA-91C8-554827C56627}" srcOrd="0" destOrd="0" presId="urn:microsoft.com/office/officeart/2005/8/layout/hierarchy3"/>
    <dgm:cxn modelId="{C85D714E-5716-48D9-A737-F66CDF4FC239}" type="presParOf" srcId="{041BA67B-22AC-47BA-91C8-554827C56627}" destId="{D0B1B498-7F74-4CBD-AA81-A2AACE7AF2F5}" srcOrd="0" destOrd="0" presId="urn:microsoft.com/office/officeart/2005/8/layout/hierarchy3"/>
    <dgm:cxn modelId="{799BB240-A8FB-496E-AE09-C648DD4AC20A}" type="presParOf" srcId="{041BA67B-22AC-47BA-91C8-554827C56627}" destId="{F3B816B8-D5AF-43E7-887B-66230968E767}" srcOrd="1" destOrd="0" presId="urn:microsoft.com/office/officeart/2005/8/layout/hierarchy3"/>
    <dgm:cxn modelId="{79C01036-18A9-49B8-ACF6-6D1363F05F28}" type="presParOf" srcId="{A36AAD72-8011-40A8-82E5-0C100F7C0F11}" destId="{4FE90DD4-E912-438A-B031-859E096B28DC}" srcOrd="1" destOrd="0" presId="urn:microsoft.com/office/officeart/2005/8/layout/hierarchy3"/>
    <dgm:cxn modelId="{16FE0296-8CFC-443A-A6D3-9DDDB52DE4FE}" type="presParOf" srcId="{4FE90DD4-E912-438A-B031-859E096B28DC}" destId="{495AB404-40F6-4D33-B139-24AB7C33DC27}" srcOrd="0" destOrd="0" presId="urn:microsoft.com/office/officeart/2005/8/layout/hierarchy3"/>
    <dgm:cxn modelId="{4009CB13-6A4C-4108-ABB4-FE4F98A3C24F}" type="presParOf" srcId="{4FE90DD4-E912-438A-B031-859E096B28DC}" destId="{B58E1A8F-4370-4E7A-852A-9EE1349DD9F0}" srcOrd="1" destOrd="0" presId="urn:microsoft.com/office/officeart/2005/8/layout/hierarchy3"/>
    <dgm:cxn modelId="{D52EF70E-0A0B-4063-964C-5E91B9A9D68B}" type="presParOf" srcId="{4FE90DD4-E912-438A-B031-859E096B28DC}" destId="{44EC2754-768F-44B5-B73C-594F4B6D9306}" srcOrd="2" destOrd="0" presId="urn:microsoft.com/office/officeart/2005/8/layout/hierarchy3"/>
    <dgm:cxn modelId="{80470D6E-EB85-4487-8224-805416439B35}" type="presParOf" srcId="{4FE90DD4-E912-438A-B031-859E096B28DC}" destId="{1C44EAE9-B3AA-45F1-A581-B23AF19FCDD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D6616-B688-4A1F-BEDC-2898D2E1D3DB}" type="datetimeFigureOut">
              <a:rPr lang="es-CO" smtClean="0"/>
              <a:t>17/02/2016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E5B6C-5B37-4AEC-9736-1C0D188CA2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398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altLang="es-CO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09FC424-4946-41C4-8505-D4E428CACEF3}" type="slidenum">
              <a:rPr lang="es-CO" altLang="es-CO">
                <a:latin typeface="Calibri" panose="020F0502020204030204" pitchFamily="34" charset="0"/>
              </a:rPr>
              <a:pPr eaLnBrk="1" hangingPunct="1"/>
              <a:t>4</a:t>
            </a:fld>
            <a:endParaRPr lang="es-CO" altLang="es-CO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12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CB98-0F55-435F-962C-E0E5CF95D2E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0E27-CA24-42C0-B89F-04D90DFFB76B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17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061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586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35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69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265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78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45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28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9535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750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188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29520-7426-4D82-B0E5-73A96F01659F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FACULTAD DE CONTADURIA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0E27-CA24-42C0-B89F-04D90DFFB76B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7520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ACA8-F2D6-440C-8E21-B22546343DFD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FACULTAD DE CONTADURIA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0E27-CA24-42C0-B89F-04D90DFFB76B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638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FB46-C1F6-492F-A8EA-D356706A43BF}" type="datetimeFigureOut">
              <a:rPr lang="es-CO" smtClean="0"/>
              <a:pPr/>
              <a:t>17/02/2016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74A93-18E3-441E-B839-0BE33718E6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8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l="-1000"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FB46-C1F6-492F-A8EA-D356706A43BF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74A93-18E3-441E-B839-0BE33718E6F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98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B535D-4EA7-455E-809D-DB09C5AA702C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17/02/2016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FACULTAD DE CONTADURIA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B0E27-CA24-42C0-B89F-04D90DFFB76B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6 Grupo"/>
          <p:cNvGrpSpPr/>
          <p:nvPr userDrawn="1"/>
        </p:nvGrpSpPr>
        <p:grpSpPr>
          <a:xfrm>
            <a:off x="-36512" y="83349"/>
            <a:ext cx="9180512" cy="6730027"/>
            <a:chOff x="-36512" y="116632"/>
            <a:chExt cx="9180512" cy="6730027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5" r="20341" b="29198"/>
            <a:stretch/>
          </p:blipFill>
          <p:spPr bwMode="auto">
            <a:xfrm>
              <a:off x="-36512" y="6381328"/>
              <a:ext cx="9180512" cy="465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9" name="8 Grupo"/>
            <p:cNvGrpSpPr/>
            <p:nvPr/>
          </p:nvGrpSpPr>
          <p:grpSpPr>
            <a:xfrm>
              <a:off x="5552652" y="116632"/>
              <a:ext cx="3506679" cy="1136342"/>
              <a:chOff x="5436096" y="4184"/>
              <a:chExt cx="3506679" cy="1136342"/>
            </a:xfrm>
          </p:grpSpPr>
          <p:pic>
            <p:nvPicPr>
              <p:cNvPr id="10" name="9 Imagen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932" t="5048" r="2719" b="78382"/>
              <a:stretch/>
            </p:blipFill>
            <p:spPr>
              <a:xfrm>
                <a:off x="5436096" y="4184"/>
                <a:ext cx="3506679" cy="1136342"/>
              </a:xfrm>
              <a:prstGeom prst="rect">
                <a:avLst/>
              </a:prstGeom>
            </p:spPr>
          </p:pic>
          <p:sp>
            <p:nvSpPr>
              <p:cNvPr id="11" name="10 Rectángulo"/>
              <p:cNvSpPr/>
              <p:nvPr/>
            </p:nvSpPr>
            <p:spPr>
              <a:xfrm>
                <a:off x="6300192" y="836712"/>
                <a:ext cx="2642583" cy="30381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230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.pn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4 Título"/>
          <p:cNvSpPr>
            <a:spLocks noGrp="1"/>
          </p:cNvSpPr>
          <p:nvPr>
            <p:ph type="title"/>
          </p:nvPr>
        </p:nvSpPr>
        <p:spPr>
          <a:xfrm>
            <a:off x="357188" y="6092825"/>
            <a:ext cx="6481762" cy="504825"/>
          </a:xfrm>
        </p:spPr>
        <p:txBody>
          <a:bodyPr/>
          <a:lstStyle/>
          <a:p>
            <a:pPr eaLnBrk="1" hangingPunct="1"/>
            <a:r>
              <a:rPr lang="es-CO" altLang="es-CO"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Doris Jimena Correa Guisao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22260" y="1759158"/>
            <a:ext cx="8501048" cy="1015663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0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GESTIÓN DE LOS REGISTROS DE PROVEEDORES</a:t>
            </a:r>
            <a:endParaRPr lang="es-ES" sz="30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409" y="2774821"/>
            <a:ext cx="3240360" cy="1800200"/>
          </a:xfrm>
          <a:prstGeom prst="rect">
            <a:avLst/>
          </a:prstGeom>
        </p:spPr>
      </p:pic>
      <p:pic>
        <p:nvPicPr>
          <p:cNvPr id="1026" name="Picture 2" descr="http://www.negopolis.com.pe/wp-content/uploads/2015/01/munec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553" y="2950607"/>
            <a:ext cx="2352675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grupoinviam.files.wordpress.com/2014/10/lup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50" y="3431210"/>
            <a:ext cx="2713798" cy="2903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940152" y="6092825"/>
            <a:ext cx="272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Marilyn López Gómez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50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 cstate="print"/>
          <a:srcRect l="28846" t="34492" r="29327" b="23318"/>
          <a:stretch/>
        </p:blipFill>
        <p:spPr bwMode="auto">
          <a:xfrm>
            <a:off x="827584" y="1484784"/>
            <a:ext cx="5162550" cy="37623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042" y="5057800"/>
            <a:ext cx="324036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86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-396552" y="160338"/>
            <a:ext cx="5820573" cy="1270981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2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PROPUESTA</a:t>
            </a:r>
            <a:endParaRPr lang="es-CO" sz="32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43107" y="441885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endParaRPr lang="es-CO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042" y="5057800"/>
            <a:ext cx="3240360" cy="1800200"/>
          </a:xfrm>
          <a:prstGeom prst="rect">
            <a:avLst/>
          </a:prstGeom>
        </p:spPr>
      </p:pic>
      <p:sp>
        <p:nvSpPr>
          <p:cNvPr id="9" name="Flecha abajo 8"/>
          <p:cNvSpPr/>
          <p:nvPr/>
        </p:nvSpPr>
        <p:spPr>
          <a:xfrm rot="16200000">
            <a:off x="379982" y="1600272"/>
            <a:ext cx="504056" cy="648072"/>
          </a:xfrm>
          <a:prstGeom prst="downArrow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1115616" y="1692697"/>
            <a:ext cx="3132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Se organiza la información en Excel 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lecha abajo 11"/>
          <p:cNvSpPr/>
          <p:nvPr/>
        </p:nvSpPr>
        <p:spPr>
          <a:xfrm rot="16200000">
            <a:off x="1456631" y="2811327"/>
            <a:ext cx="504056" cy="648072"/>
          </a:xfrm>
          <a:prstGeom prst="downArrow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/>
          <p:cNvSpPr txBox="1"/>
          <p:nvPr/>
        </p:nvSpPr>
        <p:spPr>
          <a:xfrm>
            <a:off x="2032695" y="2650786"/>
            <a:ext cx="31327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La guía se presenta ante el tutor de práctica para ser evaluada y a la vez aprobada.</a:t>
            </a:r>
          </a:p>
          <a:p>
            <a:pPr algn="ctr"/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163588" y="3942731"/>
            <a:ext cx="3253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La propuesta es aceptada y esta es implementada en la Gerencia Back Office Sales Support, se hace el ejercicio de montarla en la Intranet de la empresa como se muestra en las siguientes imágenes:</a:t>
            </a:r>
          </a:p>
          <a:p>
            <a:pPr algn="ctr"/>
            <a:endParaRPr lang="es-CO" dirty="0"/>
          </a:p>
          <a:p>
            <a:pPr algn="ctr"/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echa abajo 15"/>
          <p:cNvSpPr/>
          <p:nvPr/>
        </p:nvSpPr>
        <p:spPr>
          <a:xfrm rot="16200000">
            <a:off x="335389" y="3978763"/>
            <a:ext cx="504056" cy="648072"/>
          </a:xfrm>
          <a:prstGeom prst="downArrow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122" name="Picture 2" descr="http://2.bp.blogspot.com/-M4d9dv3Lhg8/USc4QyB_7PI/AAAAAAAAEdE/lnMo5yRWsi4/s1600/munecos_cla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485" y="2339028"/>
            <a:ext cx="3625029" cy="27187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86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l="1298" t="26374" r="51660" b="34516"/>
          <a:stretch/>
        </p:blipFill>
        <p:spPr>
          <a:xfrm>
            <a:off x="0" y="16416"/>
            <a:ext cx="4572000" cy="484449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1851" t="26376" r="57195" b="19485"/>
          <a:stretch/>
        </p:blipFill>
        <p:spPr>
          <a:xfrm>
            <a:off x="4572000" y="900467"/>
            <a:ext cx="4572000" cy="396044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l="1851" t="47047" r="45019" b="31297"/>
          <a:stretch/>
        </p:blipFill>
        <p:spPr>
          <a:xfrm>
            <a:off x="0" y="4872696"/>
            <a:ext cx="914400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85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661" t="30515" r="72882" b="14360"/>
          <a:stretch/>
        </p:blipFill>
        <p:spPr>
          <a:xfrm>
            <a:off x="0" y="0"/>
            <a:ext cx="4355976" cy="448399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851" t="26376" r="72691" b="19485"/>
          <a:stretch/>
        </p:blipFill>
        <p:spPr>
          <a:xfrm>
            <a:off x="4355976" y="731597"/>
            <a:ext cx="4788024" cy="375239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1851" t="52953" r="64389" b="18500"/>
          <a:stretch/>
        </p:blipFill>
        <p:spPr>
          <a:xfrm>
            <a:off x="0" y="4483991"/>
            <a:ext cx="914400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38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5575" y="476672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IMPLEMENTACIÓN</a:t>
            </a:r>
            <a:endParaRPr lang="es-CO" sz="3200" dirty="0">
              <a:solidFill>
                <a:srgbClr val="000099"/>
              </a:solidFill>
            </a:endParaRPr>
          </a:p>
        </p:txBody>
      </p:sp>
      <p:pic>
        <p:nvPicPr>
          <p:cNvPr id="6" name="Imagen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1" b="9019"/>
          <a:stretch/>
        </p:blipFill>
        <p:spPr>
          <a:xfrm>
            <a:off x="155575" y="1340768"/>
            <a:ext cx="8808913" cy="469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82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3" b="29061"/>
          <a:stretch/>
        </p:blipFill>
        <p:spPr>
          <a:xfrm>
            <a:off x="372403" y="1484784"/>
            <a:ext cx="8208912" cy="472755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94500" y="476672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IMPLEMENTACIÓN</a:t>
            </a:r>
            <a:endParaRPr lang="es-CO" sz="32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78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1" t="8279" r="191" b="19205"/>
          <a:stretch/>
        </p:blipFill>
        <p:spPr bwMode="auto">
          <a:xfrm>
            <a:off x="251520" y="980728"/>
            <a:ext cx="8208912" cy="50726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63168" y="108598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IMPLEMENTACIÓN</a:t>
            </a:r>
            <a:endParaRPr lang="es-CO" sz="32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2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6" name="4 Título"/>
          <p:cNvSpPr>
            <a:spLocks noGrp="1"/>
          </p:cNvSpPr>
          <p:nvPr>
            <p:ph type="title"/>
          </p:nvPr>
        </p:nvSpPr>
        <p:spPr>
          <a:xfrm>
            <a:off x="611560" y="160338"/>
            <a:ext cx="4812461" cy="1270981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2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CONCLUSIONES</a:t>
            </a:r>
            <a:endParaRPr lang="es-CO" sz="32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43107" y="441885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CO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3107" y="1431318"/>
            <a:ext cx="41408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Sistematizar la información en las guías ayuda a aumentar la eficiencia del proceso relacionado con la gestión de los registros de proveedores, entregando datos reales y oportunos en el tiempo estimado que exige el cliente.</a:t>
            </a:r>
          </a:p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3756119" y="2877868"/>
            <a:ext cx="4320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Las guías de información hacen parte de la intranet de la organización TIGO-UNE con el fin de que todos los usuarios tengan fácil acceso a los datos, haya una conexión entre las áreas y se comparta el proceso que se realiza en cada una de ellas.</a:t>
            </a:r>
          </a:p>
          <a:p>
            <a:endParaRPr lang="es-CO" dirty="0"/>
          </a:p>
        </p:txBody>
      </p:sp>
      <p:sp>
        <p:nvSpPr>
          <p:cNvPr id="8" name="CuadroTexto 7"/>
          <p:cNvSpPr txBox="1"/>
          <p:nvPr/>
        </p:nvSpPr>
        <p:spPr>
          <a:xfrm>
            <a:off x="281486" y="4494095"/>
            <a:ext cx="54726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Por último, se evidencia la disminución de los reprocesos permitiendo el cumplimiento de la entrega de los registros de proveedores, fomentando la responsabilidad social con los clientes y los encargados de gestionar los registros,  además promoviendo el ahorro del papel y el ahorro de energía en este proceso.</a:t>
            </a:r>
          </a:p>
          <a:p>
            <a:endParaRPr lang="es-CO" dirty="0"/>
          </a:p>
        </p:txBody>
      </p:sp>
      <p:pic>
        <p:nvPicPr>
          <p:cNvPr id="6146" name="Picture 2" descr="http://i50.tinypic.com/30ljub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83" y="2548354"/>
            <a:ext cx="3024336" cy="194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042" y="5057800"/>
            <a:ext cx="3240360" cy="1800200"/>
          </a:xfrm>
          <a:prstGeom prst="rect">
            <a:avLst/>
          </a:prstGeom>
        </p:spPr>
      </p:pic>
      <p:pic>
        <p:nvPicPr>
          <p:cNvPr id="6148" name="Picture 4" descr="http://www.clinicasegarravidal.com/upload/noticias/20120224112747.contacto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644" y="1217674"/>
            <a:ext cx="2528915" cy="170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37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content-mia1-1.xx.fbcdn.net/hphotos-xat1/v/t1.0-9/12191853_10153285769621483_1960486492288071710_n.jpg?oh=ca1ca251b3aeb045fe7796edcc1d435c&amp;oe=5762688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43"/>
          <a:stretch/>
        </p:blipFill>
        <p:spPr bwMode="auto">
          <a:xfrm>
            <a:off x="1" y="0"/>
            <a:ext cx="5004048" cy="42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fbcdn-sphotos-c-a.akamaihd.net/hphotos-ak-xfp1/v/t1.0-9/12191883_10154307408074951_6854926232512569450_n.jpg?oh=41ed4acf46b3cc0a15fed548b9ea101e&amp;oe=572ED604&amp;__gda__=1463247201_cd7b197bd5204618cd3196a4b450b46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607" y="980729"/>
            <a:ext cx="4128393" cy="329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547664" y="4113482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600" dirty="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es-CO" sz="9600" dirty="0">
              <a:solidFill>
                <a:srgbClr val="CC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25" y="4474299"/>
            <a:ext cx="1443928" cy="1925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836" y="4491483"/>
            <a:ext cx="2083786" cy="1765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440" y="5515487"/>
            <a:ext cx="2283768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9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-872224" y="804707"/>
            <a:ext cx="7502490" cy="57569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2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+mn-ea"/>
                <a:cs typeface="Arial" pitchFamily="34" charset="0"/>
              </a:rPr>
              <a:t>ESTRUCTURA DE LA PRESENTACIÓN</a:t>
            </a:r>
            <a:endParaRPr lang="es-CO" sz="32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045" y="4814719"/>
            <a:ext cx="3240360" cy="1800200"/>
          </a:xfrm>
          <a:prstGeom prst="rect">
            <a:avLst/>
          </a:prstGeom>
        </p:spPr>
      </p:pic>
      <p:pic>
        <p:nvPicPr>
          <p:cNvPr id="2050" name="Picture 2" descr="http://4.bp.blogspot.com/-pHxo5qSPXAo/T7LSUyT0MFI/AAAAAAAAADM/ZIQGeqqhH_4/s1600/2009_3_12_195629_MunecosPuzz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39" y="3626249"/>
            <a:ext cx="3494345" cy="253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138897" y="297991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Planteamiento del Problema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914160" y="299285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Marco de Referencia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49430" y="2081596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s-CO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165055" y="2069092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es-CO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780680" y="2082453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endParaRPr lang="es-CO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691924" y="3138651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Metodología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5469688" y="2099950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endParaRPr lang="es-CO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5350012" y="3153359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y Propuesta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7249954" y="2118970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CO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6990181" y="315408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18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5124" name="AutoShape 5" descr="https://encrypted-tbn0.gstatic.com/images?q=tbn:ANd9GcTREChs-N-t3dxct_B5ED4XJtPVSJUc0SlzK27I_WsgQcmnVWDt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6" name="4 Título"/>
          <p:cNvSpPr>
            <a:spLocks noGrp="1"/>
          </p:cNvSpPr>
          <p:nvPr>
            <p:ph type="title"/>
          </p:nvPr>
        </p:nvSpPr>
        <p:spPr>
          <a:xfrm>
            <a:off x="621348" y="1634759"/>
            <a:ext cx="7263019" cy="57569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6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PLANTEAMIENTO DEL PROBLEMA</a:t>
            </a:r>
            <a:endParaRPr lang="es-CO" sz="36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31495" y="1173094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s-CO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://www.ingenia.es/sites/default/files/elFinder/Mu%C3%B1ecos_presentaciones%20(22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515" y="2780928"/>
            <a:ext cx="329565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4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7172" name="AutoShape 5" descr="https://encrypted-tbn0.gstatic.com/images?q=tbn:ANd9GcTREChs-N-t3dxct_B5ED4XJtPVSJUc0SlzK27I_WsgQcmnVWDt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7173" name="AutoShape 2" descr="Resultado de imagen para pregunta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7174" name="AutoShape 4" descr="Resultado de imagen para pregunta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60375" y="3023283"/>
            <a:ext cx="2450060" cy="2993176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sp>
        <p:nvSpPr>
          <p:cNvPr id="7176" name="AutoShape 7" descr="Resultado de imagen para pregunta png"/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7177" name="AutoShape 10" descr="Resultado de imagen para pregunta png"/>
          <p:cNvSpPr>
            <a:spLocks noChangeAspect="1" noChangeArrowheads="1"/>
          </p:cNvSpPr>
          <p:nvPr/>
        </p:nvSpPr>
        <p:spPr bwMode="auto">
          <a:xfrm>
            <a:off x="917575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7178" name="8 Rectángulo"/>
          <p:cNvSpPr>
            <a:spLocks noChangeArrowheads="1"/>
          </p:cNvSpPr>
          <p:nvPr/>
        </p:nvSpPr>
        <p:spPr bwMode="auto">
          <a:xfrm>
            <a:off x="325765" y="2279782"/>
            <a:ext cx="59118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CO" altLang="es-CO" sz="3000" dirty="0" smtClean="0"/>
              <a:t> </a:t>
            </a:r>
            <a:endParaRPr lang="es-CO" altLang="es-CO" sz="3000" dirty="0"/>
          </a:p>
        </p:txBody>
      </p:sp>
      <p:sp>
        <p:nvSpPr>
          <p:cNvPr id="11" name="4 Título"/>
          <p:cNvSpPr>
            <a:spLocks noGrp="1"/>
          </p:cNvSpPr>
          <p:nvPr>
            <p:ph type="title"/>
          </p:nvPr>
        </p:nvSpPr>
        <p:spPr>
          <a:xfrm>
            <a:off x="1331640" y="1340768"/>
            <a:ext cx="6429400" cy="57569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6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Pregunta Problematizadora</a:t>
            </a:r>
            <a:endParaRPr lang="es-CO" sz="36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23528" y="1166949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1.1</a:t>
            </a:r>
            <a:endParaRPr lang="es-CO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869160"/>
            <a:ext cx="3240360" cy="18002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576464" y="3042543"/>
            <a:ext cx="5883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¿Qué Herramienta debe implementar la Gerencia Back Office Sales Support para gestionar eficientemente el proceso de registro de proveedores? </a:t>
            </a:r>
          </a:p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9570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8195" name="AutoShape 2" descr="Resultado de imagen para objetivo general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6" name="4 Título"/>
          <p:cNvSpPr>
            <a:spLocks noGrp="1"/>
          </p:cNvSpPr>
          <p:nvPr>
            <p:ph type="title"/>
          </p:nvPr>
        </p:nvSpPr>
        <p:spPr>
          <a:xfrm>
            <a:off x="755576" y="1123528"/>
            <a:ext cx="6429400" cy="57569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6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Objetivo General</a:t>
            </a:r>
            <a:endParaRPr lang="es-CO" sz="36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55576" y="962063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1.2</a:t>
            </a:r>
            <a:endParaRPr lang="es-CO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://www.ayuda-autonomos.com/wp-content/uploads/2015/02/Obligaciones-fiscales-de-los-aut%C3%B3nomo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29000"/>
            <a:ext cx="3143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042" y="5057800"/>
            <a:ext cx="3240360" cy="18002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187624" y="1982874"/>
            <a:ext cx="50393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Proponer una guía a partir de la herramienta ofimática (Excel) que posibilite a la Gerencia Back Office Sales Support la sistematización de la información necesaria para la gestión de los registros de proveedores.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3181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9219" name="AutoShape 2" descr="Resultado de imagen para objetivo general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7" name="4 Título"/>
          <p:cNvSpPr>
            <a:spLocks noGrp="1"/>
          </p:cNvSpPr>
          <p:nvPr>
            <p:ph type="title"/>
          </p:nvPr>
        </p:nvSpPr>
        <p:spPr>
          <a:xfrm>
            <a:off x="1000963" y="1052736"/>
            <a:ext cx="6429400" cy="57569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6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Objetivos Específicos</a:t>
            </a:r>
            <a:endParaRPr lang="es-CO" sz="36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24899" y="878917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1.3</a:t>
            </a:r>
            <a:endParaRPr lang="es-CO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042" y="5057800"/>
            <a:ext cx="3240360" cy="1800200"/>
          </a:xfrm>
          <a:prstGeom prst="rect">
            <a:avLst/>
          </a:prstGeom>
        </p:spPr>
      </p:pic>
      <p:pic>
        <p:nvPicPr>
          <p:cNvPr id="7170" name="Picture 2" descr="http://ruiztorre.files.wordpress.com/2012/05/muneco-y-3-flechas.jpg?w=210&amp;h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584" y="2852936"/>
            <a:ext cx="3851920" cy="330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788024" y="3845382"/>
            <a:ext cx="3946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dirty="0" smtClean="0"/>
              <a:t>Diseñar </a:t>
            </a:r>
            <a:r>
              <a:rPr lang="es-ES" dirty="0"/>
              <a:t>una guía para la sistematización de la información necesaria para la gestión de los registros de proveedores. </a:t>
            </a:r>
            <a:endParaRPr lang="es-CO" dirty="0"/>
          </a:p>
          <a:p>
            <a:endParaRPr lang="es-CO" dirty="0"/>
          </a:p>
        </p:txBody>
      </p:sp>
      <p:sp>
        <p:nvSpPr>
          <p:cNvPr id="3" name="CuadroTexto 2"/>
          <p:cNvSpPr txBox="1"/>
          <p:nvPr/>
        </p:nvSpPr>
        <p:spPr>
          <a:xfrm>
            <a:off x="460375" y="2379214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dirty="0"/>
              <a:t>Identificar los reprocesos que afectan la gestión de los registros de proveedores.</a:t>
            </a: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4067944" y="2332304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dirty="0"/>
              <a:t>Caracterizar la información que debe contener la gestión de los registros de proveedores.</a:t>
            </a: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7617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10243" name="AutoShape 5" descr="https://encrypted-tbn0.gstatic.com/images?q=tbn:ANd9GcTREChs-N-t3dxct_B5ED4XJtPVSJUc0SlzK27I_WsgQcmnVWDt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368268368"/>
              </p:ext>
            </p:extLst>
          </p:nvPr>
        </p:nvGraphicFramePr>
        <p:xfrm>
          <a:off x="-828600" y="1586223"/>
          <a:ext cx="936104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4 Título"/>
          <p:cNvSpPr>
            <a:spLocks noGrp="1"/>
          </p:cNvSpPr>
          <p:nvPr>
            <p:ph type="title"/>
          </p:nvPr>
        </p:nvSpPr>
        <p:spPr>
          <a:xfrm>
            <a:off x="10272" y="509354"/>
            <a:ext cx="6429400" cy="57569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28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MARCO DE REFERENCIA</a:t>
            </a:r>
            <a:endParaRPr lang="es-CO" sz="28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50919" y="394139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es-CO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329158" y="292935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Indupalma</a:t>
            </a:r>
            <a:endParaRPr lang="es-CO" dirty="0"/>
          </a:p>
        </p:txBody>
      </p:sp>
      <p:sp>
        <p:nvSpPr>
          <p:cNvPr id="3" name="CuadroTexto 2"/>
          <p:cNvSpPr txBox="1"/>
          <p:nvPr/>
        </p:nvSpPr>
        <p:spPr>
          <a:xfrm>
            <a:off x="977983" y="477152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Repsol</a:t>
            </a:r>
            <a:endParaRPr lang="es-CO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042" y="5057800"/>
            <a:ext cx="3240360" cy="1800200"/>
          </a:xfrm>
          <a:prstGeom prst="rect">
            <a:avLst/>
          </a:prstGeom>
        </p:spPr>
      </p:pic>
      <p:cxnSp>
        <p:nvCxnSpPr>
          <p:cNvPr id="5" name="Conector recto de flecha 4"/>
          <p:cNvCxnSpPr/>
          <p:nvPr/>
        </p:nvCxnSpPr>
        <p:spPr>
          <a:xfrm>
            <a:off x="1850049" y="3298687"/>
            <a:ext cx="0" cy="314685"/>
          </a:xfrm>
          <a:prstGeom prst="straightConnector1">
            <a:avLst/>
          </a:prstGeom>
          <a:ln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866243" y="3604765"/>
            <a:ext cx="1982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 smtClean="0"/>
              <a:t>Sistema de gestión integral</a:t>
            </a:r>
          </a:p>
          <a:p>
            <a:pPr algn="ctr"/>
            <a:r>
              <a:rPr lang="es-CO" sz="1600" dirty="0" smtClean="0"/>
              <a:t> plataforma Online</a:t>
            </a:r>
            <a:endParaRPr lang="es-CO" sz="16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839635" y="4828293"/>
            <a:ext cx="23986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los procesos de calificación, evaluación de desempeño, desarrollo y clasificación de proveedores</a:t>
            </a:r>
          </a:p>
        </p:txBody>
      </p:sp>
      <p:cxnSp>
        <p:nvCxnSpPr>
          <p:cNvPr id="13" name="Conector recto de flecha 12"/>
          <p:cNvCxnSpPr/>
          <p:nvPr/>
        </p:nvCxnSpPr>
        <p:spPr>
          <a:xfrm flipV="1">
            <a:off x="1680334" y="5293881"/>
            <a:ext cx="265659" cy="298681"/>
          </a:xfrm>
          <a:prstGeom prst="straightConnector1">
            <a:avLst/>
          </a:prstGeom>
          <a:ln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993498" y="555899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SISPRO</a:t>
            </a:r>
            <a:endParaRPr lang="es-CO" b="1" dirty="0"/>
          </a:p>
        </p:txBody>
      </p:sp>
      <p:cxnSp>
        <p:nvCxnSpPr>
          <p:cNvPr id="19" name="Conector recto de flecha 18"/>
          <p:cNvCxnSpPr/>
          <p:nvPr/>
        </p:nvCxnSpPr>
        <p:spPr>
          <a:xfrm>
            <a:off x="1329158" y="5128537"/>
            <a:ext cx="0" cy="314685"/>
          </a:xfrm>
          <a:prstGeom prst="straightConnector1">
            <a:avLst/>
          </a:prstGeom>
          <a:ln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5646653" y="222017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Modularización en los  ERP´S (finanzas, recursos humanos, ventas etc.)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646653" y="2801312"/>
            <a:ext cx="2376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ERP´S del </a:t>
            </a:r>
            <a:r>
              <a:rPr lang="es-C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mercado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/>
            <a:r>
              <a:rPr lang="es-C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SAP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dirty="0"/>
          </a:p>
        </p:txBody>
      </p:sp>
      <p:sp>
        <p:nvSpPr>
          <p:cNvPr id="20" name="CuadroTexto 19"/>
          <p:cNvSpPr txBox="1"/>
          <p:nvPr/>
        </p:nvSpPr>
        <p:spPr>
          <a:xfrm>
            <a:off x="4753553" y="3659445"/>
            <a:ext cx="1851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Base de datos.</a:t>
            </a:r>
          </a:p>
          <a:p>
            <a:r>
              <a:rPr lang="es-C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Organización de datos.</a:t>
            </a:r>
          </a:p>
          <a:p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Sistema de Administración de Bases de Datos conocida como DBMS</a:t>
            </a:r>
          </a:p>
        </p:txBody>
      </p:sp>
      <p:pic>
        <p:nvPicPr>
          <p:cNvPr id="8194" name="Picture 2" descr="http://mm.queaprendemoshoy.com/wp-content/uploads/2014/05/muneco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744" y="3758622"/>
            <a:ext cx="1524759" cy="152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55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7" name="4 Título"/>
          <p:cNvSpPr>
            <a:spLocks noGrp="1"/>
          </p:cNvSpPr>
          <p:nvPr>
            <p:ph type="title"/>
          </p:nvPr>
        </p:nvSpPr>
        <p:spPr>
          <a:xfrm>
            <a:off x="-58587" y="351155"/>
            <a:ext cx="6429400" cy="57569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6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METODOLOGÍA</a:t>
            </a:r>
            <a:endParaRPr lang="es-CO" sz="36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33199" y="277011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CO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03547" y="1293222"/>
            <a:ext cx="3408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Enfoque de la investigación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508104" y="1231421"/>
            <a:ext cx="2743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Enfoque Metodológico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lecha abajo 2"/>
          <p:cNvSpPr/>
          <p:nvPr/>
        </p:nvSpPr>
        <p:spPr>
          <a:xfrm>
            <a:off x="1429573" y="1744519"/>
            <a:ext cx="504056" cy="648072"/>
          </a:xfrm>
          <a:prstGeom prst="downArrow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Flecha abajo 9"/>
          <p:cNvSpPr/>
          <p:nvPr/>
        </p:nvSpPr>
        <p:spPr>
          <a:xfrm>
            <a:off x="6504192" y="1684788"/>
            <a:ext cx="504056" cy="648072"/>
          </a:xfrm>
          <a:prstGeom prst="downArrow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042" y="5057800"/>
            <a:ext cx="3240360" cy="18002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291" y="2392591"/>
            <a:ext cx="36075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Cualitativa – Sin medición numérica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de habilidades para interpretar la información  por medio de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entrevistas, revisión documental, observaciones y 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más, dando la libertad de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la libertad de explorar y describir 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322344" y="2305185"/>
            <a:ext cx="48677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Descriptiva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Representa de manera detallada los datos encontrados en el proceso de recolección.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Examinar el problema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Formular hipótesis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Evaluar fuentes apropiadas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Crear técnicas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Dar un orden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Verificar validez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Posibles soluciones</a:t>
            </a:r>
          </a:p>
        </p:txBody>
      </p:sp>
      <p:pic>
        <p:nvPicPr>
          <p:cNvPr id="1026" name="Picture 2" descr="http://cdn3.plantillas-powerpoint.com/blog/wp-content/uploads/2013/02/metal-avata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83" y="4614733"/>
            <a:ext cx="3624337" cy="15622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34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data:image/jpeg;base64,/9j/4AAQSkZJRgABAQAAAQABAAD/2wCEAAkGBxQTEhQUExQVFhUXGR8YGRgWFxwfIBwcHyAXHx0YHBchHCggGBwmGxwcIjEhJikrLi8uGB8zODMtNygtLisBCgoKDg0OGxAQGywkICYuLCw0LCwvLC8sLCw0LCwsLCwsLCwsLCwsLCwsLCwsLCwsLCwsLCwsLCwsLCwsLCwsLP/AABEIAJYBTwMBIgACEQEDEQH/xAAcAAACAwEBAQEAAAAAAAAAAAAEBQIDBgEABwj/xABFEAACAQIEBAMEBwYEBQMFAAABAhEDIQAEEjEFIkFRBhNhMnGBkRQjQlKhsdEVcoLB4fAHFmKSM6Ky0vFT0+IkNESDo//EABoBAAMBAQEBAAAAAAAAAAAAAAECAwAEBQb/xAAuEQACAgEDAwMDAwQDAAAAAAAAAQIRAxIhMRNBUQQiYRSR8DJxgaGx4fEzwdH/2gAMAwEAAhEDEQA/AMVQXBqDAC5pBuw+eOtxSmOpPuGPq+tGPc49LGanFgOEp40vRT8xiFTjh+yo+JwfqoeQ6GPwcSBxlTxSqftR7gMRPEav32wPrI+DaDXA4lOMgvFKv3z+GL/21Vjce/SMFetibQaoHEwcZQcdq/6fljn7crdx/tGH+sibQa3Epxkjxqr94D+EfpiP7YrD7f4D9Mb62PybQa/HRjH/ALbrff8AwH6Ys/blaNx79IwProLyFQZrMdnGPHF60zrPyH5Rgul4gce0qn5jGXroPmw9NmlnHZwjXxEkXRp9CD+OJL4hp9VcfAfriq9VjfcGgdY7OE7cfpR9qe0YG/zKP/TP+7+mM/VQXc2k0U49OM2/iQ/ZQD3mf0xLLeJL/WLbuv6HfAXq4XybSaLHpwoTj1I7kj3j9JxNuO0R9on3Kf0w/wBTDyDSNMcwq/b1Hu3+047T45RPUj3g/wAsD6iHkOkZxiOF37bpfeP+0/piA47S/wBXywH6iHk2ljTHDheOM0vvR8D+mILxikftfMHG68fJtIwxzAgz6H7a/PEG4jTH21+eB1l5NpDMcJwrbjVLuT8MCvx4dEPxP9MI/URXc2keFsQLYz7cfb7g+ZxQ/HqnQKPgf1wj9TE2k0VWuq+0wHvIwtzHHKa7S3u/U4zVWsWJJMk9cVE45p+qk+A6RvnOPM1kGn13P9MK6mYY7sx95OK2xWTjlnllLljJHSccxycRJxFyCNqPDqrKWWmxA3jpaZjcCLzips0SgSEgdQihvi8aj8Tih6rM2pjLTM+vcdvhjszufifzwE33GaRIHEg2LqKrI1FGBJ+/IABAJIFgT7za4A3vbSoMoptfpHtCATcGII67b4PUDpBMeLYsNQOSYgBbBmn0EQBJk9u+LcmZJWJG5KA209bLa8Xjf3nB6lA0lERjwODKqQOaNH3UgwSBvcG3qdwcU6Fj2WFp3sNoPUnraRuL4CyWHSVK2JTisi4gf1wamSYEWB2vMgm1rXbeIHU74Z5EjKLYLOPThg+TsYA1fdBN9iYAJPbuDqmRGB1ojTIBJ06jcWvA6zb2jvbsJOF6yD02D44GxGccw2oBYHxF3xWzYitSDsD6H+l8bUAupgn0HfFr0rwpLesR+fpixOITJ8u/vsPam0X3tfpeRbDXIvRcTNemzQE0qCjGRqJOoWAAAABvExiU8kluUjBMUVKDDp623iYkjpzWjf0649Qy5aOZbmIvIiLkAGB6+/th8KLJqQM+kxokjlKtaytAB3sCDIN4nEG8NVtUqlVkZgA3lm5OwUiQZMibQcT6/lj9LwI6qaSR2MYrnDimtVGcHRPsEFQT8THLMkHuTB74t+hqzAFEiBG6mJiJgXkRe8A9MFeoN0bEMY8Th1X4JIBQ2KkyJZTG+lvdBJ2HpthdmeE1UXUR10xeZidiNunxGHjmj5FlikuwMGxJXxGvk2U9DYGVMxq2B7N6b4tHD35YgltoI/02Pb2gPfOKdZeSeh+DxqQNNt5kR22ntfb9MRnFCkYuplQeZSTtF9z6CD8MN1AaTxOPa8FDhtTUF8mrLEheX2tN2gbmFIJA236442ThSSIgdfyA62M/+LheoizdNgzHEC2J5hApIDBvWCPwOKiMVWSxdJ4tjhbHCt4F/wC98dWgzeyJwHkRtLK2bECcecRvb34m2XYLqKnTMTBie098I5moqJxEnF6UW9odOaQRbfpMgyOvoeowRU4VW0l4lQYmZ+Pu/UYnLIkMoti+cRJwb9AIcIxi0nSCY7jbmI37HvglMgpchAGCTqYkkEDWdRCEFJRdi24N74jLMkMsbFtPLOwJVWIEyYsIBJlthYbY4Mqxuo1CJJW4G4gkWBttgnJPoBZ6Zc6SKYsVkE6nKsrB4GqQI3n38fxBVsOUEKEDBYbSswNYhj7yZsBsAMSeZt7DaEuSeYyTruPX8xPqLG4ti2pw51+ekmNmtymdtxcxvhu70wiy9QPIAlGIZCpglwQQDJAp6SI6kTLHKcOZ0FVGpKn1hLu4USNMpuSW2IvAg3M4HXY/TRkFosRIUkATIB2vc9hY39MGUcnUbSoA1G4JaDsCI1EDaPmMGZmmaVZ9NRKgUe1TvIO8bN/EdJjtMYup5xSpgW5SVawBHtRH+oTHraIwzyvsBRXcJfwjXGpWCK63YvUQAzf29UMYOy3v16UfsZ1IB0g6STqMQoka43MCbXPLtGJjM01QtUGmQVXQW5jyiSCpsRLi4nS0kE4ll6+pGZFpnWVp/WveSKVmlgFA0kBiAIdogryz6s+4+mIF+yXVWZRUYC7FVkRMAzfr+W5xavCAmhqgOksRqBswBiA2x2PbBQ45U0vSZyug6SFbkNgpmag1Sd4BmWNxtYtQuzDTYGYRGIVWggMq073+6IJR7EAY3Vn3CoxL6Hh6jDOHVaekEa6yE+yDIUAEnVIuBBt2JFXyrzYaeVVCm53EEKAZBHpJsd8QyuXMU1SuJ1QNQpjSxYAkCoJUAQZkCx9Y9xLg4plXzFRX1sSyJVRipJLQURpAMiYC3MADfC66dSY37IprZ0gmVqM4EsCpEXmW67aTMDp2Bx2nk8zmE1JThIMBNXMbEjTcmIm8CFJnF3mUdSilSCksLs7EQF0xLREm5J2gX3GJ1uHeXSFXWqkrKwdJMtZjcaQLj3rfqC6k2ttn8ga8sX0eDt5YcrLF9Ona2kMDJIG0/hg/gvDNNQNOpCGWGQggjQwnddpFjuG7YZ8H4h5dKnWqPUVSSKlUQ0ESo0yT9nSTIiZ957S4559cKKrvqOqOYIJQrqCFiqySNpn05pdZG5R/qSVWKOM8NLINCjUHA6Do39/DGaaiVaGEHG+zkAt21A7T1/Q/jjPZ5S9SnABLIq8w6kmD6b4s5UzSXcTg9jjQcG5wGb6x50hW6SLMJEDTHzn3gdaS6CfLDDl51kRMG0iBymII3gzFiceI0EyxpJl4rFtXnGoWhQbDRAUmLTEXxLLPUg41TO1aNVACrKRq+9IVifahh11qY6kjrOJZThp5tb1fNGoqqsVLmRGg35oIPQyxsdMEPOvTBUU9wObm1LeQdIIkWPUk/HBmbqMNAYMZ5gBaw3PmSCZ1CYtfe2IOLfDLbdys5upoqKzluUgsHaSsx6A6dbDb7THrgDNZLWzMpidXoABNiIhbdJxdmTU813eNTEvfoTeQL3nYX29MXZbLMUZjGhBOphcXvCkgGSSOt5uDhtog55FdLLVabQTognlbVuNMghQdJI/L3YPPEE1hdUgQAyIYG9gCA0+v54kKKVOdjUHKJKATO7EgmXMzckG/awKOSFIkowLICWZjq1MpN1I2EfzvGM5JvcCTXHBXVzKlFmiwgMGPOJeCdUjqFAsxOxOOpZhfUoT7sFSZlQdp9e52OCsjlBoqtUVgwC3JaYLUwkAmwCMVnsRG1x+Gqy1KhkRyGAQY9qNQvBsd74aMU0Fydiop9YqhlIIA1MgsTPKToME9+849RWmjBlcltLFlIIFqZYXHdxcdrYNqVaNGrqRhmBIJVkIUrcsrKSdiBHu6jAVTLav+ExMLA0qbk02eouq11XUpgXEDqMI8nYSUdjQNWVG0aEPmDdqasRBGzFSUkdQRNsLGRfPKLTZmJACqpuIUlQB1Ik/w/NjmMpUZ1qBGKJZ2GqF1TEwIuR1wp4jWQuUcwNWuQEb7IEMGIEQDAINyCPUyajbQ6QNmFWCTTRTE7loBgiTBAYi0E9ZjeCGq5cUwpRxVsSQVC/agryapgpENF5vIA6BSp05ZmGxCPDESXMMw5dOgrzQGBd+UxGAM6xiVpNT0nnZyzMzOAwDSF3UWIXbvvhVlvYDjW4SFWQ0F0QczGJMmykAECLbEnqCNhXl1Uh9bOCDqRAJULchdRYEMYF42E72xRS5HYsjsukhQzBLxyk7yBHs2m22OtmLKhIikS06xzSSQQpgyZuTJgCNsG5/IPacz1GjTMiSbwr9vstqEB5gnsZU3GCFzKbKKZdVh2NMG3NrdQDpIB0gEgsfQWwAc6pVl0kbQVliY9oMWbmBhTG0qIAvPBmEKuFoM7EwrkjlBMgeWtONUA3nqemFeprc1pcDGllmKM4ChCQoLHSGJmQGMX5Z5RA1xtiGchGcuTq06gAWBBJ5DzRHLpIYSNJmCWBAFbOVdGhqWhRBP1YDbtB1FdWxbrBxPQGI8yotMhQqdRywOdRLKI2MXkdBgP5DfgIz9dF0eUCH0qBzltPLsD9lSWHLciDcTgbNV3qK7E8snTTkfakSoVQJBAk6RIGJZPLgTVdlCqoa1wHLELTYWINmeBNkxLIZlQuk0nY/ZfU66RcauUiAGK+hkYCrhAb8ivMU6okhXVJOlZIgNeAsyAQd9jiqtw51AJi+41CVMsNLj7LcpMHpHfGmzyCmqTUYMymWYli8BeSTIG0C0C22BTlq1MU2VqgOjXMNChiRp9jlIYMD3M4LbToGlM4VVZfzKe5C6Q1zE6gNMBZOmD69L48RSEgs5spLotjFwIOki0XjcE9sG1aKKkVtQifLUVFYa4UNU0mVZHYEkqRJ2sBi7LcPWqoWmacMoZ20yyG4CaZDESVB02m+wklMVi6nmKE1EFKd/L52F9Q06gLGATuYtBnfFmWzw8t1aWBU/aMBivtwUebWmAbbjo/4TwADK1/MrUKLgowp1BckSQVfdTciBbvtOM7xpIqsquHEksUbUuokzoO5Q2gtfecBNStDXVFCwNPmI6jSLqAJkyGuIKkao22F7GSK1BtNNGYQVTQQzRzknYTPYyJJ2JAEimgRCmVBhjIt3BESSIO9t8WaWLLDwbIOYADpc9Nhc9t8NfybsMKoKuqpVViDNmC03WNZJXSjmeUQZ9kwbCOUpq0ywLajpD6VO51KoMdyQBMAwO2AMplBBJK+o7HuI3/phguQQi8H1gfnhowvgzbLuF5YKrqQrCxhqgGpQfZANxJJ9m/NPriHEKyLTSmtNtSMQ5crpjlK6QJgkCDc+lrYjSrqEFzrABaIMEjr7mB+fXHMyiGGYuxdOuwglQRB3GmLzucJq+TJNnKWpWVlpI3M0KwDgiBZkuYggg2Mtba0qgClYClQqhuTTsBzTF9g09epMnAGYVqdRhLIYggmGE7qdiext78EZfP1ZcI7fWJ5bC11gEoBBi4tF8M9t2LbGr0mpzROgKu4UBiYEzJQwYttE7yMXrTpKaTq2t1qAF1BAID3kGktokSe/WcVDxHnRVapTk1EHO1NVhQ0qS4CQxJa7G8/hQ1FlQM9KkHMFVTSrqDeSGViu49/rfEYylq3GcE90NuM05aogkkgiwv7M7Qff1jCp80VgF1AOk+WEN9L3GqAFiJm++IcRzWpoIlj1ktBuLuAq/Jem2BdJqSXkBSYZFBEmLF2KwJI+e18dOTJGW4K7BFGijMlKpVRFAPNDmCvmcpAFixgaugg7DFOUem1QAHpFySsASZK8wgDpO17TghOH01afNggzzuuqRcnkJtuAZ3kSDhumaySogrlWqFvrDz2AIPINYBLeySyg9e5xFZE+5qoEVcuupn0k01lacwHJ1zBUE25TBgE2NriihWLKQ1QAghRzB4S8gQxEL0AMc3peeZ8QZZXBy9JIvytRpxBM6SShdyDAk9mg3wDkuK06i+VUFUM5N0chVkgk+Xe0AkiDMA9MC6djJ3yGZ1kYI4bnBIqDSxTZSoDaPaktI9ARIwzPCuSkwzFGsl9NByaYGveDrU6mPTV1kwCcZDMZemlSovmGBIVvLYaiDYEbrIg+kjBXCs26sqnMmijEEzJAG8+X+gvf1wk7a2Yyo2NXwtlmCLUzFJKk6W8pHMCA2oksdQCyLR0MkTguhwOiq1guapylqepbVUIveZQkW7+vXGIy+cisUZmzCnUD5bWckG6s45RFp07DtiXFOLuCBSOhSBKKUIJAAJIUBRJGwG2I6Zx4Y9o068GVHC5fNp5ZGszQkSTTPllCSzLqIPXad74zVOlyuGY6hBKKsNuRGu6x9q0zf1xDLsQpNRKgaqPq2YtcGQ14lwSRtPsgYM4X4Pr1hTdSiUqkoWbm0kbyoWVlrL1vE4PW0r3MDj3QqfMa6jrTc6ZbSZI1DuVAGmR0AsDHTBr5as1Q1hSoqrQRTDtpFosSS3c3PU45xDJ1cuUlwtRWGkIzalIJB6AqQRHyw+oVCyqx3YAmABc3MAWHwx14VGYjW9MoSlVYltKqoA1yQTvAAOn7xB6bfAgZniK0ifJJp5iSWcqDO6imljAKNJJ6oBE3LR6StGoA9p6HCfOZjyzUE2LGAQx3gd9ItfYmY+BzY72Nq0gvFs3R1KtHzFEiXeo7MCwGoyCtw8vYXJvIsB8zwTRlqVd6inzDCqjzCgSS1rG4t0nrsGXFuO5dqKpRy+isVC1HYtER9hZNyTckdBBjCNz5gHmVSvlra5YsWYkhV1W9ozEC0m5vBanxsZyXfcPoZZAKRRVemxK6Kp5VcCSpMqXFw2yrJ0y1yRKWSospBekkCeZmEkkWAK6pHUkAWN9pLFGmtFtObWoyiQnkG8mN2QkQTMkCLREg4XLV3hiB8YPwBI/DBUqZKTshWy1JWK67g7o2obA2YSD/AGMM+HcODhn82p7U2IuesyMG+GqMI7mJY6QQBsN7gCb/AJYLpn2j3f8A7R/LHVFKk2NFdwOl4eRmIl2mTFuxJsqzHW3bCvPKkOCwao1QMCwUsANYh3YloIKkXuL3tjVZdRJmPZbeOxAsSJueknqAcKePeGqa1TqztPWYJHlZlgBA08/lHUIFvS2J5dKaGGnCOEEcIqV1NIMuapsKqkFlEMhUkSBBYHTFtUnphRms3Uc+WtWnWpBo1LTYMJ0gSxpge0BsenrhrwQfUnKrVy1ZNQfaohBkG4qqgqCVFhJtcEbV8T4DQo5qn5RA5VJUltQjUSxViSFMKBfocc0d50xW7FPHmZnWkhBL6V0QZJJIBB2UjVFz9o4GrUHK8i16tzrVi5UmKYJ0oQQdSm+oghE7WO4jmUQVSbVGIVXZWOlBqG4MCSGvE8pwrylFAsNmAgYXUBzsVInSsN6QTtiknbtBTJ/T6PlCmKFPWJBqk3aTJJHWNgRFsUZPihpAhAoJgMZPMszpJEEAkCRM2F7YGr06ct5bNpW4NQQWEgWA63mOwOJLSZ9S00RtALlhILKvWGb4hQNV/hgJJGdssbNcuo1AWaQQNWoAACC22kgxufZ6dShSSmo80unmU1qU/qzDSSCJJHLY81wdOAk4VmNUeQ6tGrmUrbvJi0dcW53L1FlfNVwALhiYsrFR2gtBi0qcFtXszJM7VcASFcG4OsiBtBCX9Zn0xynpZKjeYilApCkAF5IBCWjlBk32HyGepqnU1RiwuS8kta5lbiZMb+uKlot0B95tgpsYKSqBpioBa8Bh8CdN7E9xbFtPMk020l9UiNO0WmbWP64pHDngEgwdrEz7otg2hw10IklSYaCQJG86b6gBO+N1UgaWwbI5eq7qKVNnZrgAMSx6/vf0xf8ATCyIpHsarqZkG4j0B/M4a5o5dqlVK+bDaYNKqKZdWPLOoAE3WQL2gdLYrpZ3JU1Yk+c8HSAKmnmBAsQkld79QNxOJvJe7V/wOk1wynI1y5K+W71KjgKS/MSZkREsxJ3np1vj3CsiWY6NEqZ5yGFgW0kEEEklR2mx3wZV8T6Cj5WhpKLT5nph4ZNiuqQoGwO5BIOwgDP+Jq9ZXFV6hZm1LpbQi2OoeSo0kmRzb26zjOc5LgCjG92aPKeE2X63NsqUNQD86rqBJkI0abRNptEbjCl85kkXT/8AUsoJg0wmiSaZiS3NA17aSdQxnqWeqgadbhNUlQxEmwnqJi0wcSpZSpUOpiSGIJZ2IF7aixNhb2trYVQfd/bYa/A9zPFkEtk8tWW3tudcAAamgLCz1kkCbRhdW4hpAIclmVg9Nw1iwZSQBAjSRHqNoGJ0s6tGNFZ0eX9l3ZdGnlQ6ACTMqTMcwtAOAanFy5XWpKj7IMXPUE6o+R2w0Yx8AbotydQIVfWVIGtQF1AsCYUyNjG9xe/bFjBq4LGBBuQv3jJJC3O5NgYHYYO4p4lNQoKC+YTTUHzqK1GD3LrTktCaiT3knFNbh+bSmKzr5KO0BSAh5gTrFK0IRImI6YylW5nvsHZLw8ASKtemv1avT0lXUyyxqvtFyN73i+JV8pl5NSp5lSo5LFVTQoJLmFA6SBsIhrbCVfFso1NrVHFJxqpM6sutdgdKgj8Yw04V4dqVcv5orlapeEpsGGpI5qiuR0NtvjiEpV7m+SlXskc4jm6Jp+WlLSpVS0oSdXKTpJWViNJPUDHeF5ah5VR9KTTNN9Tm5JPsimZ8wCeYRsJxsuC+GilGoi16r5p6TKQnOp13AgqfLA5ZMg+7bBfC/Aa0yfpNU1G6U1Lcx+Bkx1UScc8pPdKzKX7GWytSjUoNQFIViqg0ytMgqS2tr6CY3Bv07Y1GR8LD6IFzOXSkqyyMRzljG4C6ioWTB7Y1FCiaS6SUo2BiCWA7rSB+T1CD3GF44iVbkpyEuKtU62kkXAsiEzuoJ2viU7Wzdf3/AD7DK5cF1c06aKSGqgMoWKbBB1CruSCVuEDR23mhPEVPJ0NQojfSAzy0EsdWkwGUb30xhLnPF1OjVNNHpNmOYszFztMzVLe0BPu0iMfOON8cqVC7A6raSxN+cNsJ2/XpjYYZJOlsvn/JnoX6i3xFxt8zmA9RQp5ZGqdomLABTcx64e5R/q0/dH5DGMyGQqldZV4WTdW9lbltUaYFus3GNFmMzooi5BCCIjePXHtemqKpHNbu2MqhuMLvE/DKtIrVKuKdVNSspIBK2aYF4WO1sd4jllYgMzWnYx+UYHFEABddXSpMDzGIBvcLrgT1j8cPlt8Gass4Fw0ZhGpNTkmHV4mosCyqSwAU3kHsIjC5MhlvMKu1cAMRuoJgxcQYPxOCV4Yo5lkGYB8wg9j9qRjy8Gp3t/8A0M+8DVzYjLG33oCQT4jo5HLpS+iiozuNVTzmVwV+yFAHJcExKmI74TURTe0EPsIv8kYhhFvZY4YcXyw+iq0sfKKqJMwptpBkmJi2wi0ScU+DMqKmZQkSqc5/h2/5oxPpuOzdglHc09Ph/lU1T7ognuep+c4opUIVfUk/9Rw7zzC+AytkH+n/ALR/PHRr3opWwKEQBmqDkUc1yLSJGoKYsD/WIK00cup0ZZ6jaxqYOU1KSWmdO3eSet43LHP0gaZBEgsqkSokE3uTYx3EdyMZJcsjtykJr1LpqcnLaGZyukT7/snuMc3qJXI1Otj6r4M8G0xTNStAqT7LQCgvB5WEat79Iw0z/gRap1lqqkBmXQuqQQvUkk7WFvyx8ZrVq7Vmdc1pJgStR0taFkQIA/LH0Wtxpfo6VauZzLVPJCgLqMmNJJqatIDEm5A7+mLxzpxVpHJKEovZinjfgZaOVpZrMGuxems6AOUtfQeU9ze3brjG1svrf6qm7KzFQT7RgKYMHSpAFuUWLbm412T/AMQatdymZqVKWU0Si06KmArFVi4t9kklhqHyp49lMk410ndxMFlhT94AzKsb3YQJBFiQDLLN3tSK421zufOwGOwOC8nQq6tVPUhAv5ZMgCJNiSB1PTD/ADedBomrl8iBRD+UahYsdRVjpAYsQYuCO3rhSmeq0wCtLTOxkkxHsmItsfgO2AsjkuPuUqu4ZkVrVCmphUltM12LDVDe0rNtExy7+/DHJ8N0hkevTpU6guqTzECQSNIAQTdiQN+2AMlULUKvmApUOnymDJTQGefWPaYkREdcIXIJ56jGNoGr4XIAwtTn8L9hnUaNHk6eX1aADVdjCLTJ1HeFECGOw+ePZ7i2WGk0UKsJBBWbSCAzbM24kdOlsIxUReailUFDPmFrjoLKo0X6zgU1r9Y6gH+eN0tUrbf58G1UjW8O4gK/1VV6gUB2QLQDamg8mlSGII6mY04b5XO0SVDVsvTIVlAakyNt7TN5k206QvL0EY+ciTZZPxwXk8kxdFjUWIUIt2JNgAB1nDdNR3WwNVm8fi+WpqsV67ymxZVAeCFMETuASQYANo2wgUmrUK07Ox06k8ozIAH1rPqFus2+GEtWlRuBqDbQZ37YO8P51srXp5ikYemZB/Aj4gkfHDJ7btv9wDnNeFtJC1a7wUDF9VMop5pQuKhUGAIuJnbCX9nUSrsuYYFVlQ9M852KDSTBi8m2Bq9TUzEkyxOojqSbk9MMc1kKUVQmYZtJAy82Z7qGVqeommokx3I6YXU/0/1/Nh/byJRlWOwf/afn6YbrkAlOmartU1A8lOooNOCRzahBPUAGI7YmHzWQqFNbU/MU06oXSwCsYZTcgNHqN7G+B8vnwmrXQLc5JJYqZEwAPs7zt/Q6newtqjuU4StRqnM6oEZksGaQBAeDCqWNzNpFsCcPyAcrqqqin2iZsLz03t+I74tyGYLunmGowBJKqJMQIFoPtAfBRh9kaFZ3p+Tk1by7yaBluxczBAifeL4Vz3djRVh2b4LRaq9SlxKmGAA1IKSWACDSEqC5G8b3J64UvwmjMnM+dMj2GUzYTLA69+nbtjR0PDYSWzZyeWi+hafm1Z9KQYhfecE1OM5amR5NJqrDapm+aP3KCxTX3wfdgTyRUaiv7h072yunwTMZpEEsy0V0K50imq2srMR6ielonD3hXh3K03NOpOYzADHyqVM6Sw+wXM2m2oAAd8RyWiuBWz2ckD2aSXb3BQNNP3KPeRhrneNrRpN5CijTIk6DNRv3qhMi/Y27nHHJJR3Y1t7Iuq8R+ij696WXB/8AxsoF8wiLCpVPs/C/Y4yWc/xM0MyUUFJbgxJc/vOeZveSPccYrxH4hqVqjlFWihsQm5sAZfczuYgXxmW9+L48ba32/PzgWWSK43NlW8XBgSQSxuxtb++++F2b8SlgSGJYkSJ3A2DWuIxmzOJIbR1MXxWPp4XwI80mG0M8WrGodILAggAEXBGx6C2/bDDhuaoMHWoTcbrRQnvZiw03ETBsTbCYtHv939MFZmuKbsqP5igwHCkah30sJHxw0sV7AU2gyoMuLq1bULgFxE9JGgWmJE3A3G+JvxxSmk05hYnV6RNvnhI+YnEEA0sZuCBHv1flH44uk0I2a6txPLswPm6l6lEe3+5BNu2IZjiWW1chqaZm4vHbbGRkdD+eOh4IvHXGdt2HWa9uJ0OmuOthgqln6BCNFQAe00A+8jm/uMYarWOomflYfLpiSZt7gM3zP64RqXZh1n1DjPEOGfQKiU/pLVXWxKWDCCs9NMjoTjL5CKdEmlUYO0SGpsCIkwDcXJH+31OM3+0ahXSajxfdmM/CbdsMOHcfFFCAjGoxOtjUYArYqAojqLkkzAiMSeObpNjKcQ2rxzMeyahJNv8Ah/8AwxCp4rrg/YJ2uhH6YSZviLM0yVHYMYHuv/c4qFWQQSxa2n8ZBv3jFYp9xXLcdZjxPUdGR1WWiGANo7Xj4xIgXwvpZ5lkHmldIknlJjmEEXHrIubYGGXeGP3SFNx7Rm0EydrxMW74ur108taYpqH1F2qS0wQB5ZExAN5HfGcUDUwbzWB9ogzO5w84LxUBXFQ1C7NII7fLvOETFbGTff0PxN8RUnofxwZQTVC2N8/U1szAGOskX6SBM9eg2xXQr8i6aoSO+83Pb174VASQBucMMrmKK03V0LM8Q0CVgzymbE7Gxt2wvTtUa0aKhwygJDcw663FvTYQfWMXtl6KUhSqVGpIdJ00zrDGWhiYW4VjEi+09kv7Nq1Omkep/wDJwQPDjtpGosdov+G+JzaezYHlj2ZVmcpktLFcxUZ45VNKxOoggvrsNMNMG8j1wDRy1N2Chit/agkD3gXjG2yf+HdRUNSpT0Ity9YimoEb8xH4TtgrO8Cp0dAp1EqlrHy1aFbooYgaz7hhXkoCmZirlaNKk6UauYqFwA5CinTaDqGoMxZoO1htOE6ZU3GnG1WoiGFyTtFpNapeOsCmI+eCc5xCmjEfRlKCOYtmBNgSBLi+426Yj1ZI6ajzZgVyxkdPeMTRWEWYQZGmRe15HuxsP2xTJ/8At8l/EtQ/nWww4ZnaTH6ylkUWJ1CiCekAAsZOD1mlbN7TFplXNtL36En9cFVuBVFiab6SJBIid9p6Y33Csy9StpywpL2b6PTDR1MAGB6k40vixc1RybVKmbUkIQi+UgBMbRpJYnboOs9MJ1m3/sLSR8eyXD3V9RWmfSouoX35ep7Y5n8hofUtNSpG2oi9jImTAPQmd8DcL47XoDRTZYPMQ6K5naxYEiwGCX8U1zq8xiRBA006aQxB0mdJkA7i0jqMdDTJKSZH6aprcwlFjlVYM3m+olgLTcD070cVr0akeVTKNu2tr+7ciJ9MCpxqs0jVt6AfyxLK5rMVWCUw7sTYIJ/lgKFOx9aaGLceqin5VMIo06ZEFotN7AEjeB1wK3FMywVHzDlFAAGomABAi/a2BM/nc1Sd6buVZG0ssix7WscTz/FDq+oetptBdgSbCbBBF5/DDKNGc/lhWWzDEkvWqjeEDGT25jyi+++3qMaRa5dAtBamtFmpU8921Ku7+XsgNie0xbc5bL8QqiD5lT1E/wA7YcUPEKLZ/pOqPsVIB9CSSY92JTS8BWReRrR4u4EOabDuGAPvH6Ysy2ZNQFOZ1O0CSPdfvBwgzHGWayCsJ25ix+RMfhhllqxLGXYT7KiZ6SSZt+mJyUIq6Y8LlwS4l4OcIjutQBwTIp9vQMZ/DGYzHBwJGr5iPwx9C4tl6Iy6sKtUsJtrJEECwB2vJ+OMZmc1exqR6k+nTBwZnPz9hZ40hGcoI3APbFVXLkGxGwG/oMODXHd/+bEfOHdvxx1amiemInOXY9V/3D9cRrZYg3K/BgfyOH2ZzKsRaIAHKImBGoz1O5PfFIZT3/DA6r7h6a7CA0z3GJLTMG4if1xo0yamN/gV/LDvL+EdS6mZkHXVSqW95FMxhX6mKG6EuTCfRl/9QfI462XWPbHyONzX8IBTElvdSYf9SrgPNeHqaRLb39kf93wwH6mKdB6T8Ix/kL9/8Mdp5db8/Tt6jGrfhWXlddZQWgACj2EDqB8epwg41Uoq2mgS4G7FQs+gGo29cNDNrdKwTx6VvQA1IWhpx2pQAI5vwxS9Ynt8BGI6z3OL0yNoIbLR975f1xYMjaZse/6YEFQ98XpnSCCQpj3/AMjhXq7GtDZOB1GCobWLi4Fjpk3PYDFQ4JKF9a6RvzKD0+yW1H4DAOdz/mADQFi9ib/3/PAoqGZkzhVGdbsOqPga1eCFV1l0072qUi1/9AqavwwZV8JutPzDUU2B0qCzAHuomI6z2OESZph1n3jFgz7fdU/D+uM1PybVHwPaXheAGFX4eRmJFt/+FFvfi7/J83835ZfMf+yMZ7PcQNRVGkLHbrgZazDqfngKM3vYdcfB9q4bwtEpg1aM1CAZesEp3kqV9lqnLEw282x7K+IalOppUU6SA7UQFZp5QA2kvckXJJvtjNZGu1bUgekhCF5ZW5iv2J+05B2gC2DeH8EZrmpTn7KFhTkmyhpWVI1SAOpPN0xxwUpOlscGWXTRpuGeIj9HfL1CGVnYE1edipI0at5Ohqc2HU9yEWYzjCnTYsyidKuzQJBiUiWJi8jtOKm8PvQrTUGtSquWRrRT0Bo0yR7SEEx17mR6VNQz05E7wigTq6qZBUyDymZ7TbGy2tpEYZad8ltNagP1WczJAGyvUS99lLA/GBh1ksrnas+Vm6pIA1JUqsSJjmE79v8AzhbkssiwQHYfvgE/AKT8J92Nx4c4XpBqMqoSDAliVFjzS0THQR3MdOLqz10uD08eRyWwg4VmKxhKlaorGxPIYb3Mhttf9MSzVDOUswqA062qIU0KY1XI3VQZnrbD4UqdR/q1jTdTuGPd/ZvN9xIsMczPiWjRqK2palUCJQcqdwh+23rt03mfR9M4yj7jZHJO09jVZHhFFAUCojmGq+VImOgEzpmfx64x3jjhOZqag410jOhkDWmYkD2SNvdGFtTxtT1mH0PESxjb/Vt8Onpin/NZ+lU6xqkxSdRDMUZ1ZGUOqtzHSWglTeP4e2ShVqmQ6yl7eD5vlchocsaPmhdaleYcwldViG5TftIjA2U4TWqHSEN+rTv6Wk/DH0xeNr5leaVI66nmFdAEFlhpEEHmU/Gcep54rz06KI17qKYPqARSBn0GOWTrcpjSltZm+HeA6aDzM47U16LADN7knV8xfuMQr+IjRL0cpSGWTo9jUaLTP2el9+5OHeay9SoNbql5mYBH7zeXb44SVaLExTj/APXrb8QYxHqqe3J2RxqKu6Mm/DXdixV5JklhEk7mTbF9PhxGwX5z+QONAeD1N2hPVyq/zJxZRy+WVgr1wzfdUE/855fxxVylQjWP5YiTIiIZouTYKDeLaiSYtYRaT3OCsnkKIPs6j3Yn+g/DDuplFADUqDOOpqNpHTtv7p64pql1YCEpyC3KotEWLXv6e/DQafIHJLhB2QpiIHs9RTW3zAvgmvWRVakWpLqINyuq0xG7dT+GEWQ5tZNZqkdGPLPYi4+MYEznClZ5RhEybW93r+GLvIlHZIS5SY3r0mIKkyNrAj8W/TAv7IDEAgyfX+UTg/LOxUKhEKILdB8DucBcQq1lGmgrGxDPKyZ7SZHwxFa5brgb2pblacNy0gO9Nf3qg/EarYuzHCsqqj62jOmbyZN7CD6D54z1bguaALGjUC9WItPQatp9JwG/Dq4XV5TlZiQuq/YxMek73iYOFcJvli64+B7TyauHZUpKKYBZjJAkwJOggTHXCg1SpgFf4XUfiIvhS6wYMT674r/uxwyx7g6hrMhxR1SFosemtaqT1G+ifxO2CRx5ay+XUoswAgGtVqNfv7QvPbGY4YDMliANoMfj8MHadIAB9qw2tt12wmTFEeM5Gu4EUzTEFaekAD6vUp90lsKOJ5VdbCmSygwuog263/u2GFLKvQy59oMbRYXI9OwHrthdlyQVWwkgSSABJAkk2UXuTtiSir2YJSlRzhPAfplZaAKJUqRpczEid4MbmPjifHP8KM7l2iaVQQWlWbYFR1W12HXHqZSlWqVkeotdSFDIVNMkESVJW45bER8t2/8AmbMpSVQiU1KkU9AblGqWIZnb7QIvPw2HXjlBLc5vcmYTM+E82hKmg5KmCFhj8gZ/DCyvknS7o6/vKR+Yx9LyfjJ0IqVFBcFRrKrqCknzBrBWNQ02nSCp6G2vynjmgqUKPlqwAWlUdlgKFiSpCtqUywiZ943opwa5A8jXKPz9pxyMfonxFl+FvUpaqeXJNRdapSLNzqRpMEMFNjIFjB6xhF468HcJy+XFbTXTUyqPKmRqDEHRUgH2GtIsfdhnXkKyJnxOMcx9E4V/hyM3SFXK1jB289QltTqRCs8QV3k79MS4n/g9xCkupRSqx7QpvEbH7enUL9OxwaY2uPk+c49h7m/CebpmDQqGBJ0DXpsCdRWdMAjfAGd4XVpECrSqJIka0ZSR3AIuMANoBx1Yx4rjmME+nPTamrsqsqajLeY3XpBgHmmIGBV4xxGkhKmokDlY0wQbjqUgyL/LG1zOQoty66obYvpnVAFy5URIIMAj4YOyvDSFIWpVYdTUc6R8C0D448yMpwbVcE6U0m0mfMX8W8TLKXruwpnYaV3iRIXYg+vTth74f45VqOi+QatUjmBVasnoYVlI67zh7nqGXT2/rdOwsiD+IifkCD3wo4h4mRUNOlCqd1oA01P7z+249JIxXqSnukacMXEl9jSZriboSrJkqRUDUQ4UqTNtQVoPpIPbCg+MmQeWSTT2IQoykdQdNyD6gdcYmtSRqTM1RhUDAJTjlKmZOubEGLR1xVw3I1qk6E5Ab1HIWmD++bNtssnD7veVMXpQX/Fa/k2Gd48tcaRWNNeimAB6Rb+eILwyoV1IVKzpkvc2n3mw92FOUy2UT/jVjWf7lMMqf7o1P/y47xHjiMAmXy9NAOqLpIE/fHNv6ies4C0rhCSwzls5NvwNv8rowPmvUCg3WmhLVD6GCqL2BJ6EwbAauAhRKFL6MquBIGqsdWpLuRCAmobXgmZGKcj4uq0W5XZiYaCqsoJg3YgNAPY9MNeL+MDXy7q9TLs5UjTzLBiVIDA6rxaR78Npg99/+hE82JqNKvjk5Sy6ltYI8zQfMgyW0kc5Y7mG5jN7G/NBNLPAHlv+6Jn0LEGfSwwt4dxDLtVp1XcUCTyAwVGoERN12MEGLG+NhnPCFSsC1CugBEhYMfAg3A+HScS6MsmxT6rp9q/PIjrVDE6UHWah1EfMyPljN8XcuRqzDQOlKItMzsMG8b8P5zLtqajTZPvAEg23tPX43xzw/wAPzFck/RKPljdi+lR0N4vfcfngrGsZWOfXvYACix9VUqMbXJifhhnSo+WNZK0wp0zA3ifaNzY98PeNZjKZKn9aUev0SlqJm+9wEsdz8umLKVRwrVEpKxqaNKFCwBlrwiszHS12J+yBy7Y5c+TIqSOnGk1YFWyL1aSgVG0nmXqBMS2ja++F+cyXl6SzCwiCoJJtcbTa3bGv4rnkC6UAYn2juosJmRzXmIPv7Yw3Gs4guzEEndiBPp2HuxLDN3vuyjAMxUEnYSdv1PU4so1ldb8o9kWIJjtMT779cD5vKinoZnMyOUG19pMbTuZAw24FkaVZnWvXWkfLYh1qAqzSrqsabEMLkG8W9e9vTHUya3dCrO2YaFZSYvBAI2Jm8kYEr5uql9bekfyGHORq5rNNSyi1mYAnQGcxNzed9rThzU4uBkxR+hK9YEjzzTVgQpAYghZESombSDg9dp6a3+PAdBjanF6zKAzsV3htX4gGME8I49VQFKYnWTYFg37oIIYi23WMafg2d4Y9Jxm6JVwoAC+ZLmCSZDQpJgbQMLvDvDsrmKjLVbyEMBTqEA/6mKwBE+8xgPNHfUmq/PJtDBKHG61M+ZVoI6cpE3A1AkKxuQSATFmtgPjPHhmKgc0aSWjSiADcnb4xPoMMfFHAsrlawpUa5qgwWIClRvFw14B7dce4/wCA2oUaVd61MU3AKiKgJkAjZCBbuRhlmxJpp1f7/wDguj4CU4zw96fPlYrEKGqB2g6VCzomBYDYYX00ynmBidHUCT/TAeX4JVal5tII63A51NxEysyAJFyIvgXJZPUy0ypepGwaCY7dMM3F2k1sZKjUZriS1ICwVUbwRJ/n/wCcR8hXtGFpyD0aulyVWLDla/U6g1wLi2C6edMqKD0i8yQ5IsL2IBj+WOGWN8wLJ+RnQ4OYANOR0OnbFXGeF1ZpilUWkNBXQ435nY95sRbGe8U+MKtYrTpuVpUjYoSpZttRYQSO3vPfC7JeIs3qj6RWJO+py1v4p7YpD0WeaTtJ+GJLJBbB2Y4RmSfapQOikCf4bHF1FKtKmwKq7W0nUViJmBFye8iMCV+O15AZ9QP3lX+QGBa+eZ41AW2iR/PHWvS+oj7XX8EpdKXKHOWz7sW81PbiW1B9UbS7DWIjvtgviGYy1RShBCiPtHcTzC8A3N+zHvhInHSIlZ/i/lGL34wjJBVwvppH4ybesY3Tz94/YSWLE906D8pxJaQSmlYhQCEUgwuo3515rx3+GHNbxDUFPV9Iqsy3dWEKqWEhzqPx1SZHL2xXBFo05NR2JvAIJAuYPy/nh7Tr5R1ZS6jWNLSDESG/6lXCSnOEqp/YeOFNfqH3+dquRYVCFzCVAfrKRLKASOpi8C2oLsd4ONDl/wDFjIZlClWm1yf+KilROogEyRsInHzTN8GolfqqqdhBHy74VZXJVlYqrWJ5oYEdRJHw3w8PUp/5Ey+nbNjxjP8AC2JDhYltGhTAUHSsFNgQsxjKZ08NYwBVAmzUQJiFs3mG9wxkd74B4hw6qzEtzX/u+FdXLEGwj06/rikcmoZx07H2T6cFqNJerVHKz1DaR1CgyffI9RhVn/GFQjTTG3V9gfSmsKP7tj2PYTJFOKbPPjkkpNIzGfzbvz1XZv76DYYK8O8DqZtmFNkRUEszSTHoNifiPfj2PYVcFY7j8cOyuXv5ZrOPt1oPyp+yP4tXvwv4zQ1oatVn0rbSrE9Y62A2sMcx7CvlEVklb3KkyiBCy9DpAItIneDLD4/DDrgvhwVqK1a4Xy2goiWmfv8AKNvT+WPY9iMuWyluuQLPU8t5v0ZaZVomfsjrY6wZ36YS8S4GtO4Yx7h/THsextTtbjKTTpFVDgjLlnIFN9UEO2pWTTPsgSDPWewiMSXxIyii1IGg9JdDNRc/WGGGtqdk1fC/Wcex7HRF3uVT1WmPc74szeVrJTd1rh6VOpLLpP1iK94JEw0G0WxHO8fr5mnU2poqtKI0auUG7BRIv26dsdx7GlJ0HHihq4FIyod1VlDPU2MlVUE7BV6enXvjSJxFygRYWkoiIuwFrmbD/T85x7HscmVVFM6GknSFfF+KNSTUBO1jbfE8lNQU1pgebVUOC5IA5dUagCfgBfrjuPYbDBadXcW7aQtHEihamEWXUCowZwXsDEgiEm+gAbm5wKlMgC849j2OrsZ8sbcTpolNK/lxRUqjBG0uxIYlrhgtgdyemCeCU3zS5sJUcCjlyziowPsaiFQhZCgye5m+2OY9iWWKhjbX5uUhuzJO98O8l4njJ/R2o02XXr1/b90+788dx7FpRTqxUwZszRqIKi0ol2JWWGlREKp1tMi5kWJIuMVeIs/Seofo4qpR+wjvq02E9e+OY9iUN579rKPaAw4dmmTKFEJHnyGIJ5lB9hlMruDcAG/XGeTiFI1DVK1GQQiAFKbaQCZZlQgtPWCT3x3HsXWGH35JKTshnc1raZdpAPO2oiek9cN+FUq30eqwYCk31bqCdTStRgJj2YpkG/UY9j2ObL7YKh4u2NPGng5MjmPJSozSgfVAG5YRF+344z4ymkltRnTp2Fr/AK49j2GlmnF0n3MoqrKKuUYgcwMdSInA7qRjmPY7/T5JS5IzQPXOCKGYGkCOkY9j2OlSaexNkEbHmbHsewDFC1OZR3ODqtrqSCOxIx7HsPBJxdgvc4OIVYjWxHYmfzwJXbV7Vzv1/kcex7EunFdhr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>
              <a:latin typeface="Calibri" panose="020F0502020204030204" pitchFamily="34" charset="0"/>
            </a:endParaRPr>
          </a:p>
        </p:txBody>
      </p:sp>
      <p:sp>
        <p:nvSpPr>
          <p:cNvPr id="7" name="4 Título"/>
          <p:cNvSpPr>
            <a:spLocks noGrp="1"/>
          </p:cNvSpPr>
          <p:nvPr>
            <p:ph type="title"/>
          </p:nvPr>
        </p:nvSpPr>
        <p:spPr>
          <a:xfrm>
            <a:off x="326821" y="404664"/>
            <a:ext cx="6429400" cy="57569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200" b="1" dirty="0" smtClean="0">
                <a:ln w="190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Diseño Metodológico</a:t>
            </a:r>
            <a:endParaRPr lang="es-CO" sz="3200" b="1" dirty="0">
              <a:ln w="1905">
                <a:solidFill>
                  <a:schemeClr val="accent3">
                    <a:lumMod val="50000"/>
                  </a:schemeClr>
                </a:solidFill>
              </a:ln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33199" y="277011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3.1</a:t>
            </a:r>
            <a:endParaRPr lang="es-CO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042" y="5057800"/>
            <a:ext cx="3240360" cy="1800200"/>
          </a:xfrm>
          <a:prstGeom prst="rect">
            <a:avLst/>
          </a:prstGeom>
        </p:spPr>
      </p:pic>
      <p:sp>
        <p:nvSpPr>
          <p:cNvPr id="10" name="Flecha abajo 9"/>
          <p:cNvSpPr/>
          <p:nvPr/>
        </p:nvSpPr>
        <p:spPr>
          <a:xfrm rot="16200000">
            <a:off x="2570285" y="2006810"/>
            <a:ext cx="504056" cy="648072"/>
          </a:xfrm>
          <a:prstGeom prst="downArrow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050" name="Picture 2" descr="https://s-media-cache-ak0.pinimg.com/236x/5b/02/61/5b02610fa390ceb660de79e5f5bd976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15" y="1349771"/>
            <a:ext cx="22479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3350182" y="1698202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Revisión Documental</a:t>
            </a:r>
          </a:p>
          <a:p>
            <a:endParaRPr lang="es-CO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Entrevista Estructurada</a:t>
            </a:r>
          </a:p>
          <a:p>
            <a:endParaRPr lang="es-CO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Árbol de Problemas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://1.bp.blogspot.com/-Pe2lxH_cdCo/UqdkHFZcDBI/AAAAAAAAAE8/OYt2msHx-IQ/s1600/Mu%C3%B1ecos-puz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2" y="3504548"/>
            <a:ext cx="2579795" cy="193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lecha abajo 12"/>
          <p:cNvSpPr/>
          <p:nvPr/>
        </p:nvSpPr>
        <p:spPr>
          <a:xfrm rot="16200000">
            <a:off x="2651161" y="4125287"/>
            <a:ext cx="504056" cy="648072"/>
          </a:xfrm>
          <a:prstGeom prst="downArrow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/>
          <p:cNvSpPr txBox="1"/>
          <p:nvPr/>
        </p:nvSpPr>
        <p:spPr>
          <a:xfrm>
            <a:off x="3321086" y="3893377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TIGO-UNE </a:t>
            </a:r>
          </a:p>
          <a:p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Gerencia Back Office Sales Support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 descr="http://2.bp.blogspot.com/-JVRyPvMcGew/UazuHA8q1eI/AAAAAAAAAKQ/1XFv-6o4Wog/s1600/businessincubator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221" y="2704709"/>
            <a:ext cx="1770880" cy="177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83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Facultad Ingeniería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1462</TotalTime>
  <Words>523</Words>
  <Application>Microsoft Office PowerPoint</Application>
  <PresentationFormat>Presentación en pantalla (4:3)</PresentationFormat>
  <Paragraphs>85</Paragraphs>
  <Slides>18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Plantilla Facultad Ingenierías</vt:lpstr>
      <vt:lpstr>4_Tema de Office</vt:lpstr>
      <vt:lpstr>Tema de Office</vt:lpstr>
      <vt:lpstr>Doris Jimena Correa Guisao</vt:lpstr>
      <vt:lpstr>ESTRUCTURA DE LA PRESENTACIÓN</vt:lpstr>
      <vt:lpstr>PLANTEAMIENTO DEL PROBLEMA</vt:lpstr>
      <vt:lpstr>Pregunta Problematizadora</vt:lpstr>
      <vt:lpstr>Objetivo General</vt:lpstr>
      <vt:lpstr>Objetivos Específicos</vt:lpstr>
      <vt:lpstr>MARCO DE REFERENCIA</vt:lpstr>
      <vt:lpstr>METODOLOGÍA</vt:lpstr>
      <vt:lpstr>Diseño Metodológico</vt:lpstr>
      <vt:lpstr>Presentación de PowerPoint</vt:lpstr>
      <vt:lpstr>PROPUESTA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auxiliar</dc:creator>
  <cp:lastModifiedBy>Daniela lópez rendón</cp:lastModifiedBy>
  <cp:revision>149</cp:revision>
  <dcterms:created xsi:type="dcterms:W3CDTF">2010-09-21T15:23:03Z</dcterms:created>
  <dcterms:modified xsi:type="dcterms:W3CDTF">2016-02-17T15:36:49Z</dcterms:modified>
</cp:coreProperties>
</file>