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73" r:id="rId12"/>
    <p:sldId id="275" r:id="rId13"/>
    <p:sldId id="267" r:id="rId14"/>
    <p:sldId id="268" r:id="rId15"/>
    <p:sldId id="269" r:id="rId16"/>
    <p:sldId id="276" r:id="rId17"/>
    <p:sldId id="270" r:id="rId18"/>
    <p:sldId id="271" r:id="rId19"/>
    <p:sldId id="274" r:id="rId20"/>
    <p:sldId id="272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Triángulo rectángulo"/>
          <p:cNvSpPr/>
          <p:nvPr/>
        </p:nvSpPr>
        <p:spPr>
          <a:xfrm>
            <a:off x="0" y="4664144"/>
            <a:ext cx="91510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val f6"/>
              <a:gd name="f14" fmla="*/ f7 f0 1"/>
              <a:gd name="f15" fmla="*/ f8 f0 1"/>
              <a:gd name="f16" fmla="*/ f9 f0 1"/>
              <a:gd name="f17" fmla="?: f10 f3 1"/>
              <a:gd name="f18" fmla="?: f11 f4 1"/>
              <a:gd name="f19" fmla="?: f12 f5 1"/>
              <a:gd name="f20" fmla="*/ f14 1 f2"/>
              <a:gd name="f21" fmla="*/ f15 1 f2"/>
              <a:gd name="f22" fmla="*/ f16 1 f2"/>
              <a:gd name="f23" fmla="*/ f17 1 21600"/>
              <a:gd name="f24" fmla="*/ f18 1 21600"/>
              <a:gd name="f25" fmla="*/ 21600 f17 1"/>
              <a:gd name="f26" fmla="*/ 21600 f18 1"/>
              <a:gd name="f27" fmla="+- f20 0 f1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val f31"/>
              <a:gd name="f34" fmla="val f32"/>
              <a:gd name="f35" fmla="*/ f13 f30 1"/>
              <a:gd name="f36" fmla="+- f34 0 f13"/>
              <a:gd name="f37" fmla="+- f33 0 f13"/>
              <a:gd name="f38" fmla="*/ f34 f30 1"/>
              <a:gd name="f39" fmla="*/ f33 f30 1"/>
              <a:gd name="f40" fmla="*/ f36 1 2"/>
              <a:gd name="f41" fmla="*/ f37 1 2"/>
              <a:gd name="f42" fmla="*/ f37 1 12"/>
              <a:gd name="f43" fmla="*/ f36 7 1"/>
              <a:gd name="f44" fmla="*/ f37 7 1"/>
              <a:gd name="f45" fmla="*/ f36 11 1"/>
              <a:gd name="f46" fmla="+- f13 f40 0"/>
              <a:gd name="f47" fmla="+- f13 f41 0"/>
              <a:gd name="f48" fmla="*/ f43 1 12"/>
              <a:gd name="f49" fmla="*/ f44 1 12"/>
              <a:gd name="f50" fmla="*/ f45 1 12"/>
              <a:gd name="f51" fmla="*/ f42 f30 1"/>
              <a:gd name="f52" fmla="*/ f48 f30 1"/>
              <a:gd name="f53" fmla="*/ f49 f30 1"/>
              <a:gd name="f54" fmla="*/ f50 f30 1"/>
              <a:gd name="f55" fmla="*/ f47 f30 1"/>
              <a:gd name="f56" fmla="*/ f46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5" y="f35"/>
              </a:cxn>
              <a:cxn ang="f28">
                <a:pos x="f35" y="f38"/>
              </a:cxn>
              <a:cxn ang="f28">
                <a:pos x="f39" y="f38"/>
              </a:cxn>
              <a:cxn ang="f29">
                <a:pos x="f55" y="f56"/>
              </a:cxn>
            </a:cxnLst>
            <a:rect l="f51" t="f52" r="f53" b="f54"/>
            <a:pathLst>
              <a:path>
                <a:moveTo>
                  <a:pt x="f35" y="f38"/>
                </a:moveTo>
                <a:lnTo>
                  <a:pt x="f35" y="f35"/>
                </a:lnTo>
                <a:lnTo>
                  <a:pt x="f39" y="f38"/>
                </a:lnTo>
                <a:close/>
              </a:path>
            </a:pathLst>
          </a:custGeom>
          <a:gradFill>
            <a:gsLst>
              <a:gs pos="0">
                <a:srgbClr val="007897"/>
              </a:gs>
              <a:gs pos="50000">
                <a:srgbClr val="4ABBE0"/>
              </a:gs>
              <a:gs pos="100000">
                <a:srgbClr val="007897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3" name="8 Título"/>
          <p:cNvSpPr txBox="1">
            <a:spLocks noGrp="1"/>
          </p:cNvSpPr>
          <p:nvPr>
            <p:ph type="ctrTitle"/>
          </p:nvPr>
        </p:nvSpPr>
        <p:spPr>
          <a:xfrm>
            <a:off x="685800" y="1752603"/>
            <a:ext cx="7772400" cy="1829760"/>
          </a:xfrm>
        </p:spPr>
        <p:txBody>
          <a:bodyPr anchor="b"/>
          <a:lstStyle>
            <a:lvl1pPr algn="r">
              <a:defRPr sz="4800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16 Subtítulo"/>
          <p:cNvSpPr txBox="1">
            <a:spLocks noGrp="1"/>
          </p:cNvSpPr>
          <p:nvPr>
            <p:ph type="subTitle" idx="1"/>
          </p:nvPr>
        </p:nvSpPr>
        <p:spPr>
          <a:xfrm>
            <a:off x="685800" y="3611605"/>
            <a:ext cx="7772400" cy="1199701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rgbClr val="464646"/>
                </a:solidFill>
              </a:defRPr>
            </a:lvl1pPr>
          </a:lstStyle>
          <a:p>
            <a:pPr lvl="0"/>
            <a:r>
              <a:rPr lang="es-ES"/>
              <a:t>Haga clic para modificar el estilo de subtítulo del patrón</a:t>
            </a:r>
            <a:endParaRPr lang="en-US"/>
          </a:p>
        </p:txBody>
      </p:sp>
      <p:grpSp>
        <p:nvGrpSpPr>
          <p:cNvPr id="5" name="1 Grupo"/>
          <p:cNvGrpSpPr/>
          <p:nvPr/>
        </p:nvGrpSpPr>
        <p:grpSpPr>
          <a:xfrm>
            <a:off x="-3767" y="4953003"/>
            <a:ext cx="9147767" cy="1912092"/>
            <a:chOff x="-3767" y="4953003"/>
            <a:chExt cx="9147767" cy="1912092"/>
          </a:xfrm>
        </p:grpSpPr>
        <p:sp>
          <p:nvSpPr>
            <p:cNvPr id="6" name="6 Forma libre"/>
            <p:cNvSpPr/>
            <p:nvPr/>
          </p:nvSpPr>
          <p:spPr>
            <a:xfrm>
              <a:off x="1687516" y="4953003"/>
              <a:ext cx="7456483" cy="48815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697"/>
                <a:gd name="f7" fmla="val 367"/>
                <a:gd name="f8" fmla="val 218"/>
                <a:gd name="f9" fmla="+- 0 0 -90"/>
                <a:gd name="f10" fmla="*/ f3 1 4697"/>
                <a:gd name="f11" fmla="*/ f4 1 367"/>
                <a:gd name="f12" fmla="val f5"/>
                <a:gd name="f13" fmla="val f6"/>
                <a:gd name="f14" fmla="val f7"/>
                <a:gd name="f15" fmla="*/ f9 f0 1"/>
                <a:gd name="f16" fmla="+- f14 0 f12"/>
                <a:gd name="f17" fmla="+- f13 0 f12"/>
                <a:gd name="f18" fmla="*/ f15 1 f2"/>
                <a:gd name="f19" fmla="*/ f17 1 4697"/>
                <a:gd name="f20" fmla="*/ f16 1 367"/>
                <a:gd name="f21" fmla="+- f18 0 f1"/>
                <a:gd name="f22" fmla="*/ 4697 1 f19"/>
                <a:gd name="f23" fmla="*/ 0 1 f20"/>
                <a:gd name="f24" fmla="*/ 367 1 f20"/>
                <a:gd name="f25" fmla="*/ 0 1 f19"/>
                <a:gd name="f26" fmla="*/ 218 1 f20"/>
                <a:gd name="f27" fmla="*/ f25 f10 1"/>
                <a:gd name="f28" fmla="*/ f22 f10 1"/>
                <a:gd name="f29" fmla="*/ f24 f11 1"/>
                <a:gd name="f30" fmla="*/ f23 f11 1"/>
                <a:gd name="f31" fmla="*/ f2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1">
                  <a:pos x="f28" y="f30"/>
                </a:cxn>
                <a:cxn ang="f21">
                  <a:pos x="f28" y="f29"/>
                </a:cxn>
                <a:cxn ang="f21">
                  <a:pos x="f27" y="f31"/>
                </a:cxn>
                <a:cxn ang="f21">
                  <a:pos x="f28" y="f30"/>
                </a:cxn>
              </a:cxnLst>
              <a:rect l="f27" t="f30" r="f28" b="f29"/>
              <a:pathLst>
                <a:path w="4697" h="367">
                  <a:moveTo>
                    <a:pt x="f6" y="f5"/>
                  </a:moveTo>
                  <a:lnTo>
                    <a:pt x="f6" y="f7"/>
                  </a:lnTo>
                  <a:lnTo>
                    <a:pt x="f5" y="f8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9FCBDC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Lucida Sans Unicode"/>
              </a:endParaRPr>
            </a:p>
          </p:txBody>
        </p:sp>
        <p:sp>
          <p:nvSpPr>
            <p:cNvPr id="7" name="7 Forma libre"/>
            <p:cNvSpPr/>
            <p:nvPr/>
          </p:nvSpPr>
          <p:spPr>
            <a:xfrm>
              <a:off x="35442" y="5237747"/>
              <a:ext cx="9108557" cy="7886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60"/>
                <a:gd name="f7" fmla="val 528"/>
                <a:gd name="f8" fmla="val 48"/>
                <a:gd name="f9" fmla="+- 0 0 -90"/>
                <a:gd name="f10" fmla="*/ f3 1 5760"/>
                <a:gd name="f11" fmla="*/ f4 1 528"/>
                <a:gd name="f12" fmla="val f5"/>
                <a:gd name="f13" fmla="val f6"/>
                <a:gd name="f14" fmla="val f7"/>
                <a:gd name="f15" fmla="*/ f9 f0 1"/>
                <a:gd name="f16" fmla="+- f14 0 f12"/>
                <a:gd name="f17" fmla="+- f13 0 f12"/>
                <a:gd name="f18" fmla="*/ f15 1 f2"/>
                <a:gd name="f19" fmla="*/ f17 1 5760"/>
                <a:gd name="f20" fmla="*/ f16 1 528"/>
                <a:gd name="f21" fmla="+- f18 0 f1"/>
                <a:gd name="f22" fmla="*/ 0 1 f19"/>
                <a:gd name="f23" fmla="*/ 0 1 f20"/>
                <a:gd name="f24" fmla="*/ 5760 1 f19"/>
                <a:gd name="f25" fmla="*/ 528 1 f20"/>
                <a:gd name="f26" fmla="*/ 48 1 f19"/>
                <a:gd name="f27" fmla="*/ f22 f10 1"/>
                <a:gd name="f28" fmla="*/ f24 f10 1"/>
                <a:gd name="f29" fmla="*/ f25 f11 1"/>
                <a:gd name="f30" fmla="*/ f23 f11 1"/>
                <a:gd name="f31" fmla="*/ f2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1">
                  <a:pos x="f27" y="f30"/>
                </a:cxn>
                <a:cxn ang="f21">
                  <a:pos x="f28" y="f30"/>
                </a:cxn>
                <a:cxn ang="f21">
                  <a:pos x="f28" y="f29"/>
                </a:cxn>
                <a:cxn ang="f21">
                  <a:pos x="f31" y="f30"/>
                </a:cxn>
              </a:cxnLst>
              <a:rect l="f27" t="f30" r="f28" b="f29"/>
              <a:pathLst>
                <a:path w="5760" h="528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8" y="f5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Lucida Sans Unicode"/>
              </a:endParaRPr>
            </a:p>
          </p:txBody>
        </p:sp>
        <p:sp>
          <p:nvSpPr>
            <p:cNvPr id="8" name="10 Forma libre"/>
            <p:cNvSpPr/>
            <p:nvPr/>
          </p:nvSpPr>
          <p:spPr>
            <a:xfrm>
              <a:off x="0" y="5000981"/>
              <a:ext cx="9144000" cy="18641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60"/>
                <a:gd name="f7" fmla="val 1248"/>
                <a:gd name="f8" fmla="val 528"/>
                <a:gd name="f9" fmla="+- 0 0 -90"/>
                <a:gd name="f10" fmla="*/ f3 1 5760"/>
                <a:gd name="f11" fmla="*/ f4 1 1248"/>
                <a:gd name="f12" fmla="val f5"/>
                <a:gd name="f13" fmla="val f6"/>
                <a:gd name="f14" fmla="val f7"/>
                <a:gd name="f15" fmla="*/ f9 f0 1"/>
                <a:gd name="f16" fmla="+- f14 0 f12"/>
                <a:gd name="f17" fmla="+- f13 0 f12"/>
                <a:gd name="f18" fmla="*/ f15 1 f2"/>
                <a:gd name="f19" fmla="*/ f17 1 5760"/>
                <a:gd name="f20" fmla="*/ f16 1 1248"/>
                <a:gd name="f21" fmla="+- f18 0 f1"/>
                <a:gd name="f22" fmla="*/ 0 1 f19"/>
                <a:gd name="f23" fmla="*/ 0 1 f20"/>
                <a:gd name="f24" fmla="*/ 1248 1 f20"/>
                <a:gd name="f25" fmla="*/ 5760 1 f19"/>
                <a:gd name="f26" fmla="*/ 528 1 f20"/>
                <a:gd name="f27" fmla="*/ f22 f10 1"/>
                <a:gd name="f28" fmla="*/ f25 f10 1"/>
                <a:gd name="f29" fmla="*/ f24 f11 1"/>
                <a:gd name="f30" fmla="*/ f23 f11 1"/>
                <a:gd name="f31" fmla="*/ f2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1">
                  <a:pos x="f27" y="f30"/>
                </a:cxn>
                <a:cxn ang="f21">
                  <a:pos x="f27" y="f29"/>
                </a:cxn>
                <a:cxn ang="f21">
                  <a:pos x="f28" y="f29"/>
                </a:cxn>
                <a:cxn ang="f21">
                  <a:pos x="f28" y="f31"/>
                </a:cxn>
                <a:cxn ang="f21">
                  <a:pos x="f27" y="f30"/>
                </a:cxn>
              </a:cxnLst>
              <a:rect l="f27" t="f30" r="f28" b="f29"/>
              <a:pathLst>
                <a:path w="5760" h="1248">
                  <a:moveTo>
                    <a:pt x="f5" y="f5"/>
                  </a:moveTo>
                  <a:lnTo>
                    <a:pt x="f5" y="f7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5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sx="49999" sy="49999" algn="t"/>
            </a:blip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Lucida Sans Unicode"/>
              </a:endParaRPr>
            </a:p>
          </p:txBody>
        </p:sp>
        <p:cxnSp>
          <p:nvCxnSpPr>
            <p:cNvPr id="9" name="11 Conector recto"/>
            <p:cNvCxnSpPr/>
            <p:nvPr/>
          </p:nvCxnSpPr>
          <p:spPr>
            <a:xfrm>
              <a:off x="-3767" y="4997671"/>
              <a:ext cx="9147767" cy="790298"/>
            </a:xfrm>
            <a:prstGeom prst="straightConnector1">
              <a:avLst/>
            </a:prstGeom>
            <a:noFill/>
            <a:ln w="12060">
              <a:solidFill>
                <a:srgbClr val="156D83"/>
              </a:solidFill>
              <a:prstDash val="solid"/>
              <a:miter/>
            </a:ln>
          </p:spPr>
        </p:cxnSp>
      </p:grpSp>
      <p:sp>
        <p:nvSpPr>
          <p:cNvPr id="10" name="29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99C69C8C-9C0C-4B9C-B04D-D17BA01CE7EB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11" name="18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E8F0F4"/>
                </a:solidFill>
              </a:defRPr>
            </a:lvl1pPr>
          </a:lstStyle>
          <a:p>
            <a:pPr lvl="0"/>
            <a:endParaRPr lang="es-ES" dirty="0"/>
          </a:p>
        </p:txBody>
      </p:sp>
      <p:sp>
        <p:nvSpPr>
          <p:cNvPr id="12" name="2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7052113A-6A75-4F99-8EC8-3AFF47C9B685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097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57200" y="1481328"/>
            <a:ext cx="8229600" cy="43860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EFEF72-2CB4-47A6-8C6E-01D013F161EA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888891-5D55-43EE-8D46-286095F79365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910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 txBox="1">
            <a:spLocks noGrp="1"/>
          </p:cNvSpPr>
          <p:nvPr>
            <p:ph type="title" orient="vert"/>
          </p:nvPr>
        </p:nvSpPr>
        <p:spPr>
          <a:xfrm>
            <a:off x="6844009" y="274640"/>
            <a:ext cx="1777465" cy="559276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324603" cy="559276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002FDE-D4DC-4728-B8A4-C0F1C0394587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2230AE-0F5B-427E-809E-306C3FC5C019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40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3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D7767E-F4C8-4F19-B396-263396AE49CF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4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4B1390-C3F2-4470-A948-C2722FBE7516}" type="slidenum">
              <a:rPr/>
              <a:pPr lvl="0"/>
              <a:t>‹Nº›</a:t>
            </a:fld>
            <a:endParaRPr lang="es-ES" dirty="0"/>
          </a:p>
        </p:txBody>
      </p:sp>
      <p:sp>
        <p:nvSpPr>
          <p:cNvPr id="6" name="6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gradFill>
          <a:gsLst>
            <a:gs pos="0">
              <a:srgbClr val="B3B3B3"/>
            </a:gs>
            <a:gs pos="100000">
              <a:srgbClr val="A0A0A0"/>
            </a:gs>
          </a:gsLst>
          <a:path path="circle">
            <a:fillToRect l="65000" r="3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722376" y="1059716"/>
            <a:ext cx="7772400" cy="1828800"/>
          </a:xfrm>
        </p:spPr>
        <p:txBody>
          <a:bodyPr anchor="b"/>
          <a:lstStyle>
            <a:lvl1pPr algn="r">
              <a:defRPr sz="4800">
                <a:solidFill>
                  <a:srgbClr val="DEF5FA"/>
                </a:solidFill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3922711" y="2931712"/>
            <a:ext cx="4572000" cy="1454883"/>
          </a:xfrm>
        </p:spPr>
        <p:txBody>
          <a:bodyPr/>
          <a:lstStyle>
            <a:lvl1pPr marL="0" indent="0">
              <a:buNone/>
              <a:defRPr sz="23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A2A17D7-78F9-48D8-BD03-5BCD66DA5759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ES" dirty="0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D8471357-E259-4743-95E2-E2FDED70F0FE}" type="slidenum">
              <a:rPr/>
              <a:pPr lvl="0"/>
              <a:t>‹Nº›</a:t>
            </a:fld>
            <a:endParaRPr lang="es-ES" dirty="0"/>
          </a:p>
        </p:txBody>
      </p:sp>
      <p:sp>
        <p:nvSpPr>
          <p:cNvPr id="7" name="6 Cheurón"/>
          <p:cNvSpPr/>
          <p:nvPr/>
        </p:nvSpPr>
        <p:spPr>
          <a:xfrm>
            <a:off x="3636678" y="3005468"/>
            <a:ext cx="182880" cy="228600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abs f4"/>
              <a:gd name="f13" fmla="abs f5"/>
              <a:gd name="f14" fmla="abs f6"/>
              <a:gd name="f15" fmla="val f7"/>
              <a:gd name="f16" fmla="val f8"/>
              <a:gd name="f17" fmla="*/ f9 f1 1"/>
              <a:gd name="f18" fmla="*/ f10 f1 1"/>
              <a:gd name="f19" fmla="*/ f11 f1 1"/>
              <a:gd name="f20" fmla="?: f12 f4 1"/>
              <a:gd name="f21" fmla="?: f13 f5 1"/>
              <a:gd name="f22" fmla="?: f14 f6 1"/>
              <a:gd name="f23" fmla="*/ f17 1 f3"/>
              <a:gd name="f24" fmla="*/ f18 1 f3"/>
              <a:gd name="f25" fmla="*/ f19 1 f3"/>
              <a:gd name="f26" fmla="*/ f20 1 21600"/>
              <a:gd name="f27" fmla="*/ f21 1 21600"/>
              <a:gd name="f28" fmla="*/ 21600 f20 1"/>
              <a:gd name="f29" fmla="*/ 21600 f21 1"/>
              <a:gd name="f30" fmla="+- f23 0 f2"/>
              <a:gd name="f31" fmla="+- f24 0 f2"/>
              <a:gd name="f32" fmla="+- f25 0 f2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15 f33 1"/>
              <a:gd name="f39" fmla="+- f37 0 f15"/>
              <a:gd name="f40" fmla="+- f36 0 f15"/>
              <a:gd name="f41" fmla="*/ f37 f33 1"/>
              <a:gd name="f42" fmla="*/ f36 f33 1"/>
              <a:gd name="f43" fmla="*/ f39 1 2"/>
              <a:gd name="f44" fmla="min f40 f39"/>
              <a:gd name="f45" fmla="+- f15 f43 0"/>
              <a:gd name="f46" fmla="*/ f44 f16 1"/>
              <a:gd name="f47" fmla="*/ f46 1 100000"/>
              <a:gd name="f48" fmla="*/ f45 f33 1"/>
              <a:gd name="f49" fmla="+- f36 0 f47"/>
              <a:gd name="f50" fmla="*/ f47 f33 1"/>
              <a:gd name="f51" fmla="*/ f49 1 2"/>
              <a:gd name="f52" fmla="+- f49 0 f47"/>
              <a:gd name="f53" fmla="*/ f49 f33 1"/>
              <a:gd name="f54" fmla="?: f52 f47 f15"/>
              <a:gd name="f55" fmla="?: f52 f49 f36"/>
              <a:gd name="f56" fmla="*/ f51 f33 1"/>
              <a:gd name="f57" fmla="*/ f54 f33 1"/>
              <a:gd name="f58" fmla="*/ f55 f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6" y="f38"/>
              </a:cxn>
              <a:cxn ang="f31">
                <a:pos x="f50" y="f48"/>
              </a:cxn>
              <a:cxn ang="f32">
                <a:pos x="f56" y="f41"/>
              </a:cxn>
            </a:cxnLst>
            <a:rect l="f57" t="f38" r="f58" b="f41"/>
            <a:pathLst>
              <a:path>
                <a:moveTo>
                  <a:pt x="f38" y="f38"/>
                </a:moveTo>
                <a:lnTo>
                  <a:pt x="f53" y="f38"/>
                </a:lnTo>
                <a:lnTo>
                  <a:pt x="f42" y="f48"/>
                </a:lnTo>
                <a:lnTo>
                  <a:pt x="f53" y="f41"/>
                </a:lnTo>
                <a:lnTo>
                  <a:pt x="f38" y="f41"/>
                </a:lnTo>
                <a:lnTo>
                  <a:pt x="f50" y="f48"/>
                </a:lnTo>
                <a:close/>
              </a:path>
            </a:pathLst>
          </a:custGeom>
          <a:gradFill>
            <a:gsLst>
              <a:gs pos="0">
                <a:srgbClr val="1389A6"/>
              </a:gs>
              <a:gs pos="100000">
                <a:srgbClr val="50B8DA"/>
              </a:gs>
            </a:gsLst>
            <a:lin ang="16200000"/>
          </a:gradFill>
          <a:ln w="3172">
            <a:solidFill>
              <a:srgbClr val="1E768C"/>
            </a:solidFill>
            <a:prstDash val="solid"/>
          </a:ln>
          <a:effectLst>
            <a:outerShdw dist="25402" dir="5400000" algn="tl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8" name="7 Cheurón"/>
          <p:cNvSpPr/>
          <p:nvPr/>
        </p:nvSpPr>
        <p:spPr>
          <a:xfrm>
            <a:off x="3450259" y="3005468"/>
            <a:ext cx="182880" cy="228600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abs f4"/>
              <a:gd name="f13" fmla="abs f5"/>
              <a:gd name="f14" fmla="abs f6"/>
              <a:gd name="f15" fmla="val f7"/>
              <a:gd name="f16" fmla="val f8"/>
              <a:gd name="f17" fmla="*/ f9 f1 1"/>
              <a:gd name="f18" fmla="*/ f10 f1 1"/>
              <a:gd name="f19" fmla="*/ f11 f1 1"/>
              <a:gd name="f20" fmla="?: f12 f4 1"/>
              <a:gd name="f21" fmla="?: f13 f5 1"/>
              <a:gd name="f22" fmla="?: f14 f6 1"/>
              <a:gd name="f23" fmla="*/ f17 1 f3"/>
              <a:gd name="f24" fmla="*/ f18 1 f3"/>
              <a:gd name="f25" fmla="*/ f19 1 f3"/>
              <a:gd name="f26" fmla="*/ f20 1 21600"/>
              <a:gd name="f27" fmla="*/ f21 1 21600"/>
              <a:gd name="f28" fmla="*/ 21600 f20 1"/>
              <a:gd name="f29" fmla="*/ 21600 f21 1"/>
              <a:gd name="f30" fmla="+- f23 0 f2"/>
              <a:gd name="f31" fmla="+- f24 0 f2"/>
              <a:gd name="f32" fmla="+- f25 0 f2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15 f33 1"/>
              <a:gd name="f39" fmla="+- f37 0 f15"/>
              <a:gd name="f40" fmla="+- f36 0 f15"/>
              <a:gd name="f41" fmla="*/ f37 f33 1"/>
              <a:gd name="f42" fmla="*/ f36 f33 1"/>
              <a:gd name="f43" fmla="*/ f39 1 2"/>
              <a:gd name="f44" fmla="min f40 f39"/>
              <a:gd name="f45" fmla="+- f15 f43 0"/>
              <a:gd name="f46" fmla="*/ f44 f16 1"/>
              <a:gd name="f47" fmla="*/ f46 1 100000"/>
              <a:gd name="f48" fmla="*/ f45 f33 1"/>
              <a:gd name="f49" fmla="+- f36 0 f47"/>
              <a:gd name="f50" fmla="*/ f47 f33 1"/>
              <a:gd name="f51" fmla="*/ f49 1 2"/>
              <a:gd name="f52" fmla="+- f49 0 f47"/>
              <a:gd name="f53" fmla="*/ f49 f33 1"/>
              <a:gd name="f54" fmla="?: f52 f47 f15"/>
              <a:gd name="f55" fmla="?: f52 f49 f36"/>
              <a:gd name="f56" fmla="*/ f51 f33 1"/>
              <a:gd name="f57" fmla="*/ f54 f33 1"/>
              <a:gd name="f58" fmla="*/ f55 f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6" y="f38"/>
              </a:cxn>
              <a:cxn ang="f31">
                <a:pos x="f50" y="f48"/>
              </a:cxn>
              <a:cxn ang="f32">
                <a:pos x="f56" y="f41"/>
              </a:cxn>
            </a:cxnLst>
            <a:rect l="f57" t="f38" r="f58" b="f41"/>
            <a:pathLst>
              <a:path>
                <a:moveTo>
                  <a:pt x="f38" y="f38"/>
                </a:moveTo>
                <a:lnTo>
                  <a:pt x="f53" y="f38"/>
                </a:lnTo>
                <a:lnTo>
                  <a:pt x="f42" y="f48"/>
                </a:lnTo>
                <a:lnTo>
                  <a:pt x="f53" y="f41"/>
                </a:lnTo>
                <a:lnTo>
                  <a:pt x="f38" y="f41"/>
                </a:lnTo>
                <a:lnTo>
                  <a:pt x="f50" y="f48"/>
                </a:lnTo>
                <a:close/>
              </a:path>
            </a:pathLst>
          </a:custGeom>
          <a:gradFill>
            <a:gsLst>
              <a:gs pos="0">
                <a:srgbClr val="1389A6"/>
              </a:gs>
              <a:gs pos="100000">
                <a:srgbClr val="50B8DA"/>
              </a:gs>
            </a:gsLst>
            <a:lin ang="16200000"/>
          </a:gradFill>
          <a:ln w="3172">
            <a:solidFill>
              <a:srgbClr val="1E768C"/>
            </a:solidFill>
            <a:prstDash val="solid"/>
          </a:ln>
          <a:effectLst>
            <a:outerShdw dist="25402" dir="5400000" algn="tl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11185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gradFill>
          <a:gsLst>
            <a:gs pos="0">
              <a:srgbClr val="B3B3B3"/>
            </a:gs>
            <a:gs pos="100000">
              <a:srgbClr val="A0A0A0"/>
            </a:gs>
          </a:gsLst>
          <a:path path="circle">
            <a:fillToRect l="65000" r="3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4038603" cy="4525959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1800"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3" name="3 Marcador de contenido"/>
          <p:cNvSpPr txBox="1">
            <a:spLocks noGrp="1"/>
          </p:cNvSpPr>
          <p:nvPr>
            <p:ph idx="2"/>
          </p:nvPr>
        </p:nvSpPr>
        <p:spPr>
          <a:xfrm>
            <a:off x="4648196" y="1481328"/>
            <a:ext cx="4038603" cy="4525959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1800"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7F253664-DFFB-422E-91BE-BF5434FDD574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5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ES" dirty="0"/>
          </a:p>
        </p:txBody>
      </p:sp>
      <p:sp>
        <p:nvSpPr>
          <p:cNvPr id="6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7DF20417-F970-437F-9844-C197BCADAABD}" type="slidenum">
              <a:rPr/>
              <a:pPr lvl="0"/>
              <a:t>‹Nº›</a:t>
            </a:fld>
            <a:endParaRPr lang="es-ES" dirty="0"/>
          </a:p>
        </p:txBody>
      </p:sp>
      <p:sp>
        <p:nvSpPr>
          <p:cNvPr id="7" name="7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F5FA"/>
                </a:solidFill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Pr>
        <a:blipFill>
          <a:blip r:embed="rId2" cstate="print"/>
          <a:tile sx="57129" sy="57129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457200" y="5410203"/>
            <a:ext cx="4040184" cy="761996"/>
          </a:xfrm>
          <a:solidFill>
            <a:srgbClr val="2DA2BF"/>
          </a:solidFill>
          <a:ln w="9656">
            <a:solidFill>
              <a:srgbClr val="2DA2BF"/>
            </a:solidFill>
            <a:prstDash val="solid"/>
            <a:miter/>
          </a:ln>
        </p:spPr>
        <p:txBody>
          <a:bodyPr lIns="182880" anchor="ctr"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texto"/>
          <p:cNvSpPr txBox="1">
            <a:spLocks noGrp="1"/>
          </p:cNvSpPr>
          <p:nvPr>
            <p:ph type="body" idx="3"/>
          </p:nvPr>
        </p:nvSpPr>
        <p:spPr>
          <a:xfrm>
            <a:off x="4645023" y="5410203"/>
            <a:ext cx="4041776" cy="761996"/>
          </a:xfrm>
          <a:solidFill>
            <a:srgbClr val="2DA2BF"/>
          </a:solidFill>
          <a:ln w="9656">
            <a:solidFill>
              <a:srgbClr val="2DA2BF"/>
            </a:solidFill>
            <a:prstDash val="solid"/>
            <a:miter/>
          </a:ln>
        </p:spPr>
        <p:txBody>
          <a:bodyPr lIns="182880" anchor="ctr"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contenido"/>
          <p:cNvSpPr txBox="1">
            <a:spLocks noGrp="1"/>
          </p:cNvSpPr>
          <p:nvPr>
            <p:ph idx="2"/>
          </p:nvPr>
        </p:nvSpPr>
        <p:spPr>
          <a:xfrm>
            <a:off x="457200" y="1444294"/>
            <a:ext cx="4040184" cy="39417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contenido"/>
          <p:cNvSpPr txBox="1">
            <a:spLocks noGrp="1"/>
          </p:cNvSpPr>
          <p:nvPr>
            <p:ph idx="4"/>
          </p:nvPr>
        </p:nvSpPr>
        <p:spPr>
          <a:xfrm>
            <a:off x="4645023" y="1444294"/>
            <a:ext cx="4041776" cy="3941758"/>
          </a:xfrm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5CFFBE-D841-4051-A4F4-AF6030B73EB2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8" name="7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9" name="8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9EBAEC-33BC-4200-97D7-B779DAE8FDCF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730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Pr>
        <a:gradFill>
          <a:gsLst>
            <a:gs pos="0">
              <a:srgbClr val="B3B3B3"/>
            </a:gs>
            <a:gs pos="100000">
              <a:srgbClr val="A0A0A0"/>
            </a:gs>
          </a:gsLst>
          <a:path path="circle">
            <a:fillToRect l="65000" r="3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9988057-6B19-4583-A7A2-D15AD38A8B15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3" name="3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ES" dirty="0"/>
          </a:p>
        </p:txBody>
      </p:sp>
      <p:sp>
        <p:nvSpPr>
          <p:cNvPr id="4" name="4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34554FE5-DC6C-492F-B39C-209B0538C340}" type="slidenum">
              <a:rPr/>
              <a:pPr lvl="0"/>
              <a:t>‹Nº›</a:t>
            </a:fld>
            <a:endParaRPr lang="es-ES" dirty="0"/>
          </a:p>
        </p:txBody>
      </p:sp>
      <p:sp>
        <p:nvSpPr>
          <p:cNvPr id="5" name="5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F5FA"/>
                </a:solidFill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3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DFD477-7412-4A19-88E3-6055503D5CE5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3" name="2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3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31519C-B675-4BB9-8589-7A33B2F633EA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534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Pr>
        <a:blipFill>
          <a:blip r:embed="rId2" cstate="print"/>
          <a:tile sx="57129" sy="57129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914400" y="4876796"/>
            <a:ext cx="7481776" cy="457200"/>
          </a:xfrm>
        </p:spPr>
        <p:txBody>
          <a:bodyPr anchor="t"/>
          <a:lstStyle>
            <a:lvl1pPr algn="r">
              <a:defRPr sz="2500" b="0">
                <a:solidFill>
                  <a:srgbClr val="2DA2BF"/>
                </a:solidFill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2"/>
          </p:nvPr>
        </p:nvSpPr>
        <p:spPr>
          <a:xfrm>
            <a:off x="4419596" y="5355101"/>
            <a:ext cx="3974595" cy="914400"/>
          </a:xfr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2DEDEA-5A53-4CE7-889F-96E8DC1B7A53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 dirty="0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A9F441-B9ED-4924-8078-D9E2D8763F3C}" type="slidenum">
              <a:rPr/>
              <a:pPr lv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180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gradFill>
          <a:gsLst>
            <a:gs pos="0">
              <a:srgbClr val="B3B3B3"/>
            </a:gs>
            <a:gs pos="100000">
              <a:srgbClr val="A0A0A0"/>
            </a:gs>
          </a:gsLst>
          <a:path path="circle">
            <a:fillToRect l="65000" r="3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texto"/>
          <p:cNvSpPr txBox="1">
            <a:spLocks noGrp="1"/>
          </p:cNvSpPr>
          <p:nvPr>
            <p:ph type="body" idx="2"/>
          </p:nvPr>
        </p:nvSpPr>
        <p:spPr>
          <a:xfrm>
            <a:off x="1141235" y="5443404"/>
            <a:ext cx="7162796" cy="648236"/>
          </a:xfrm>
        </p:spPr>
        <p:txBody>
          <a:bodyPr tIns="0"/>
          <a:lstStyle>
            <a:lvl1pPr marL="0" marR="18288" indent="0" algn="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 txBox="1">
            <a:spLocks noGrp="1"/>
          </p:cNvSpPr>
          <p:nvPr>
            <p:ph type="pic" idx="1"/>
          </p:nvPr>
        </p:nvSpPr>
        <p:spPr>
          <a:xfrm>
            <a:off x="228600" y="189966"/>
            <a:ext cx="8686800" cy="4389120"/>
          </a:xfrm>
          <a:solidFill>
            <a:srgbClr val="464646"/>
          </a:solidFill>
          <a:ln w="9528">
            <a:solidFill>
              <a:srgbClr val="000000"/>
            </a:solidFill>
            <a:prstDash val="solid"/>
          </a:ln>
        </p:spPr>
        <p:txBody>
          <a:bodyPr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F0DE3F7-69BD-4EA2-8686-40A4084F5CBE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5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ES" dirty="0"/>
          </a:p>
        </p:txBody>
      </p:sp>
      <p:sp>
        <p:nvSpPr>
          <p:cNvPr id="6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35C4C24E-9538-4185-B56A-8796993D9515}" type="slidenum">
              <a:rPr/>
              <a:pPr lvl="0"/>
              <a:t>‹Nº›</a:t>
            </a:fld>
            <a:endParaRPr lang="es-ES" dirty="0"/>
          </a:p>
        </p:txBody>
      </p:sp>
      <p:sp>
        <p:nvSpPr>
          <p:cNvPr id="7" name="1 Título"/>
          <p:cNvSpPr txBox="1">
            <a:spLocks noGrp="1"/>
          </p:cNvSpPr>
          <p:nvPr>
            <p:ph type="title"/>
          </p:nvPr>
        </p:nvSpPr>
        <p:spPr>
          <a:xfrm>
            <a:off x="228600" y="4865120"/>
            <a:ext cx="8075432" cy="562676"/>
          </a:xfrm>
        </p:spPr>
        <p:txBody>
          <a:bodyPr anchor="t"/>
          <a:lstStyle>
            <a:lvl1pPr algn="r">
              <a:defRPr sz="3000" b="0">
                <a:solidFill>
                  <a:srgbClr val="2DA2BF"/>
                </a:solidFill>
                <a:effectLst>
                  <a:outerShdw dist="24999" dir="54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8" name="7 Forma libre"/>
          <p:cNvSpPr/>
          <p:nvPr/>
        </p:nvSpPr>
        <p:spPr>
          <a:xfrm>
            <a:off x="499271" y="5944935"/>
            <a:ext cx="4940622" cy="9210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485"/>
              <a:gd name="f7" fmla="val 337"/>
              <a:gd name="f8" fmla="val 2"/>
              <a:gd name="f9" fmla="val 5558"/>
              <a:gd name="f10" fmla="val 1"/>
              <a:gd name="f11" fmla="+- 0 0 -90"/>
              <a:gd name="f12" fmla="*/ f3 1 7485"/>
              <a:gd name="f13" fmla="*/ f4 1 337"/>
              <a:gd name="f14" fmla="val f5"/>
              <a:gd name="f15" fmla="val f6"/>
              <a:gd name="f16" fmla="val f7"/>
              <a:gd name="f17" fmla="*/ f11 f0 1"/>
              <a:gd name="f18" fmla="+- f16 0 f14"/>
              <a:gd name="f19" fmla="+- f15 0 f14"/>
              <a:gd name="f20" fmla="*/ f17 1 f2"/>
              <a:gd name="f21" fmla="*/ f19 1 7485"/>
              <a:gd name="f22" fmla="*/ f18 1 337"/>
              <a:gd name="f23" fmla="+- f20 0 f1"/>
              <a:gd name="f24" fmla="*/ 0 1 f21"/>
              <a:gd name="f25" fmla="*/ 0 1 f22"/>
              <a:gd name="f26" fmla="*/ 5760 1 f21"/>
              <a:gd name="f27" fmla="*/ 528 1 f22"/>
              <a:gd name="f28" fmla="*/ 48 1 f21"/>
              <a:gd name="f29" fmla="*/ 7485 1 f21"/>
              <a:gd name="f30" fmla="*/ 337 1 f22"/>
              <a:gd name="f31" fmla="*/ f24 f12 1"/>
              <a:gd name="f32" fmla="*/ f29 f12 1"/>
              <a:gd name="f33" fmla="*/ f30 f13 1"/>
              <a:gd name="f34" fmla="*/ f25 f13 1"/>
              <a:gd name="f35" fmla="*/ f26 f12 1"/>
              <a:gd name="f36" fmla="*/ f27 f13 1"/>
              <a:gd name="f37" fmla="*/ f28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1" y="f34"/>
              </a:cxn>
              <a:cxn ang="f23">
                <a:pos x="f35" y="f34"/>
              </a:cxn>
              <a:cxn ang="f23">
                <a:pos x="f35" y="f36"/>
              </a:cxn>
              <a:cxn ang="f23">
                <a:pos x="f37" y="f34"/>
              </a:cxn>
            </a:cxnLst>
            <a:rect l="f31" t="f34" r="f32" b="f33"/>
            <a:pathLst>
              <a:path w="7485" h="337">
                <a:moveTo>
                  <a:pt x="f5" y="f8"/>
                </a:moveTo>
                <a:lnTo>
                  <a:pt x="f6" y="f7"/>
                </a:lnTo>
                <a:lnTo>
                  <a:pt x="f9" y="f7"/>
                </a:lnTo>
                <a:lnTo>
                  <a:pt x="f10" y="f5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9" name="8 Forma libre"/>
          <p:cNvSpPr/>
          <p:nvPr/>
        </p:nvSpPr>
        <p:spPr>
          <a:xfrm>
            <a:off x="485720" y="5939009"/>
            <a:ext cx="3690454" cy="9334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591"/>
              <a:gd name="f7" fmla="val 588"/>
              <a:gd name="f8" fmla="val 585"/>
              <a:gd name="f9" fmla="val 4415"/>
              <a:gd name="f10" fmla="val 12"/>
              <a:gd name="f11" fmla="val 4"/>
              <a:gd name="f12" fmla="+- 0 0 -90"/>
              <a:gd name="f13" fmla="*/ f3 1 5591"/>
              <a:gd name="f14" fmla="*/ f4 1 58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591"/>
              <a:gd name="f23" fmla="*/ f19 1 588"/>
              <a:gd name="f24" fmla="+- f21 0 f1"/>
              <a:gd name="f25" fmla="*/ 0 1 f22"/>
              <a:gd name="f26" fmla="*/ 0 1 f23"/>
              <a:gd name="f27" fmla="*/ 5760 1 f22"/>
              <a:gd name="f28" fmla="*/ 528 1 f23"/>
              <a:gd name="f29" fmla="*/ 48 1 f22"/>
              <a:gd name="f30" fmla="*/ 5591 1 f22"/>
              <a:gd name="f31" fmla="*/ 588 1 f23"/>
              <a:gd name="f32" fmla="*/ f25 f13 1"/>
              <a:gd name="f33" fmla="*/ f30 f13 1"/>
              <a:gd name="f34" fmla="*/ f31 f14 1"/>
              <a:gd name="f35" fmla="*/ f26 f14 1"/>
              <a:gd name="f36" fmla="*/ f27 f13 1"/>
              <a:gd name="f37" fmla="*/ f28 f14 1"/>
              <a:gd name="f38" fmla="*/ f29 f1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2" y="f35"/>
              </a:cxn>
              <a:cxn ang="f24">
                <a:pos x="f36" y="f35"/>
              </a:cxn>
              <a:cxn ang="f24">
                <a:pos x="f36" y="f37"/>
              </a:cxn>
              <a:cxn ang="f24">
                <a:pos x="f38" y="f35"/>
              </a:cxn>
            </a:cxnLst>
            <a:rect l="f32" t="f35" r="f33" b="f34"/>
            <a:pathLst>
              <a:path w="5591" h="588">
                <a:moveTo>
                  <a:pt x="f5" y="f5"/>
                </a:moveTo>
                <a:lnTo>
                  <a:pt x="f6" y="f8"/>
                </a:lnTo>
                <a:lnTo>
                  <a:pt x="f9" y="f7"/>
                </a:lnTo>
                <a:lnTo>
                  <a:pt x="f10" y="f11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10" name="9 Triángulo rectángulo"/>
          <p:cNvSpPr/>
          <p:nvPr/>
        </p:nvSpPr>
        <p:spPr>
          <a:xfrm>
            <a:off x="-6044" y="5791251"/>
            <a:ext cx="3402317" cy="10808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val f6"/>
              <a:gd name="f14" fmla="*/ f7 f0 1"/>
              <a:gd name="f15" fmla="*/ f8 f0 1"/>
              <a:gd name="f16" fmla="*/ f9 f0 1"/>
              <a:gd name="f17" fmla="?: f10 f3 1"/>
              <a:gd name="f18" fmla="?: f11 f4 1"/>
              <a:gd name="f19" fmla="?: f12 f5 1"/>
              <a:gd name="f20" fmla="*/ f14 1 f2"/>
              <a:gd name="f21" fmla="*/ f15 1 f2"/>
              <a:gd name="f22" fmla="*/ f16 1 f2"/>
              <a:gd name="f23" fmla="*/ f17 1 21600"/>
              <a:gd name="f24" fmla="*/ f18 1 21600"/>
              <a:gd name="f25" fmla="*/ 21600 f17 1"/>
              <a:gd name="f26" fmla="*/ 21600 f18 1"/>
              <a:gd name="f27" fmla="+- f20 0 f1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val f31"/>
              <a:gd name="f34" fmla="val f32"/>
              <a:gd name="f35" fmla="*/ f13 f30 1"/>
              <a:gd name="f36" fmla="+- f34 0 f13"/>
              <a:gd name="f37" fmla="+- f33 0 f13"/>
              <a:gd name="f38" fmla="*/ f34 f30 1"/>
              <a:gd name="f39" fmla="*/ f33 f30 1"/>
              <a:gd name="f40" fmla="*/ f36 1 2"/>
              <a:gd name="f41" fmla="*/ f37 1 2"/>
              <a:gd name="f42" fmla="*/ f37 1 12"/>
              <a:gd name="f43" fmla="*/ f36 7 1"/>
              <a:gd name="f44" fmla="*/ f37 7 1"/>
              <a:gd name="f45" fmla="*/ f36 11 1"/>
              <a:gd name="f46" fmla="+- f13 f40 0"/>
              <a:gd name="f47" fmla="+- f13 f41 0"/>
              <a:gd name="f48" fmla="*/ f43 1 12"/>
              <a:gd name="f49" fmla="*/ f44 1 12"/>
              <a:gd name="f50" fmla="*/ f45 1 12"/>
              <a:gd name="f51" fmla="*/ f42 f30 1"/>
              <a:gd name="f52" fmla="*/ f48 f30 1"/>
              <a:gd name="f53" fmla="*/ f49 f30 1"/>
              <a:gd name="f54" fmla="*/ f50 f30 1"/>
              <a:gd name="f55" fmla="*/ f47 f30 1"/>
              <a:gd name="f56" fmla="*/ f46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5" y="f35"/>
              </a:cxn>
              <a:cxn ang="f28">
                <a:pos x="f35" y="f38"/>
              </a:cxn>
              <a:cxn ang="f28">
                <a:pos x="f39" y="f38"/>
              </a:cxn>
              <a:cxn ang="f29">
                <a:pos x="f55" y="f56"/>
              </a:cxn>
            </a:cxnLst>
            <a:rect l="f51" t="f52" r="f53" b="f54"/>
            <a:pathLst>
              <a:path>
                <a:moveTo>
                  <a:pt x="f35" y="f38"/>
                </a:moveTo>
                <a:lnTo>
                  <a:pt x="f35" y="f35"/>
                </a:lnTo>
                <a:lnTo>
                  <a:pt x="f39" y="f38"/>
                </a:lnTo>
                <a:close/>
              </a:path>
            </a:pathLst>
          </a:custGeom>
          <a:blipFill>
            <a:blip r:embed="rId2" cstate="print">
              <a:alphaModFix/>
            </a:blip>
            <a:stretch>
              <a:fillRect/>
            </a:stretch>
          </a:blipFill>
          <a:ln>
            <a:noFill/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-9235" y="5787740"/>
            <a:ext cx="3405508" cy="1084378"/>
          </a:xfrm>
          <a:prstGeom prst="straightConnector1">
            <a:avLst/>
          </a:prstGeom>
          <a:noFill/>
          <a:ln w="12060">
            <a:solidFill>
              <a:srgbClr val="156D83"/>
            </a:solidFill>
            <a:prstDash val="solid"/>
            <a:miter/>
          </a:ln>
        </p:spPr>
      </p:cxnSp>
      <p:sp>
        <p:nvSpPr>
          <p:cNvPr id="12" name="11 Cheurón"/>
          <p:cNvSpPr/>
          <p:nvPr/>
        </p:nvSpPr>
        <p:spPr>
          <a:xfrm>
            <a:off x="8664113" y="4988436"/>
            <a:ext cx="182880" cy="228600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abs f4"/>
              <a:gd name="f13" fmla="abs f5"/>
              <a:gd name="f14" fmla="abs f6"/>
              <a:gd name="f15" fmla="val f7"/>
              <a:gd name="f16" fmla="val f8"/>
              <a:gd name="f17" fmla="*/ f9 f1 1"/>
              <a:gd name="f18" fmla="*/ f10 f1 1"/>
              <a:gd name="f19" fmla="*/ f11 f1 1"/>
              <a:gd name="f20" fmla="?: f12 f4 1"/>
              <a:gd name="f21" fmla="?: f13 f5 1"/>
              <a:gd name="f22" fmla="?: f14 f6 1"/>
              <a:gd name="f23" fmla="*/ f17 1 f3"/>
              <a:gd name="f24" fmla="*/ f18 1 f3"/>
              <a:gd name="f25" fmla="*/ f19 1 f3"/>
              <a:gd name="f26" fmla="*/ f20 1 21600"/>
              <a:gd name="f27" fmla="*/ f21 1 21600"/>
              <a:gd name="f28" fmla="*/ 21600 f20 1"/>
              <a:gd name="f29" fmla="*/ 21600 f21 1"/>
              <a:gd name="f30" fmla="+- f23 0 f2"/>
              <a:gd name="f31" fmla="+- f24 0 f2"/>
              <a:gd name="f32" fmla="+- f25 0 f2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15 f33 1"/>
              <a:gd name="f39" fmla="+- f37 0 f15"/>
              <a:gd name="f40" fmla="+- f36 0 f15"/>
              <a:gd name="f41" fmla="*/ f37 f33 1"/>
              <a:gd name="f42" fmla="*/ f36 f33 1"/>
              <a:gd name="f43" fmla="*/ f39 1 2"/>
              <a:gd name="f44" fmla="min f40 f39"/>
              <a:gd name="f45" fmla="+- f15 f43 0"/>
              <a:gd name="f46" fmla="*/ f44 f16 1"/>
              <a:gd name="f47" fmla="*/ f46 1 100000"/>
              <a:gd name="f48" fmla="*/ f45 f33 1"/>
              <a:gd name="f49" fmla="+- f36 0 f47"/>
              <a:gd name="f50" fmla="*/ f47 f33 1"/>
              <a:gd name="f51" fmla="*/ f49 1 2"/>
              <a:gd name="f52" fmla="+- f49 0 f47"/>
              <a:gd name="f53" fmla="*/ f49 f33 1"/>
              <a:gd name="f54" fmla="?: f52 f47 f15"/>
              <a:gd name="f55" fmla="?: f52 f49 f36"/>
              <a:gd name="f56" fmla="*/ f51 f33 1"/>
              <a:gd name="f57" fmla="*/ f54 f33 1"/>
              <a:gd name="f58" fmla="*/ f55 f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6" y="f38"/>
              </a:cxn>
              <a:cxn ang="f31">
                <a:pos x="f50" y="f48"/>
              </a:cxn>
              <a:cxn ang="f32">
                <a:pos x="f56" y="f41"/>
              </a:cxn>
            </a:cxnLst>
            <a:rect l="f57" t="f38" r="f58" b="f41"/>
            <a:pathLst>
              <a:path>
                <a:moveTo>
                  <a:pt x="f38" y="f38"/>
                </a:moveTo>
                <a:lnTo>
                  <a:pt x="f53" y="f38"/>
                </a:lnTo>
                <a:lnTo>
                  <a:pt x="f42" y="f48"/>
                </a:lnTo>
                <a:lnTo>
                  <a:pt x="f53" y="f41"/>
                </a:lnTo>
                <a:lnTo>
                  <a:pt x="f38" y="f41"/>
                </a:lnTo>
                <a:lnTo>
                  <a:pt x="f50" y="f48"/>
                </a:lnTo>
                <a:close/>
              </a:path>
            </a:pathLst>
          </a:custGeom>
          <a:gradFill>
            <a:gsLst>
              <a:gs pos="0">
                <a:srgbClr val="1389A6"/>
              </a:gs>
              <a:gs pos="100000">
                <a:srgbClr val="50B8DA"/>
              </a:gs>
            </a:gsLst>
            <a:lin ang="16200000"/>
          </a:gradFill>
          <a:ln w="3172">
            <a:solidFill>
              <a:srgbClr val="1E768C"/>
            </a:solidFill>
            <a:prstDash val="solid"/>
          </a:ln>
          <a:effectLst>
            <a:outerShdw dist="25402" dir="5400000" algn="tl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13" name="12 Cheurón"/>
          <p:cNvSpPr/>
          <p:nvPr/>
        </p:nvSpPr>
        <p:spPr>
          <a:xfrm>
            <a:off x="8477695" y="4988436"/>
            <a:ext cx="182880" cy="228600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abs f4"/>
              <a:gd name="f13" fmla="abs f5"/>
              <a:gd name="f14" fmla="abs f6"/>
              <a:gd name="f15" fmla="val f7"/>
              <a:gd name="f16" fmla="val f8"/>
              <a:gd name="f17" fmla="*/ f9 f1 1"/>
              <a:gd name="f18" fmla="*/ f10 f1 1"/>
              <a:gd name="f19" fmla="*/ f11 f1 1"/>
              <a:gd name="f20" fmla="?: f12 f4 1"/>
              <a:gd name="f21" fmla="?: f13 f5 1"/>
              <a:gd name="f22" fmla="?: f14 f6 1"/>
              <a:gd name="f23" fmla="*/ f17 1 f3"/>
              <a:gd name="f24" fmla="*/ f18 1 f3"/>
              <a:gd name="f25" fmla="*/ f19 1 f3"/>
              <a:gd name="f26" fmla="*/ f20 1 21600"/>
              <a:gd name="f27" fmla="*/ f21 1 21600"/>
              <a:gd name="f28" fmla="*/ 21600 f20 1"/>
              <a:gd name="f29" fmla="*/ 21600 f21 1"/>
              <a:gd name="f30" fmla="+- f23 0 f2"/>
              <a:gd name="f31" fmla="+- f24 0 f2"/>
              <a:gd name="f32" fmla="+- f25 0 f2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15 f33 1"/>
              <a:gd name="f39" fmla="+- f37 0 f15"/>
              <a:gd name="f40" fmla="+- f36 0 f15"/>
              <a:gd name="f41" fmla="*/ f37 f33 1"/>
              <a:gd name="f42" fmla="*/ f36 f33 1"/>
              <a:gd name="f43" fmla="*/ f39 1 2"/>
              <a:gd name="f44" fmla="min f40 f39"/>
              <a:gd name="f45" fmla="+- f15 f43 0"/>
              <a:gd name="f46" fmla="*/ f44 f16 1"/>
              <a:gd name="f47" fmla="*/ f46 1 100000"/>
              <a:gd name="f48" fmla="*/ f45 f33 1"/>
              <a:gd name="f49" fmla="+- f36 0 f47"/>
              <a:gd name="f50" fmla="*/ f47 f33 1"/>
              <a:gd name="f51" fmla="*/ f49 1 2"/>
              <a:gd name="f52" fmla="+- f49 0 f47"/>
              <a:gd name="f53" fmla="*/ f49 f33 1"/>
              <a:gd name="f54" fmla="?: f52 f47 f15"/>
              <a:gd name="f55" fmla="?: f52 f49 f36"/>
              <a:gd name="f56" fmla="*/ f51 f33 1"/>
              <a:gd name="f57" fmla="*/ f54 f33 1"/>
              <a:gd name="f58" fmla="*/ f55 f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6" y="f38"/>
              </a:cxn>
              <a:cxn ang="f31">
                <a:pos x="f50" y="f48"/>
              </a:cxn>
              <a:cxn ang="f32">
                <a:pos x="f56" y="f41"/>
              </a:cxn>
            </a:cxnLst>
            <a:rect l="f57" t="f38" r="f58" b="f41"/>
            <a:pathLst>
              <a:path>
                <a:moveTo>
                  <a:pt x="f38" y="f38"/>
                </a:moveTo>
                <a:lnTo>
                  <a:pt x="f53" y="f38"/>
                </a:lnTo>
                <a:lnTo>
                  <a:pt x="f42" y="f48"/>
                </a:lnTo>
                <a:lnTo>
                  <a:pt x="f53" y="f41"/>
                </a:lnTo>
                <a:lnTo>
                  <a:pt x="f38" y="f41"/>
                </a:lnTo>
                <a:lnTo>
                  <a:pt x="f50" y="f48"/>
                </a:lnTo>
                <a:close/>
              </a:path>
            </a:pathLst>
          </a:custGeom>
          <a:gradFill>
            <a:gsLst>
              <a:gs pos="0">
                <a:srgbClr val="1389A6"/>
              </a:gs>
              <a:gs pos="100000">
                <a:srgbClr val="50B8DA"/>
              </a:gs>
            </a:gsLst>
            <a:lin ang="16200000"/>
          </a:gradFill>
          <a:ln w="3172">
            <a:solidFill>
              <a:srgbClr val="1E768C"/>
            </a:solidFill>
            <a:prstDash val="solid"/>
          </a:ln>
          <a:effectLst>
            <a:outerShdw dist="25402" dir="5400000" algn="tl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8262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 Forma libre"/>
          <p:cNvSpPr/>
          <p:nvPr/>
        </p:nvSpPr>
        <p:spPr>
          <a:xfrm>
            <a:off x="499271" y="5944935"/>
            <a:ext cx="4940622" cy="9210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485"/>
              <a:gd name="f7" fmla="val 337"/>
              <a:gd name="f8" fmla="val 2"/>
              <a:gd name="f9" fmla="val 5558"/>
              <a:gd name="f10" fmla="val 1"/>
              <a:gd name="f11" fmla="+- 0 0 -90"/>
              <a:gd name="f12" fmla="*/ f3 1 7485"/>
              <a:gd name="f13" fmla="*/ f4 1 337"/>
              <a:gd name="f14" fmla="val f5"/>
              <a:gd name="f15" fmla="val f6"/>
              <a:gd name="f16" fmla="val f7"/>
              <a:gd name="f17" fmla="*/ f11 f0 1"/>
              <a:gd name="f18" fmla="+- f16 0 f14"/>
              <a:gd name="f19" fmla="+- f15 0 f14"/>
              <a:gd name="f20" fmla="*/ f17 1 f2"/>
              <a:gd name="f21" fmla="*/ f19 1 7485"/>
              <a:gd name="f22" fmla="*/ f18 1 337"/>
              <a:gd name="f23" fmla="+- f20 0 f1"/>
              <a:gd name="f24" fmla="*/ 0 1 f21"/>
              <a:gd name="f25" fmla="*/ 0 1 f22"/>
              <a:gd name="f26" fmla="*/ 5760 1 f21"/>
              <a:gd name="f27" fmla="*/ 528 1 f22"/>
              <a:gd name="f28" fmla="*/ 48 1 f21"/>
              <a:gd name="f29" fmla="*/ 7485 1 f21"/>
              <a:gd name="f30" fmla="*/ 337 1 f22"/>
              <a:gd name="f31" fmla="*/ f24 f12 1"/>
              <a:gd name="f32" fmla="*/ f29 f12 1"/>
              <a:gd name="f33" fmla="*/ f30 f13 1"/>
              <a:gd name="f34" fmla="*/ f25 f13 1"/>
              <a:gd name="f35" fmla="*/ f26 f12 1"/>
              <a:gd name="f36" fmla="*/ f27 f13 1"/>
              <a:gd name="f37" fmla="*/ f28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1" y="f34"/>
              </a:cxn>
              <a:cxn ang="f23">
                <a:pos x="f35" y="f34"/>
              </a:cxn>
              <a:cxn ang="f23">
                <a:pos x="f35" y="f36"/>
              </a:cxn>
              <a:cxn ang="f23">
                <a:pos x="f37" y="f34"/>
              </a:cxn>
            </a:cxnLst>
            <a:rect l="f31" t="f34" r="f32" b="f33"/>
            <a:pathLst>
              <a:path w="7485" h="337">
                <a:moveTo>
                  <a:pt x="f5" y="f8"/>
                </a:moveTo>
                <a:lnTo>
                  <a:pt x="f6" y="f7"/>
                </a:lnTo>
                <a:lnTo>
                  <a:pt x="f9" y="f7"/>
                </a:lnTo>
                <a:lnTo>
                  <a:pt x="f10" y="f5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Lucida Sans Unicode"/>
            </a:endParaRPr>
          </a:p>
        </p:txBody>
      </p:sp>
      <p:sp>
        <p:nvSpPr>
          <p:cNvPr id="3" name="11 Forma libre"/>
          <p:cNvSpPr/>
          <p:nvPr/>
        </p:nvSpPr>
        <p:spPr>
          <a:xfrm>
            <a:off x="485720" y="5939009"/>
            <a:ext cx="3690454" cy="9334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591"/>
              <a:gd name="f7" fmla="val 588"/>
              <a:gd name="f8" fmla="val 585"/>
              <a:gd name="f9" fmla="val 4415"/>
              <a:gd name="f10" fmla="val 12"/>
              <a:gd name="f11" fmla="val 4"/>
              <a:gd name="f12" fmla="+- 0 0 -90"/>
              <a:gd name="f13" fmla="*/ f3 1 5591"/>
              <a:gd name="f14" fmla="*/ f4 1 58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591"/>
              <a:gd name="f23" fmla="*/ f19 1 588"/>
              <a:gd name="f24" fmla="+- f21 0 f1"/>
              <a:gd name="f25" fmla="*/ 0 1 f22"/>
              <a:gd name="f26" fmla="*/ 0 1 f23"/>
              <a:gd name="f27" fmla="*/ 5760 1 f22"/>
              <a:gd name="f28" fmla="*/ 528 1 f23"/>
              <a:gd name="f29" fmla="*/ 48 1 f22"/>
              <a:gd name="f30" fmla="*/ 5591 1 f22"/>
              <a:gd name="f31" fmla="*/ 588 1 f23"/>
              <a:gd name="f32" fmla="*/ f25 f13 1"/>
              <a:gd name="f33" fmla="*/ f30 f13 1"/>
              <a:gd name="f34" fmla="*/ f31 f14 1"/>
              <a:gd name="f35" fmla="*/ f26 f14 1"/>
              <a:gd name="f36" fmla="*/ f27 f13 1"/>
              <a:gd name="f37" fmla="*/ f28 f14 1"/>
              <a:gd name="f38" fmla="*/ f29 f1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2" y="f35"/>
              </a:cxn>
              <a:cxn ang="f24">
                <a:pos x="f36" y="f35"/>
              </a:cxn>
              <a:cxn ang="f24">
                <a:pos x="f36" y="f37"/>
              </a:cxn>
              <a:cxn ang="f24">
                <a:pos x="f38" y="f35"/>
              </a:cxn>
            </a:cxnLst>
            <a:rect l="f32" t="f35" r="f33" b="f34"/>
            <a:pathLst>
              <a:path w="5591" h="588">
                <a:moveTo>
                  <a:pt x="f5" y="f5"/>
                </a:moveTo>
                <a:lnTo>
                  <a:pt x="f6" y="f8"/>
                </a:lnTo>
                <a:lnTo>
                  <a:pt x="f9" y="f7"/>
                </a:lnTo>
                <a:lnTo>
                  <a:pt x="f10" y="f11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Lucida Sans Unicode"/>
            </a:endParaRPr>
          </a:p>
        </p:txBody>
      </p:sp>
      <p:sp>
        <p:nvSpPr>
          <p:cNvPr id="4" name="13 Triángulo rectángulo"/>
          <p:cNvSpPr/>
          <p:nvPr/>
        </p:nvSpPr>
        <p:spPr>
          <a:xfrm>
            <a:off x="-6044" y="5791251"/>
            <a:ext cx="3402317" cy="10808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val f6"/>
              <a:gd name="f14" fmla="*/ f7 f0 1"/>
              <a:gd name="f15" fmla="*/ f8 f0 1"/>
              <a:gd name="f16" fmla="*/ f9 f0 1"/>
              <a:gd name="f17" fmla="?: f10 f3 1"/>
              <a:gd name="f18" fmla="?: f11 f4 1"/>
              <a:gd name="f19" fmla="?: f12 f5 1"/>
              <a:gd name="f20" fmla="*/ f14 1 f2"/>
              <a:gd name="f21" fmla="*/ f15 1 f2"/>
              <a:gd name="f22" fmla="*/ f16 1 f2"/>
              <a:gd name="f23" fmla="*/ f17 1 21600"/>
              <a:gd name="f24" fmla="*/ f18 1 21600"/>
              <a:gd name="f25" fmla="*/ 21600 f17 1"/>
              <a:gd name="f26" fmla="*/ 21600 f18 1"/>
              <a:gd name="f27" fmla="+- f20 0 f1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val f31"/>
              <a:gd name="f34" fmla="val f32"/>
              <a:gd name="f35" fmla="*/ f13 f30 1"/>
              <a:gd name="f36" fmla="+- f34 0 f13"/>
              <a:gd name="f37" fmla="+- f33 0 f13"/>
              <a:gd name="f38" fmla="*/ f34 f30 1"/>
              <a:gd name="f39" fmla="*/ f33 f30 1"/>
              <a:gd name="f40" fmla="*/ f36 1 2"/>
              <a:gd name="f41" fmla="*/ f37 1 2"/>
              <a:gd name="f42" fmla="*/ f37 1 12"/>
              <a:gd name="f43" fmla="*/ f36 7 1"/>
              <a:gd name="f44" fmla="*/ f37 7 1"/>
              <a:gd name="f45" fmla="*/ f36 11 1"/>
              <a:gd name="f46" fmla="+- f13 f40 0"/>
              <a:gd name="f47" fmla="+- f13 f41 0"/>
              <a:gd name="f48" fmla="*/ f43 1 12"/>
              <a:gd name="f49" fmla="*/ f44 1 12"/>
              <a:gd name="f50" fmla="*/ f45 1 12"/>
              <a:gd name="f51" fmla="*/ f42 f30 1"/>
              <a:gd name="f52" fmla="*/ f48 f30 1"/>
              <a:gd name="f53" fmla="*/ f49 f30 1"/>
              <a:gd name="f54" fmla="*/ f50 f30 1"/>
              <a:gd name="f55" fmla="*/ f47 f30 1"/>
              <a:gd name="f56" fmla="*/ f46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5" y="f35"/>
              </a:cxn>
              <a:cxn ang="f28">
                <a:pos x="f35" y="f38"/>
              </a:cxn>
              <a:cxn ang="f28">
                <a:pos x="f39" y="f38"/>
              </a:cxn>
              <a:cxn ang="f29">
                <a:pos x="f55" y="f56"/>
              </a:cxn>
            </a:cxnLst>
            <a:rect l="f51" t="f52" r="f53" b="f54"/>
            <a:pathLst>
              <a:path>
                <a:moveTo>
                  <a:pt x="f35" y="f38"/>
                </a:moveTo>
                <a:lnTo>
                  <a:pt x="f35" y="f35"/>
                </a:lnTo>
                <a:lnTo>
                  <a:pt x="f39" y="f38"/>
                </a:lnTo>
                <a:close/>
              </a:path>
            </a:pathLst>
          </a:custGeom>
          <a:blipFill>
            <a:blip r:embed="rId13" cstate="print">
              <a:alphaModFix/>
            </a:blip>
            <a:stretch>
              <a:fillRect/>
            </a:stretch>
          </a:blipFill>
          <a:ln>
            <a:noFill/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cxnSp>
        <p:nvCxnSpPr>
          <p:cNvPr id="5" name="14 Conector recto"/>
          <p:cNvCxnSpPr/>
          <p:nvPr/>
        </p:nvCxnSpPr>
        <p:spPr>
          <a:xfrm>
            <a:off x="-9235" y="5787740"/>
            <a:ext cx="3405508" cy="1084378"/>
          </a:xfrm>
          <a:prstGeom prst="straightConnector1">
            <a:avLst/>
          </a:prstGeom>
          <a:noFill/>
          <a:ln w="12060">
            <a:solidFill>
              <a:srgbClr val="156D83"/>
            </a:solidFill>
            <a:prstDash val="solid"/>
            <a:miter/>
          </a:ln>
        </p:spPr>
      </p:cxnSp>
      <p:sp>
        <p:nvSpPr>
          <p:cNvPr id="6" name="8 Marcador de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29 Marcador de texto"/>
          <p:cNvSpPr txBox="1"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8" name="9 Marcador de fecha"/>
          <p:cNvSpPr txBox="1">
            <a:spLocks noGrp="1"/>
          </p:cNvSpPr>
          <p:nvPr>
            <p:ph type="dt" sz="half" idx="2"/>
          </p:nvPr>
        </p:nvSpPr>
        <p:spPr>
          <a:xfrm>
            <a:off x="6727030" y="6407941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000" b="0" i="0" u="none" strike="noStrike" kern="1200" cap="none" spc="0" baseline="0">
                <a:solidFill>
                  <a:srgbClr val="000000"/>
                </a:solidFill>
                <a:uFillTx/>
                <a:latin typeface="Lucida Sans Unicode"/>
              </a:defRPr>
            </a:lvl1pPr>
          </a:lstStyle>
          <a:p>
            <a:pPr lvl="0"/>
            <a:fld id="{3FF03AD6-988F-4FA0-A094-D763DEB3A803}" type="datetime1">
              <a:rPr lang="es-ES"/>
              <a:pPr lvl="0"/>
              <a:t>01/06/2015</a:t>
            </a:fld>
            <a:endParaRPr lang="es-ES" dirty="0"/>
          </a:p>
        </p:txBody>
      </p:sp>
      <p:sp>
        <p:nvSpPr>
          <p:cNvPr id="9" name="21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4380067" y="6407941"/>
            <a:ext cx="235068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000" b="0" i="0" u="none" strike="noStrike" kern="1200" cap="none" spc="0" baseline="0">
                <a:solidFill>
                  <a:srgbClr val="000000"/>
                </a:solidFill>
                <a:uFillTx/>
                <a:latin typeface="Lucida Sans Unicode"/>
              </a:defRPr>
            </a:lvl1pPr>
          </a:lstStyle>
          <a:p>
            <a:pPr lvl="0"/>
            <a:endParaRPr lang="es-ES" dirty="0"/>
          </a:p>
        </p:txBody>
      </p:sp>
      <p:sp>
        <p:nvSpPr>
          <p:cNvPr id="10" name="17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8647270" y="6407941"/>
            <a:ext cx="36576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000" b="0" i="0" u="none" strike="noStrike" kern="1200" cap="none" spc="0" baseline="0">
                <a:solidFill>
                  <a:srgbClr val="000000"/>
                </a:solidFill>
                <a:uFillTx/>
                <a:latin typeface="Lucida Sans Unicode"/>
              </a:defRPr>
            </a:lvl1pPr>
          </a:lstStyle>
          <a:p>
            <a:pPr lvl="0"/>
            <a:fld id="{3CF71488-983D-4D7E-B7D2-9EDDF0085059}" type="slidenum">
              <a:rPr/>
              <a:pPr lvl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4100" b="1" i="0" u="none" strike="noStrike" kern="1200" cap="none" spc="0" baseline="0">
          <a:solidFill>
            <a:srgbClr val="464646"/>
          </a:solidFill>
          <a:effectLst>
            <a:outerShdw dist="25402" dir="5400000">
              <a:srgbClr val="000000"/>
            </a:outerShdw>
          </a:effectLst>
          <a:uFillTx/>
          <a:latin typeface="Lucida Sans Unicode"/>
        </a:defRPr>
      </a:lvl1pPr>
    </p:titleStyle>
    <p:bodyStyle>
      <a:lvl1pPr marL="365760" marR="0" lvl="0" indent="-256032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Clr>
          <a:srgbClr val="2DA2BF"/>
        </a:buClr>
        <a:buSzPct val="68000"/>
        <a:buFont typeface="Wingdings 3"/>
        <a:buChar char=""/>
        <a:tabLst/>
        <a:defRPr lang="es-ES" sz="2700" b="0" i="0" u="none" strike="noStrike" kern="1200" cap="none" spc="0" baseline="0">
          <a:solidFill>
            <a:srgbClr val="000000"/>
          </a:solidFill>
          <a:uFillTx/>
          <a:latin typeface="Lucida Sans Unicode"/>
        </a:defRPr>
      </a:lvl1pPr>
      <a:lvl2pPr marL="621792" marR="0" lvl="1" indent="-228600" algn="l" defTabSz="914400" rtl="0" fontAlgn="auto" hangingPunct="1">
        <a:lnSpc>
          <a:spcPct val="100000"/>
        </a:lnSpc>
        <a:spcBef>
          <a:spcPts val="325"/>
        </a:spcBef>
        <a:spcAft>
          <a:spcPts val="0"/>
        </a:spcAft>
        <a:buClr>
          <a:srgbClr val="2DA2BF"/>
        </a:buClr>
        <a:buSzPct val="100000"/>
        <a:buFont typeface="Verdana"/>
        <a:buChar char="◦"/>
        <a:tabLst/>
        <a:defRPr lang="es-ES" sz="2300" b="0" i="0" u="none" strike="noStrike" kern="1200" cap="none" spc="0" baseline="0">
          <a:solidFill>
            <a:srgbClr val="000000"/>
          </a:solidFill>
          <a:uFillTx/>
          <a:latin typeface="Lucida Sans Unicode"/>
        </a:defRPr>
      </a:lvl2pPr>
      <a:lvl3pPr marL="859536" marR="0" lvl="2" indent="-228600" algn="l" defTabSz="914400" rtl="0" fontAlgn="auto" hangingPunct="1">
        <a:lnSpc>
          <a:spcPct val="100000"/>
        </a:lnSpc>
        <a:spcBef>
          <a:spcPts val="350"/>
        </a:spcBef>
        <a:spcAft>
          <a:spcPts val="0"/>
        </a:spcAft>
        <a:buClr>
          <a:srgbClr val="DA1F28"/>
        </a:buClr>
        <a:buSzPct val="100000"/>
        <a:buFont typeface="Wingdings 2"/>
        <a:buChar char=""/>
        <a:tabLst/>
        <a:defRPr lang="es-ES" sz="2100" b="0" i="0" u="none" strike="noStrike" kern="1200" cap="none" spc="0" baseline="0">
          <a:solidFill>
            <a:srgbClr val="000000"/>
          </a:solidFill>
          <a:uFillTx/>
          <a:latin typeface="Lucida Sans Unicode"/>
        </a:defRPr>
      </a:lvl3pPr>
      <a:lvl4pPr marL="1143000" marR="0" lvl="3" indent="-228600" algn="l" defTabSz="914400" rtl="0" fontAlgn="auto" hangingPunct="1">
        <a:lnSpc>
          <a:spcPct val="100000"/>
        </a:lnSpc>
        <a:spcBef>
          <a:spcPts val="350"/>
        </a:spcBef>
        <a:spcAft>
          <a:spcPts val="0"/>
        </a:spcAft>
        <a:buClr>
          <a:srgbClr val="DA1F28"/>
        </a:buClr>
        <a:buSzPct val="100000"/>
        <a:buFont typeface="Wingdings 2"/>
        <a:buChar char=""/>
        <a:tabLst/>
        <a:defRPr lang="es-ES" sz="1900" b="0" i="0" u="none" strike="noStrike" kern="1200" cap="none" spc="0" baseline="0">
          <a:solidFill>
            <a:srgbClr val="000000"/>
          </a:solidFill>
          <a:uFillTx/>
          <a:latin typeface="Lucida Sans Unicode"/>
        </a:defRPr>
      </a:lvl4pPr>
      <a:lvl5pPr marL="1371600" marR="0" lvl="4" indent="-228600" algn="l" defTabSz="914400" rtl="0" fontAlgn="auto" hangingPunct="1">
        <a:lnSpc>
          <a:spcPct val="100000"/>
        </a:lnSpc>
        <a:spcBef>
          <a:spcPts val="350"/>
        </a:spcBef>
        <a:spcAft>
          <a:spcPts val="0"/>
        </a:spcAft>
        <a:buClr>
          <a:srgbClr val="DA1F28"/>
        </a:buClr>
        <a:buSzPct val="100000"/>
        <a:buFont typeface="Wingdings 2"/>
        <a:buChar char="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Lucida Sans Unicode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2.bp.blogspot.com/-zfEe9Pv87ck/UEjE9UdycNI/AAAAAAAAAEQ/ayfwsxyPg9s/s1600/escudo.p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ctrTitle"/>
          </p:nvPr>
        </p:nvSpPr>
        <p:spPr>
          <a:xfrm>
            <a:off x="1183343" y="908721"/>
            <a:ext cx="6777322" cy="4248466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3200" dirty="0">
                <a:latin typeface="Andalus" pitchFamily="18"/>
                <a:cs typeface="Andalus" pitchFamily="18"/>
              </a:rPr>
              <a:t>La </a:t>
            </a:r>
            <a:r>
              <a:rPr lang="es-ES" sz="3200" i="1" dirty="0">
                <a:latin typeface="Andalus" pitchFamily="18"/>
                <a:cs typeface="Andalus" pitchFamily="18"/>
              </a:rPr>
              <a:t>memoria histórica </a:t>
            </a:r>
            <a:r>
              <a:rPr lang="es-ES" sz="3200" dirty="0">
                <a:latin typeface="Andalus" pitchFamily="18"/>
                <a:cs typeface="Andalus" pitchFamily="18"/>
              </a:rPr>
              <a:t>con perspectiva Latinoamericana: La  reivindicación   de lo olvidado una  estrategia de la enseñanza-aprendizaje de las Ciencias Sociales.</a:t>
            </a:r>
            <a:r>
              <a:rPr lang="es-ES" sz="3200" b="0" dirty="0">
                <a:latin typeface="Andalus" pitchFamily="18"/>
                <a:cs typeface="Andalus" pitchFamily="18"/>
              </a:rPr>
              <a:t/>
            </a:r>
            <a:br>
              <a:rPr lang="es-ES" sz="3200" b="0" dirty="0">
                <a:latin typeface="Andalus" pitchFamily="18"/>
                <a:cs typeface="Andalus" pitchFamily="18"/>
              </a:rPr>
            </a:br>
            <a:r>
              <a:rPr lang="es-ES" sz="4400" b="0" dirty="0">
                <a:latin typeface="Andalus" pitchFamily="18"/>
                <a:cs typeface="Andalus" pitchFamily="18"/>
              </a:rPr>
              <a:t> </a:t>
            </a:r>
            <a:br>
              <a:rPr lang="es-ES" sz="4400" b="0" dirty="0">
                <a:latin typeface="Andalus" pitchFamily="18"/>
                <a:cs typeface="Andalus" pitchFamily="18"/>
              </a:rPr>
            </a:br>
            <a:endParaRPr lang="es-ES" sz="4400" b="0" dirty="0">
              <a:latin typeface="Andalus" pitchFamily="18"/>
              <a:cs typeface="Andalus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print"/>
          <a:srcRect l="33660"/>
          <a:stretch/>
        </p:blipFill>
        <p:spPr>
          <a:xfrm>
            <a:off x="1187624" y="1450851"/>
            <a:ext cx="7499176" cy="30601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sz="4400">
                <a:latin typeface="Andalus" pitchFamily="18"/>
                <a:cs typeface="Andalus" pitchFamily="18"/>
              </a:rPr>
              <a:t>Marco teórico.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290280"/>
              </p:ext>
            </p:extLst>
          </p:nvPr>
        </p:nvGraphicFramePr>
        <p:xfrm>
          <a:off x="467543" y="1481138"/>
          <a:ext cx="8219256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s-CO" sz="28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Marco</a:t>
                      </a:r>
                      <a:r>
                        <a:rPr lang="es-CO" sz="2800" b="1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Referencial</a:t>
                      </a:r>
                      <a:endParaRPr lang="es-CO" sz="28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32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Marco</a:t>
                      </a:r>
                      <a:r>
                        <a:rPr lang="es-CO" sz="3200" b="1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Pedagógico</a:t>
                      </a:r>
                      <a:endParaRPr lang="es-CO" sz="32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28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Enrique Dussel</a:t>
                      </a:r>
                    </a:p>
                    <a:p>
                      <a:r>
                        <a:rPr lang="es-CO" sz="28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Boaventura</a:t>
                      </a:r>
                      <a:r>
                        <a:rPr lang="es-CO" sz="2800" b="1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de Sousa</a:t>
                      </a:r>
                    </a:p>
                    <a:p>
                      <a:r>
                        <a:rPr lang="es-CO" sz="2800" b="1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Aníbal Quijano</a:t>
                      </a:r>
                      <a:endParaRPr lang="es-CO" sz="28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32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Paulo Freire</a:t>
                      </a:r>
                    </a:p>
                    <a:p>
                      <a:r>
                        <a:rPr lang="es-CO" sz="32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Frantz</a:t>
                      </a:r>
                      <a:r>
                        <a:rPr lang="es-CO" sz="3200" b="1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Fanón</a:t>
                      </a:r>
                      <a:endParaRPr lang="es-CO" sz="32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8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549275"/>
          <a:ext cx="82296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40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Antecedentes.</a:t>
                      </a:r>
                      <a:endParaRPr lang="es-ES" sz="40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738525">
                <a:tc>
                  <a:txBody>
                    <a:bodyPr/>
                    <a:lstStyle/>
                    <a:p>
                      <a:r>
                        <a:rPr lang="es-ES" sz="3600" dirty="0" smtClean="0">
                          <a:latin typeface="Andalus" pitchFamily="18" charset="-78"/>
                          <a:cs typeface="Andalus" pitchFamily="18" charset="-78"/>
                        </a:rPr>
                        <a:t>La ciudad de Medellín como campo aplicado para la</a:t>
                      </a:r>
                      <a:r>
                        <a:rPr lang="es-ES" sz="3600" baseline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s-ES" sz="3600" dirty="0" smtClean="0">
                          <a:latin typeface="Andalus" pitchFamily="18" charset="-78"/>
                          <a:cs typeface="Andalus" pitchFamily="18" charset="-78"/>
                        </a:rPr>
                        <a:t>enseñanza y aprendizaje de las Ciencias Sociales.(Carolina Gallego Palacio.</a:t>
                      </a:r>
                      <a:r>
                        <a:rPr lang="es-ES" sz="3600" baseline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s-ES" sz="3600" dirty="0" smtClean="0">
                          <a:latin typeface="Andalus" pitchFamily="18" charset="-78"/>
                          <a:cs typeface="Andalus" pitchFamily="18" charset="-78"/>
                        </a:rPr>
                        <a:t>Ana Yuliet Granados Flórez</a:t>
                      </a:r>
                    </a:p>
                    <a:p>
                      <a:r>
                        <a:rPr lang="es-ES" sz="3600" dirty="0" smtClean="0">
                          <a:latin typeface="Andalus" pitchFamily="18" charset="-78"/>
                          <a:cs typeface="Andalus" pitchFamily="18" charset="-78"/>
                        </a:rPr>
                        <a:t>Gerson Josué Urrego Cifuentes.)</a:t>
                      </a:r>
                      <a:endParaRPr lang="es-ES" sz="36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Deconstrucción</a:t>
            </a:r>
          </a:p>
          <a:p>
            <a:r>
              <a:rPr lang="es-CO" dirty="0" smtClean="0"/>
              <a:t>Reconstrucción</a:t>
            </a:r>
          </a:p>
          <a:p>
            <a:r>
              <a:rPr lang="es-CO" dirty="0" smtClean="0"/>
              <a:t>Reflexión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s-ES" sz="4400" dirty="0" smtClean="0">
                <a:latin typeface="Andalus" pitchFamily="18"/>
                <a:cs typeface="Andalus" pitchFamily="18"/>
              </a:rPr>
              <a:t>RUTA METODOLOGICA</a:t>
            </a:r>
            <a:endParaRPr lang="es-ES" sz="4400" dirty="0">
              <a:latin typeface="Andalus" pitchFamily="18"/>
              <a:cs typeface="Andalus" pitchFamily="18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360107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46449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endParaRPr lang="es-CO" dirty="0" smtClean="0">
              <a:latin typeface="Lucida Bright" panose="020406020505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s-CO" dirty="0" smtClean="0">
                <a:latin typeface="Andalus" pitchFamily="18" charset="-78"/>
                <a:cs typeface="Andalus" pitchFamily="18" charset="-78"/>
              </a:rPr>
              <a:t>Identificar posturas Teóricas.</a:t>
            </a:r>
          </a:p>
          <a:p>
            <a:pPr marL="109728" indent="0" algn="just">
              <a:buNone/>
            </a:pPr>
            <a:r>
              <a:rPr lang="es-CO" dirty="0" smtClean="0">
                <a:latin typeface="Andalus" pitchFamily="18" charset="-78"/>
                <a:cs typeface="Andalus" pitchFamily="18" charset="-78"/>
              </a:rPr>
              <a:t>  Fichas analíticas</a:t>
            </a:r>
          </a:p>
          <a:p>
            <a:pPr marL="109728" indent="0" algn="just">
              <a:buNone/>
            </a:pPr>
            <a:endParaRPr lang="es-CO" dirty="0" smtClean="0">
              <a:latin typeface="Andalus" pitchFamily="18" charset="-78"/>
              <a:cs typeface="Andalus" pitchFamily="18" charset="-78"/>
            </a:endParaRPr>
          </a:p>
          <a:p>
            <a:pPr marL="109728" indent="0" algn="just">
              <a:buNone/>
            </a:pPr>
            <a:endParaRPr lang="es-CO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s-CO" sz="2800" dirty="0" smtClean="0">
                <a:latin typeface="Andalus" pitchFamily="18" charset="-78"/>
                <a:cs typeface="Andalus" pitchFamily="18" charset="-78"/>
              </a:rPr>
              <a:t>Principales obstáculos en las en la enseñanza de las Ciencias Sociales.</a:t>
            </a:r>
          </a:p>
          <a:p>
            <a:pPr marL="109728" indent="0" algn="just">
              <a:buNone/>
            </a:pPr>
            <a:r>
              <a:rPr lang="es-CO" sz="2800" dirty="0" smtClean="0">
                <a:latin typeface="Andalus" pitchFamily="18" charset="-78"/>
                <a:cs typeface="Andalus" pitchFamily="18" charset="-78"/>
              </a:rPr>
              <a:t>   Encuesta  abierta.</a:t>
            </a:r>
          </a:p>
          <a:p>
            <a:pPr marL="109728" indent="0">
              <a:buNone/>
            </a:pPr>
            <a:endParaRPr lang="es-CO" dirty="0" smtClean="0">
              <a:latin typeface="Lucida Bright" panose="02040602050505020304" pitchFamily="18" charset="0"/>
            </a:endParaRPr>
          </a:p>
          <a:p>
            <a:pPr marL="109728" indent="0">
              <a:buNone/>
            </a:pPr>
            <a:endParaRPr lang="es-CO" dirty="0" smtClean="0"/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>
                <a:latin typeface="Andalus" pitchFamily="18" charset="-78"/>
                <a:cs typeface="Andalus" pitchFamily="18" charset="-78"/>
              </a:rPr>
              <a:t>DECONSTRUCCIÓN</a:t>
            </a:r>
            <a:endParaRPr lang="es-CO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075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958567"/>
              </p:ext>
            </p:extLst>
          </p:nvPr>
        </p:nvGraphicFramePr>
        <p:xfrm>
          <a:off x="457200" y="1481138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86774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Fuentes de ubicación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Categoría de análisis 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 textual.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Análisis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Palabras investigativas claves 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</a:tr>
              <a:tr h="2234071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Pedagogías coloniales practicas insurgentes de resistir, (re)existir y (re)vivir.</a:t>
                      </a:r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Memoria histórica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O" sz="1800" b="1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desde Latinoamérica.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“L</a:t>
                      </a:r>
                      <a:r>
                        <a:rPr lang="es-CO" sz="18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educación </a:t>
                      </a: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tiene que surgir</a:t>
                      </a:r>
                      <a:r>
                        <a:rPr lang="es-CO" sz="18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 partir de la educación indígena de los propios pueblos”</a:t>
                      </a: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Juan Chávez Alonso, Mayo-2006)</a:t>
                      </a:r>
                    </a:p>
                    <a:p>
                      <a:pPr algn="just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Nuestros saberes sufrieron</a:t>
                      </a:r>
                      <a:r>
                        <a:rPr lang="es-CO" sz="18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acto de jerarquización en</a:t>
                      </a:r>
                      <a:r>
                        <a:rPr lang="es-CO" sz="18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momento que fueron llevados a las aulas educativas, 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800" i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Educación 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800" i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Memoria histórica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800" i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conocimientos 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800" i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Pueblo 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1800" i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Indígena 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CO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es-CO" dirty="0" smtClean="0"/>
              <a:t>FICHA ANALITICA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890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</a:t>
            </a:r>
            <a:r>
              <a:rPr lang="es-ES_tradnl" dirty="0" smtClean="0"/>
              <a:t>esultados de la encuesta.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>
            <a:off x="1043608" y="1484784"/>
            <a:ext cx="6696744" cy="482453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a. Una perspectiva de la historia tradicional.</a:t>
            </a:r>
          </a:p>
          <a:p>
            <a:r>
              <a:rPr lang="es-ES_tradnl" sz="3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b. Una clase memorística y expositiva. </a:t>
            </a:r>
          </a:p>
          <a:p>
            <a:r>
              <a:rPr lang="es-ES_tradnl" sz="3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C. Fuentes de estudio como el internet. </a:t>
            </a:r>
            <a:endParaRPr lang="es-ES" sz="36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dirty="0" smtClean="0"/>
              <a:t>Se integra la secuencia didáctica al proyecto de grado como herramienta para desarrollar las estrategias a aplicar en la enseñanza de las Ciencias Sociales. 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RECONSTRUCCIÓN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03244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4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831035"/>
              </p:ext>
            </p:extLst>
          </p:nvPr>
        </p:nvGraphicFramePr>
        <p:xfrm>
          <a:off x="467544" y="980728"/>
          <a:ext cx="8229600" cy="5226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94047"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solidFill>
                            <a:schemeClr val="lt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Estrategias diagnósticas.</a:t>
                      </a:r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solidFill>
                            <a:schemeClr val="lt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Estrategias de desarrollo</a:t>
                      </a:r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 dirty="0" smtClean="0">
                          <a:solidFill>
                            <a:schemeClr val="lt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Estrategias de Evaluación</a:t>
                      </a:r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</a:tr>
              <a:tr h="434651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800" dirty="0" smtClean="0"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Preguntas sobre el tema.</a:t>
                      </a:r>
                      <a:endParaRPr lang="es-CO" sz="1800" dirty="0" smtClean="0">
                        <a:effectLst/>
                        <a:latin typeface="Lucida Bright" panose="02040602050505020304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800" dirty="0" smtClean="0"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Saberes previos.</a:t>
                      </a:r>
                      <a:endParaRPr lang="es-CO" sz="1800" dirty="0" smtClean="0">
                        <a:effectLst/>
                        <a:latin typeface="Lucida Bright" panose="02040602050505020304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ES" sz="1800" dirty="0" smtClean="0"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Socialización sobre diferentes conceptos del tema.</a:t>
                      </a:r>
                      <a:endParaRPr lang="es-CO" sz="1800" dirty="0" smtClean="0">
                        <a:effectLst/>
                        <a:latin typeface="Lucida Bright" panose="02040602050505020304" pitchFamily="18" charset="0"/>
                        <a:ea typeface="Calibri"/>
                        <a:cs typeface="Times New Roman"/>
                      </a:endParaRPr>
                    </a:p>
                    <a:p>
                      <a:pPr algn="just"/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Talleres teóricos y prácticos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Lucida Bright" panose="020406020505050203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Elaboración de trabajos escritos.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Lucida Bright" panose="020406020505050203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Película pequeñas voces..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Lucida Bright" panose="020406020505050203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Exposiciones.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Lucida Bright" panose="020406020505050203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Trabajo individual</a:t>
                      </a:r>
                      <a:endParaRPr lang="es-CO" sz="1800" dirty="0" smtClean="0">
                        <a:solidFill>
                          <a:schemeClr val="dk1"/>
                        </a:solidFill>
                        <a:effectLst/>
                        <a:latin typeface="Lucida Bright" panose="02040602050505020304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1800" dirty="0" smtClean="0">
                          <a:solidFill>
                            <a:schemeClr val="dk1"/>
                          </a:solidFill>
                          <a:effectLst/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Trabajo grupal</a:t>
                      </a:r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CO" sz="1800" dirty="0" smtClean="0">
                          <a:solidFill>
                            <a:srgbClr val="000000"/>
                          </a:solidFill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Socialización y presentación de informes individuales y grupales.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CO" sz="1800" dirty="0" smtClean="0">
                          <a:solidFill>
                            <a:srgbClr val="000000"/>
                          </a:solidFill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Mapas conceptuales que den cuenta de la temática determinada.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s-CO" sz="1800" dirty="0" smtClean="0">
                          <a:solidFill>
                            <a:srgbClr val="000000"/>
                          </a:solidFill>
                          <a:effectLst/>
                          <a:latin typeface="Lucida Bright" panose="02040602050505020304" pitchFamily="18" charset="0"/>
                          <a:ea typeface="Calibri"/>
                          <a:cs typeface="Times New Roman"/>
                        </a:rPr>
                        <a:t>evaluaciones de periodo</a:t>
                      </a:r>
                    </a:p>
                    <a:p>
                      <a:pPr algn="just"/>
                      <a:endParaRPr lang="es-CO" sz="18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 algn="ctr"/>
            <a:r>
              <a:rPr lang="es-CO" dirty="0" smtClean="0"/>
              <a:t>ESTRATEGIAS DIDÁCTICAS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913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980728"/>
          <a:ext cx="8280920" cy="558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2794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Semana 2 de agosto 10 al 14 2015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Descubrir  por medias preguntas  las expresiones del espacio geográfico.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El espacio geográfico: territorio, paisaje, región lugar.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Estrategia didáctica: comparación de conceptos relacionados con el espacio geográfico (memorias individuales y memorias que resultan de la colectividad )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Recursos educativos: guía de aprendizaje # 1, marcador, borrador. 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Técnica de evaluación :observación 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Instrumento evaluación: participación.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4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Semana 3 de agosto 17 al 21 del 2015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>
                          <a:latin typeface="Cambria"/>
                          <a:ea typeface="Calibri"/>
                          <a:cs typeface="Times New Roman"/>
                        </a:rPr>
                        <a:t>Relacionar las diferencias y características de las expresiones del espacio geográfico: lugar, territorio, paisaje, región.</a:t>
                      </a:r>
                      <a:endParaRPr lang="es-ES" sz="1050" u="none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El espacio geográfico: territorio, paisaje, región lugar.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Estrategia didáctica: lectura el “espacio geográfico “de Milton santos, se resaltan palabras claves del texto y se proyectan dudas.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Recursos educativos: fotocopia lectura, guía de aprendizaje #2, borrador y marcador.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es-ES" sz="1050" b="1" i="1" u="none" dirty="0">
                          <a:latin typeface="Cambria"/>
                          <a:ea typeface="Calibri"/>
                          <a:cs typeface="Times New Roman"/>
                        </a:rPr>
                        <a:t>Técnica de evaluación: cualitativa.</a:t>
                      </a: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s-ES" sz="105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SECUENCIA DIDACTICA.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 noGrp="1"/>
          </p:cNvSpPr>
          <p:nvPr>
            <p:ph idx="1"/>
          </p:nvPr>
        </p:nvSpPr>
        <p:spPr>
          <a:xfrm>
            <a:off x="457200" y="4941170"/>
            <a:ext cx="8229600" cy="1066126"/>
          </a:xfrm>
        </p:spPr>
        <p:txBody>
          <a:bodyPr/>
          <a:lstStyle/>
          <a:p>
            <a:pPr lvl="0" algn="r"/>
            <a:r>
              <a:rPr lang="es-ES" sz="2800" b="1" dirty="0">
                <a:latin typeface="Andalus" pitchFamily="18"/>
                <a:cs typeface="Andalus" pitchFamily="18"/>
              </a:rPr>
              <a:t>Andrés Felipe Osorio Ocampo (Asesor).</a:t>
            </a:r>
          </a:p>
        </p:txBody>
      </p:sp>
      <p:sp>
        <p:nvSpPr>
          <p:cNvPr id="3" name="2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4162476"/>
          </a:xfrm>
        </p:spPr>
        <p:txBody>
          <a:bodyPr/>
          <a:lstStyle/>
          <a:p>
            <a:pPr lvl="0"/>
            <a:r>
              <a:rPr lang="es-ES" sz="3200" dirty="0">
                <a:latin typeface="Andalus" pitchFamily="18"/>
                <a:cs typeface="Andalus" pitchFamily="18"/>
              </a:rPr>
              <a:t>Kelly Mendoza Cañas.</a:t>
            </a:r>
            <a:br>
              <a:rPr lang="es-ES" sz="3200" dirty="0">
                <a:latin typeface="Andalus" pitchFamily="18"/>
                <a:cs typeface="Andalus" pitchFamily="18"/>
              </a:rPr>
            </a:br>
            <a:r>
              <a:rPr lang="es-ES" sz="3200" dirty="0">
                <a:latin typeface="Andalus" pitchFamily="18"/>
                <a:cs typeface="Andalus" pitchFamily="18"/>
              </a:rPr>
              <a:t>Adriana Garavito Silva.</a:t>
            </a:r>
            <a:br>
              <a:rPr lang="es-ES" sz="3200" dirty="0">
                <a:latin typeface="Andalus" pitchFamily="18"/>
                <a:cs typeface="Andalus" pitchFamily="18"/>
              </a:rPr>
            </a:br>
            <a:r>
              <a:rPr lang="es-ES" sz="3200" dirty="0">
                <a:latin typeface="Andalus" pitchFamily="18"/>
                <a:cs typeface="Andalus" pitchFamily="18"/>
              </a:rPr>
              <a:t>Yonny Blandón Barrientos.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REFLEXIÓN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b="1" dirty="0" smtClean="0">
                <a:latin typeface="Andalus" pitchFamily="18" charset="-78"/>
                <a:cs typeface="Andalus" pitchFamily="18" charset="-78"/>
              </a:rPr>
              <a:t>Conclusiones.</a:t>
            </a:r>
          </a:p>
          <a:p>
            <a:pPr algn="just">
              <a:buNone/>
            </a:pPr>
            <a:endParaRPr lang="es-ES_tradnl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ES_tradnl" dirty="0" smtClean="0">
                <a:latin typeface="Andalus" pitchFamily="18" charset="-78"/>
                <a:cs typeface="Andalus" pitchFamily="18" charset="-78"/>
              </a:rPr>
              <a:t>Después de desarrollar los objetivos de la investigación y aplicar las estrategia de enseñanza –aprendizaje   a los estudiantes de las instituciones llegamos a concluir que:</a:t>
            </a:r>
          </a:p>
          <a:p>
            <a:pPr algn="just"/>
            <a:endParaRPr lang="es-ES_tradnl" dirty="0" smtClean="0">
              <a:latin typeface="Andalus" pitchFamily="18" charset="-78"/>
              <a:cs typeface="Andalus" pitchFamily="18" charset="-78"/>
            </a:endParaRP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    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412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07"/>
          </a:xfrm>
        </p:spPr>
        <p:txBody>
          <a:bodyPr/>
          <a:lstStyle/>
          <a:p>
            <a:r>
              <a:rPr lang="es-ES_tradnl" dirty="0" smtClean="0"/>
              <a:t>La memoria histórica resulta una estrategia de enseñanza –aprendizaje alternativa para evitar procesos ajenos a las necesidades de los estudiantes.</a:t>
            </a:r>
          </a:p>
          <a:p>
            <a:endParaRPr lang="es-ES_tradnl" dirty="0" smtClean="0"/>
          </a:p>
          <a:p>
            <a:r>
              <a:rPr lang="es-ES_tradnl" dirty="0" smtClean="0"/>
              <a:t>Los estudiantes ven llamativas las memorias históricas  como fuentes de conocimiento desde los contextos.</a:t>
            </a:r>
          </a:p>
          <a:p>
            <a:endParaRPr lang="es-ES_tradnl" dirty="0" smtClean="0"/>
          </a:p>
          <a:p>
            <a:r>
              <a:rPr lang="es-ES_tradnl" dirty="0" smtClean="0"/>
              <a:t>La ciencias sociales puede ser enseñada desde las realidades histórico –espaciales de quienes viven los procesos.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Los estudiantes aunque se encuentres permeados de la Ciencias Sociales “eurocentrista” ,los maestros pueden poco a poco con ayuda de estrategias didácticas alternativas cambiar estas formas de aprendizaje.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i="1" dirty="0" smtClean="0">
                <a:latin typeface="Andalus" pitchFamily="18" charset="-78"/>
                <a:cs typeface="Andalus" pitchFamily="18" charset="-78"/>
              </a:rPr>
              <a:t>Enrique Dussel ,filosofía de la liberación.</a:t>
            </a:r>
          </a:p>
          <a:p>
            <a:pPr algn="just"/>
            <a:r>
              <a:rPr lang="es-ES_tradnl" sz="2800" i="1" dirty="0" smtClean="0">
                <a:latin typeface="Andalus" pitchFamily="18" charset="-78"/>
                <a:cs typeface="Andalus" pitchFamily="18" charset="-78"/>
              </a:rPr>
              <a:t>Boaventura de Sousa, Epistemología del sur</a:t>
            </a:r>
          </a:p>
          <a:p>
            <a:pPr algn="just"/>
            <a:r>
              <a:rPr lang="es-ES_tradnl" sz="2800" i="1" dirty="0" smtClean="0">
                <a:latin typeface="Andalus" pitchFamily="18" charset="-78"/>
                <a:cs typeface="Andalus" pitchFamily="18" charset="-78"/>
              </a:rPr>
              <a:t>Aníbal Quijano,</a:t>
            </a:r>
            <a:r>
              <a:rPr lang="es-ES" sz="2800" i="1" dirty="0" smtClean="0">
                <a:latin typeface="Andalus" pitchFamily="18" charset="-78"/>
                <a:cs typeface="Andalus" pitchFamily="18" charset="-78"/>
              </a:rPr>
              <a:t> La colonialidad del saber: eurocentrismo y ciencias sociales. Perspectivas Latinoamericanas.</a:t>
            </a:r>
            <a:r>
              <a:rPr lang="es-ES_tradnl" sz="2800" i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just"/>
            <a:r>
              <a:rPr lang="es-ES" sz="2800" i="1" dirty="0" smtClean="0">
                <a:latin typeface="Andalus" pitchFamily="18" charset="-78"/>
                <a:cs typeface="Andalus" pitchFamily="18" charset="-78"/>
              </a:rPr>
              <a:t> Bernardo Restrepo Gómez, "Investigación - acción pedagógica: tras la hipótesis del maestro investigador"</a:t>
            </a:r>
            <a:endParaRPr lang="es-ES_tradnl" sz="2800" i="1" dirty="0" smtClean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ES_tradnl" sz="2800" i="1" dirty="0" smtClean="0">
                <a:latin typeface="Andalus" pitchFamily="18" charset="-78"/>
                <a:cs typeface="Andalus" pitchFamily="18" charset="-78"/>
              </a:rPr>
              <a:t>Mario Carretero, Documentos de identidad ,memorias históricas.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BIBLIOGRAFIA.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sz="3200" dirty="0">
                <a:latin typeface="Andalus" pitchFamily="18"/>
                <a:cs typeface="Andalus" pitchFamily="18"/>
              </a:rPr>
              <a:t>Contexto de la investigación.</a:t>
            </a:r>
          </a:p>
        </p:txBody>
      </p:sp>
      <p:pic>
        <p:nvPicPr>
          <p:cNvPr id="3" name="Picture 2" descr="C:\Users\prestamos\Pictures\escudo_rm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1628802"/>
            <a:ext cx="1800225" cy="2095503"/>
          </a:xfrm>
        </p:spPr>
      </p:pic>
      <p:pic>
        <p:nvPicPr>
          <p:cNvPr id="4" name="Picture 3" descr="C:\Users\prestamos\Pictures\logo_tomas cadavid 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347865" y="3690536"/>
            <a:ext cx="1904996" cy="1809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http://2.bp.blogspot.com/-zfEe9Pv87ck/UEjE9UdycNI/AAAAAAAAAEQ/ayfwsxyPg9s/s1600/escudo.pn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660233" y="4581125"/>
            <a:ext cx="1485900" cy="1838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485445"/>
            <a:ext cx="2736305" cy="2736305"/>
          </a:xfrm>
        </p:spPr>
      </p:pic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dirty="0"/>
              <a:t>Planteamiento del problema.</a:t>
            </a:r>
          </a:p>
        </p:txBody>
      </p:sp>
      <p:sp>
        <p:nvSpPr>
          <p:cNvPr id="4" name="4 Llamada de nube"/>
          <p:cNvSpPr/>
          <p:nvPr/>
        </p:nvSpPr>
        <p:spPr>
          <a:xfrm>
            <a:off x="179515" y="1196748"/>
            <a:ext cx="2808314" cy="1872206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000" b="1" i="0" u="none" strike="noStrike" kern="1200" cap="none" spc="0" baseline="0" dirty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Visión eurocéntrica de los conocimientos</a:t>
            </a:r>
            <a:r>
              <a:rPr lang="es-ES" sz="1800" b="0" i="0" u="none" strike="noStrike" kern="1200" cap="none" spc="0" baseline="0" dirty="0">
                <a:solidFill>
                  <a:srgbClr val="FFFFFF"/>
                </a:solidFill>
                <a:uFillTx/>
                <a:latin typeface="Lucida Sans Unicode"/>
              </a:rPr>
              <a:t>.</a:t>
            </a:r>
          </a:p>
        </p:txBody>
      </p:sp>
      <p:sp>
        <p:nvSpPr>
          <p:cNvPr id="5" name="5 Llamada de nube"/>
          <p:cNvSpPr/>
          <p:nvPr/>
        </p:nvSpPr>
        <p:spPr>
          <a:xfrm>
            <a:off x="5220071" y="1830893"/>
            <a:ext cx="2376269" cy="3384651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La poca  apropiación de saberes  y conocimientos de los procesos propios de Latinoamérica.</a:t>
            </a:r>
          </a:p>
        </p:txBody>
      </p:sp>
      <p:sp>
        <p:nvSpPr>
          <p:cNvPr id="6" name="6 Llamada de nube"/>
          <p:cNvSpPr/>
          <p:nvPr/>
        </p:nvSpPr>
        <p:spPr>
          <a:xfrm>
            <a:off x="4067946" y="4602897"/>
            <a:ext cx="914400" cy="612648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7" name="7 Llamada de nube"/>
          <p:cNvSpPr/>
          <p:nvPr/>
        </p:nvSpPr>
        <p:spPr>
          <a:xfrm>
            <a:off x="7139141" y="1052739"/>
            <a:ext cx="914400" cy="612648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8" name="8 Llamada de nube"/>
          <p:cNvSpPr/>
          <p:nvPr/>
        </p:nvSpPr>
        <p:spPr>
          <a:xfrm>
            <a:off x="3419874" y="1218245"/>
            <a:ext cx="914400" cy="612648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 dirty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9" name="9 Llamada de nube"/>
          <p:cNvSpPr/>
          <p:nvPr/>
        </p:nvSpPr>
        <p:spPr>
          <a:xfrm>
            <a:off x="2627784" y="2132856"/>
            <a:ext cx="2664296" cy="2088233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Una ciencias sociales enseñada y aprendida fuera de las realidades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S" sz="3600" b="1" dirty="0">
                <a:latin typeface="Andalus" pitchFamily="18"/>
                <a:cs typeface="Andalus" pitchFamily="18"/>
              </a:rPr>
              <a:t>¿Cómo hacer de la  “memoria histórica” una estrategia transformadora de los aprendizajes en Ciencias Sociales de las Instituciones Educativas Ramón Munera Lopera, Tomás Cadavid y Simón Bolívar en los grados 6º y 9º? </a:t>
            </a:r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dirty="0"/>
              <a:t>Pregunta problematizadora.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sz="4400">
                <a:latin typeface="Andalus" pitchFamily="18"/>
                <a:cs typeface="Andalus" pitchFamily="18"/>
              </a:rPr>
              <a:t>Objetivo general.</a:t>
            </a:r>
          </a:p>
        </p:txBody>
      </p:sp>
      <p:sp>
        <p:nvSpPr>
          <p:cNvPr id="3" name="3 Rectángulo"/>
          <p:cNvSpPr/>
          <p:nvPr/>
        </p:nvSpPr>
        <p:spPr>
          <a:xfrm>
            <a:off x="1835694" y="1700811"/>
            <a:ext cx="6192691" cy="4320475"/>
          </a:xfrm>
          <a:prstGeom prst="rect">
            <a:avLst/>
          </a:pr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800" b="1" i="0" u="none" strike="noStrike" kern="1200" cap="none" spc="0" baseline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Propiciar la “memoria histórica” desde una perspectiva latinoamericana en los procesos de enseñanza -aprendizaje como una estrategia para consolidar identidad y generar interés  en los estudiantes.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Lucida Sans Unicode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 noGrp="1"/>
          </p:cNvSpPr>
          <p:nvPr>
            <p:ph idx="1"/>
          </p:nvPr>
        </p:nvSpPr>
        <p:spPr>
          <a:xfrm>
            <a:off x="457200" y="1052739"/>
            <a:ext cx="8404442" cy="4954557"/>
          </a:xfrm>
        </p:spPr>
        <p:txBody>
          <a:bodyPr/>
          <a:lstStyle/>
          <a:p>
            <a:pPr marL="109728" lvl="0" indent="0" algn="just">
              <a:buNone/>
            </a:pPr>
            <a:endParaRPr lang="es-ES" sz="2600" b="1" u="sng">
              <a:latin typeface="Andalus" pitchFamily="18"/>
              <a:cs typeface="Andalus" pitchFamily="18"/>
            </a:endParaRPr>
          </a:p>
          <a:p>
            <a:pPr marL="109728" lvl="0" indent="0" algn="just">
              <a:buNone/>
            </a:pPr>
            <a:endParaRPr lang="es-ES" sz="2600" b="1" u="sng">
              <a:latin typeface="Andalus" pitchFamily="18"/>
              <a:cs typeface="Andalus" pitchFamily="18"/>
            </a:endParaRPr>
          </a:p>
          <a:p>
            <a:pPr marL="109728" lvl="0" indent="0" algn="just">
              <a:buNone/>
            </a:pPr>
            <a:r>
              <a:rPr lang="es-ES" sz="2600" b="1" u="sng">
                <a:latin typeface="Andalus" pitchFamily="18"/>
                <a:cs typeface="Andalus" pitchFamily="18"/>
              </a:rPr>
              <a:t> </a:t>
            </a:r>
            <a:endParaRPr lang="es-ES" sz="2600" b="1">
              <a:latin typeface="Andalus" pitchFamily="18"/>
              <a:cs typeface="Andalus" pitchFamily="18"/>
            </a:endParaRPr>
          </a:p>
          <a:p>
            <a:pPr marL="109728" lvl="0" indent="0" algn="just">
              <a:buNone/>
            </a:pPr>
            <a:endParaRPr lang="es-ES" sz="2600" b="1">
              <a:latin typeface="Andalus" pitchFamily="18"/>
              <a:cs typeface="Andalus" pitchFamily="18"/>
            </a:endParaRPr>
          </a:p>
          <a:p>
            <a:pPr marL="109728" lvl="0" indent="0" algn="just">
              <a:buNone/>
            </a:pPr>
            <a:endParaRPr lang="es-ES" sz="2600" b="1">
              <a:latin typeface="Andalus" pitchFamily="18"/>
              <a:cs typeface="Andalus" pitchFamily="18"/>
            </a:endParaRPr>
          </a:p>
          <a:p>
            <a:pPr marL="109728" lvl="0" indent="0" algn="just">
              <a:buNone/>
            </a:pPr>
            <a:endParaRPr lang="es-ES" sz="2600" b="1">
              <a:latin typeface="Andalus" pitchFamily="18"/>
              <a:cs typeface="Andalus" pitchFamily="18"/>
            </a:endParaRPr>
          </a:p>
        </p:txBody>
      </p:sp>
      <p:sp>
        <p:nvSpPr>
          <p:cNvPr id="3" name="2 Título"/>
          <p:cNvSpPr txBox="1">
            <a:spLocks noGrp="1"/>
          </p:cNvSpPr>
          <p:nvPr>
            <p:ph type="title"/>
          </p:nvPr>
        </p:nvSpPr>
        <p:spPr>
          <a:xfrm>
            <a:off x="457200" y="116631"/>
            <a:ext cx="8229600" cy="1008107"/>
          </a:xfrm>
        </p:spPr>
        <p:txBody>
          <a:bodyPr/>
          <a:lstStyle/>
          <a:p>
            <a:pPr lvl="0"/>
            <a:r>
              <a:rPr lang="es-ES"/>
              <a:t>Objetivos específicos.</a:t>
            </a:r>
          </a:p>
        </p:txBody>
      </p:sp>
      <p:sp>
        <p:nvSpPr>
          <p:cNvPr id="4" name="4 Elipse"/>
          <p:cNvSpPr/>
          <p:nvPr/>
        </p:nvSpPr>
        <p:spPr>
          <a:xfrm>
            <a:off x="2051721" y="1196748"/>
            <a:ext cx="4757696" cy="151217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Lucida Sans Unicode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800" b="1" i="0" u="none" strike="noStrike" kern="1200" cap="none" spc="0" baseline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Identificar las posturas teóricas más representativas que fundamentan   la enseñanza de la “memoria histórica”.</a:t>
            </a:r>
          </a:p>
        </p:txBody>
      </p:sp>
      <p:sp>
        <p:nvSpPr>
          <p:cNvPr id="5" name="5 Elipse"/>
          <p:cNvSpPr/>
          <p:nvPr/>
        </p:nvSpPr>
        <p:spPr>
          <a:xfrm>
            <a:off x="5117229" y="2996031"/>
            <a:ext cx="3744413" cy="244826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800" b="1" i="0" u="none" strike="noStrike" kern="1200" cap="none" spc="0" baseline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2. Evidenciar los principales obstáculos que a nivel de aprendizaje y enseñanza de las ciencias sociales se dan en el aula de clases.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b="0" i="0" u="none" strike="noStrike" kern="1200" cap="none" spc="0" baseline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6" name="6 Elipse"/>
          <p:cNvSpPr/>
          <p:nvPr/>
        </p:nvSpPr>
        <p:spPr>
          <a:xfrm>
            <a:off x="772878" y="3020610"/>
            <a:ext cx="2952332" cy="273630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800" b="1" i="0" u="none" strike="noStrike" kern="1200" cap="none" spc="0" baseline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3.Establecer   estrategias de enseñanza de la “memoria histórica” desde una perspectiva latinoamericana.</a:t>
            </a:r>
            <a:endParaRPr lang="es-ES" sz="1800" b="0" i="0" u="none" strike="noStrike" kern="1200" cap="none" spc="0" baseline="0">
              <a:solidFill>
                <a:srgbClr val="000000"/>
              </a:solidFill>
              <a:uFillTx/>
              <a:latin typeface="Lucida Sans Unicode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Andalus" pitchFamily="18"/>
              <a:cs typeface="Andalus" pitchFamily="18"/>
            </a:endParaRPr>
          </a:p>
        </p:txBody>
      </p:sp>
      <p:sp>
        <p:nvSpPr>
          <p:cNvPr id="7" name="12 Flecha abajo"/>
          <p:cNvSpPr/>
          <p:nvPr/>
        </p:nvSpPr>
        <p:spPr>
          <a:xfrm>
            <a:off x="5918600" y="2564901"/>
            <a:ext cx="864098" cy="432044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Lucida Sans Unicode"/>
            </a:endParaRPr>
          </a:p>
        </p:txBody>
      </p:sp>
      <p:sp>
        <p:nvSpPr>
          <p:cNvPr id="8" name="15 Flecha izquierda"/>
          <p:cNvSpPr/>
          <p:nvPr/>
        </p:nvSpPr>
        <p:spPr>
          <a:xfrm>
            <a:off x="4013932" y="3887443"/>
            <a:ext cx="833256" cy="719157"/>
          </a:xfrm>
          <a:custGeom>
            <a:avLst>
              <a:gd name="f0" fmla="val 932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pin 0 f0 21600"/>
              <a:gd name="f15" fmla="pin 0 f1 10800"/>
              <a:gd name="f16" fmla="*/ f10 f2 1"/>
              <a:gd name="f17" fmla="*/ f11 f2 1"/>
              <a:gd name="f18" fmla="val f15"/>
              <a:gd name="f19" fmla="val f14"/>
              <a:gd name="f20" fmla="+- 21600 0 f15"/>
              <a:gd name="f21" fmla="*/ f14 f12 1"/>
              <a:gd name="f22" fmla="*/ f15 f13 1"/>
              <a:gd name="f23" fmla="*/ 21600 f12 1"/>
              <a:gd name="f24" fmla="*/ 0 f13 1"/>
              <a:gd name="f25" fmla="*/ f16 1 f4"/>
              <a:gd name="f26" fmla="*/ 21600 f13 1"/>
              <a:gd name="f27" fmla="*/ f17 1 f4"/>
              <a:gd name="f28" fmla="*/ f19 f18 1"/>
              <a:gd name="f29" fmla="*/ f20 f13 1"/>
              <a:gd name="f30" fmla="*/ f18 f13 1"/>
              <a:gd name="f31" fmla="*/ f19 f12 1"/>
              <a:gd name="f32" fmla="+- f25 0 f3"/>
              <a:gd name="f33" fmla="+- f27 0 f3"/>
              <a:gd name="f34" fmla="*/ f28 1 10800"/>
              <a:gd name="f35" fmla="+- f19 0 f34"/>
              <a:gd name="f36" fmla="*/ f35 f12 1"/>
            </a:gdLst>
            <a:ahLst>
              <a:ahXY gdRefX="f0" minX="f7" maxX="f8" gdRefY="f1" minY="f7" maxY="f9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24"/>
              </a:cxn>
              <a:cxn ang="f33">
                <a:pos x="f31" y="f26"/>
              </a:cxn>
            </a:cxnLst>
            <a:rect l="f36" t="f30" r="f23" b="f29"/>
            <a:pathLst>
              <a:path w="21600" h="21600">
                <a:moveTo>
                  <a:pt x="f8" y="f18"/>
                </a:moveTo>
                <a:lnTo>
                  <a:pt x="f19" y="f18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0"/>
                </a:lnTo>
                <a:lnTo>
                  <a:pt x="f8" y="f20"/>
                </a:lnTo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Lucida Sans Unicode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just"/>
            <a:r>
              <a:rPr lang="es-ES" sz="4400">
                <a:latin typeface="Andalus" pitchFamily="18"/>
                <a:cs typeface="Andalus" pitchFamily="18"/>
              </a:rPr>
              <a:t>Justificación.</a:t>
            </a:r>
          </a:p>
        </p:txBody>
      </p:sp>
      <p:sp>
        <p:nvSpPr>
          <p:cNvPr id="4" name="3 Preparación"/>
          <p:cNvSpPr/>
          <p:nvPr/>
        </p:nvSpPr>
        <p:spPr>
          <a:xfrm flipH="1">
            <a:off x="611560" y="1052736"/>
            <a:ext cx="3960440" cy="432048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¿Por qué se realizó la investigación ?es un reto pensar las Ciencias Sociales desde las vivencias y memorias que acerquen a los sujetos a sus realidades.</a:t>
            </a:r>
            <a:endParaRPr lang="es-CO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4568008" y="1052736"/>
            <a:ext cx="4176464" cy="432048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Para  qué se realizó la investigación ?</a:t>
            </a:r>
          </a:p>
          <a:p>
            <a:pPr algn="ctr"/>
            <a:r>
              <a:rPr lang="es-CO" sz="2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Desarrollar en los estudiantes procesos críticos con ayuda de las memorias históricas  de sus proceso y realidades.</a:t>
            </a:r>
            <a:endParaRPr lang="es-CO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s-ES" dirty="0"/>
          </a:p>
          <a:p>
            <a:pPr marL="109728" lvl="0" indent="0" algn="ctr">
              <a:buNone/>
            </a:pPr>
            <a:r>
              <a:rPr lang="es-ES" sz="2400" dirty="0">
                <a:latin typeface="Andalus" pitchFamily="18"/>
                <a:cs typeface="Andalus" pitchFamily="18"/>
              </a:rPr>
              <a:t>Método: investigación acción educativa. </a:t>
            </a: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 algn="ctr">
              <a:buNone/>
            </a:pPr>
            <a:endParaRPr lang="es-ES" sz="2400" dirty="0">
              <a:latin typeface="Andalus" pitchFamily="18"/>
              <a:cs typeface="Andalus" pitchFamily="18"/>
            </a:endParaRPr>
          </a:p>
          <a:p>
            <a:pPr marL="109728" lvl="0" indent="0">
              <a:buNone/>
            </a:pPr>
            <a:r>
              <a:rPr lang="es-ES" sz="2400" dirty="0">
                <a:latin typeface="Andalus" pitchFamily="18"/>
                <a:cs typeface="Andalus" pitchFamily="18"/>
              </a:rPr>
              <a:t>     Paradigma: crítico                          instrumentos y técnicas:</a:t>
            </a:r>
          </a:p>
          <a:p>
            <a:pPr marL="109728" lvl="0" indent="0" algn="r">
              <a:buNone/>
            </a:pPr>
            <a:r>
              <a:rPr lang="es-ES" sz="2400" dirty="0"/>
              <a:t>                                                                                        </a:t>
            </a:r>
          </a:p>
        </p:txBody>
      </p:sp>
      <p:sp>
        <p:nvSpPr>
          <p:cNvPr id="3" name="2 Título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/>
              <a:t>Metodología investigativa.</a:t>
            </a:r>
          </a:p>
        </p:txBody>
      </p:sp>
      <p:sp>
        <p:nvSpPr>
          <p:cNvPr id="4" name="4 Triángulo isósceles"/>
          <p:cNvSpPr/>
          <p:nvPr/>
        </p:nvSpPr>
        <p:spPr>
          <a:xfrm>
            <a:off x="2843811" y="2348883"/>
            <a:ext cx="3240359" cy="2466676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*/ f43 1 2"/>
              <a:gd name="f48" fmla="*/ f44 1 2"/>
              <a:gd name="f49" fmla="*/ f44 f17 1"/>
              <a:gd name="f50" fmla="+- f16 f47 0"/>
              <a:gd name="f51" fmla="*/ f49 1 200000"/>
              <a:gd name="f52" fmla="*/ f49 1 100000"/>
              <a:gd name="f53" fmla="+- f51 f48 0"/>
              <a:gd name="f54" fmla="*/ f51 f37 1"/>
              <a:gd name="f55" fmla="*/ f50 f37 1"/>
              <a:gd name="f56" fmla="*/ f52 f37 1"/>
              <a:gd name="f57" fmla="*/ f53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56" y="f42"/>
              </a:cxn>
              <a:cxn ang="f34">
                <a:pos x="f54" y="f55"/>
              </a:cxn>
              <a:cxn ang="f35">
                <a:pos x="f42" y="f45"/>
              </a:cxn>
              <a:cxn ang="f35">
                <a:pos x="f56" y="f45"/>
              </a:cxn>
              <a:cxn ang="f35">
                <a:pos x="f46" y="f45"/>
              </a:cxn>
              <a:cxn ang="f36">
                <a:pos x="f57" y="f55"/>
              </a:cxn>
            </a:cxnLst>
            <a:rect l="f54" t="f55" r="f57" b="f45"/>
            <a:pathLst>
              <a:path>
                <a:moveTo>
                  <a:pt x="f42" y="f45"/>
                </a:moveTo>
                <a:lnTo>
                  <a:pt x="f56" y="f42"/>
                </a:lnTo>
                <a:lnTo>
                  <a:pt x="f46" y="f45"/>
                </a:lnTo>
                <a:close/>
              </a:path>
            </a:pathLst>
          </a:custGeom>
          <a:solidFill>
            <a:srgbClr val="2DA2BF"/>
          </a:solidFill>
          <a:ln w="55001">
            <a:solidFill>
              <a:srgbClr val="1E768C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2000" b="1" i="0" u="none" strike="noStrike" kern="1200" cap="none" spc="0" baseline="0">
                <a:solidFill>
                  <a:srgbClr val="000000"/>
                </a:solidFill>
                <a:uFillTx/>
                <a:latin typeface="Andalus" pitchFamily="18"/>
                <a:cs typeface="Andalus" pitchFamily="18"/>
              </a:rPr>
              <a:t>Metodología: cualitativa.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urr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486</TotalTime>
  <Words>909</Words>
  <Application>Microsoft Office PowerPoint</Application>
  <PresentationFormat>Presentación en pantalla (4:3)</PresentationFormat>
  <Paragraphs>141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6" baseType="lpstr">
      <vt:lpstr>Andalus</vt:lpstr>
      <vt:lpstr>Arial</vt:lpstr>
      <vt:lpstr>Calibri</vt:lpstr>
      <vt:lpstr>Cambria</vt:lpstr>
      <vt:lpstr>Lucida Bright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Concurrencia</vt:lpstr>
      <vt:lpstr>La memoria histórica con perspectiva Latinoamericana: La  reivindicación   de lo olvidado una  estrategia de la enseñanza-aprendizaje de las Ciencias Sociales.   </vt:lpstr>
      <vt:lpstr>Kelly Mendoza Cañas. Adriana Garavito Silva. Yonny Blandón Barrientos.</vt:lpstr>
      <vt:lpstr>Contexto de la investigación.</vt:lpstr>
      <vt:lpstr>Planteamiento del problema.</vt:lpstr>
      <vt:lpstr>Pregunta problematizadora.</vt:lpstr>
      <vt:lpstr>Objetivo general.</vt:lpstr>
      <vt:lpstr>Objetivos específicos.</vt:lpstr>
      <vt:lpstr>Justificación.</vt:lpstr>
      <vt:lpstr>Metodología investigativa.</vt:lpstr>
      <vt:lpstr>Marco teórico.</vt:lpstr>
      <vt:lpstr>Presentación de PowerPoint</vt:lpstr>
      <vt:lpstr>Presentación de PowerPoint</vt:lpstr>
      <vt:lpstr>RUTA METODOLOGICA</vt:lpstr>
      <vt:lpstr>DECONSTRUCCIÓN</vt:lpstr>
      <vt:lpstr>FICHA ANALITICA</vt:lpstr>
      <vt:lpstr>Resultados de la encuesta.</vt:lpstr>
      <vt:lpstr>RECONSTRUCCIÓN</vt:lpstr>
      <vt:lpstr>ESTRATEGIAS DIDÁCTICAS</vt:lpstr>
      <vt:lpstr>SECUENCIA DIDACTICA.</vt:lpstr>
      <vt:lpstr>REFLEXIÓN</vt:lpstr>
      <vt:lpstr>Presentación de PowerPoint</vt:lpstr>
      <vt:lpstr>Presentación de PowerPoint</vt:lpstr>
      <vt:lpstr>BIBLIOGRAFIA.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memoria histórica con perspectiva Latinoamericana: La  reivindicación   de lo olvidado una  estrategia de la enseñanza-aprendizaje de las Ciencias Sociales.</dc:title>
  <dc:creator>prestamos</dc:creator>
  <cp:lastModifiedBy>Teknon</cp:lastModifiedBy>
  <cp:revision>53</cp:revision>
  <dcterms:created xsi:type="dcterms:W3CDTF">2015-05-13T23:28:32Z</dcterms:created>
  <dcterms:modified xsi:type="dcterms:W3CDTF">2015-06-02T00:42:00Z</dcterms:modified>
</cp:coreProperties>
</file>