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75" r:id="rId4"/>
    <p:sldId id="276" r:id="rId5"/>
    <p:sldId id="262" r:id="rId6"/>
    <p:sldId id="277" r:id="rId7"/>
    <p:sldId id="268" r:id="rId8"/>
    <p:sldId id="273" r:id="rId9"/>
    <p:sldId id="271" r:id="rId10"/>
    <p:sldId id="257" r:id="rId11"/>
    <p:sldId id="258" r:id="rId12"/>
    <p:sldId id="260" r:id="rId13"/>
    <p:sldId id="261" r:id="rId14"/>
    <p:sldId id="265" r:id="rId15"/>
    <p:sldId id="279" r:id="rId16"/>
    <p:sldId id="278" r:id="rId17"/>
    <p:sldId id="280" r:id="rId18"/>
    <p:sldId id="281" r:id="rId19"/>
    <p:sldId id="282" r:id="rId2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2A724DB-E73D-491F-8DD6-2808B25D2DFF}" type="datetimeFigureOut">
              <a:rPr lang="es-CO" smtClean="0"/>
              <a:t>25/03/2014</a:t>
            </a:fld>
            <a:endParaRPr lang="es-CO"/>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CO"/>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0D3E760-ABC9-4164-AD7B-CCA22EFC612B}" type="slidenum">
              <a:rPr lang="es-CO" smtClean="0"/>
              <a:t>‹Nº›</a:t>
            </a:fld>
            <a:endParaRPr lang="es-CO"/>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2A724DB-E73D-491F-8DD6-2808B25D2DFF}" type="datetimeFigureOut">
              <a:rPr lang="es-CO" smtClean="0"/>
              <a:t>25/03/2014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52A724DB-E73D-491F-8DD6-2808B25D2DFF}" type="datetimeFigureOut">
              <a:rPr lang="es-CO" smtClean="0"/>
              <a:t>25/03/2014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2A724DB-E73D-491F-8DD6-2808B25D2DFF}" type="datetimeFigureOut">
              <a:rPr lang="es-CO" smtClean="0"/>
              <a:t>25/03/2014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52A724DB-E73D-491F-8DD6-2808B25D2DFF}" type="datetimeFigureOut">
              <a:rPr lang="es-CO" smtClean="0"/>
              <a:t>25/03/2014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52A724DB-E73D-491F-8DD6-2808B25D2DFF}" type="datetimeFigureOut">
              <a:rPr lang="es-CO" smtClean="0"/>
              <a:t>25/03/2014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E0D3E760-ABC9-4164-AD7B-CCA22EFC612B}" type="slidenum">
              <a:rPr lang="es-CO" smtClean="0"/>
              <a:t>‹Nº›</a:t>
            </a:fld>
            <a:endParaRPr lang="es-CO"/>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2A724DB-E73D-491F-8DD6-2808B25D2DFF}" type="datetimeFigureOut">
              <a:rPr lang="es-CO" smtClean="0"/>
              <a:t>25/03/2014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52A724DB-E73D-491F-8DD6-2808B25D2DFF}" type="datetimeFigureOut">
              <a:rPr lang="es-CO" smtClean="0"/>
              <a:t>25/03/2014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A724DB-E73D-491F-8DD6-2808B25D2DFF}" type="datetimeFigureOut">
              <a:rPr lang="es-CO" smtClean="0"/>
              <a:t>25/03/2014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A724DB-E73D-491F-8DD6-2808B25D2DFF}" type="datetimeFigureOut">
              <a:rPr lang="es-CO" smtClean="0"/>
              <a:t>25/03/2014</a:t>
            </a:fld>
            <a:endParaRPr lang="es-CO"/>
          </a:p>
        </p:txBody>
      </p:sp>
      <p:sp>
        <p:nvSpPr>
          <p:cNvPr id="7" name="Slide Number Placeholder 6"/>
          <p:cNvSpPr>
            <a:spLocks noGrp="1"/>
          </p:cNvSpPr>
          <p:nvPr>
            <p:ph type="sldNum" sz="quarter" idx="12"/>
          </p:nvPr>
        </p:nvSpPr>
        <p:spPr/>
        <p:txBody>
          <a:bodyPr/>
          <a:lstStyle/>
          <a:p>
            <a:fld id="{E0D3E760-ABC9-4164-AD7B-CCA22EFC612B}" type="slidenum">
              <a:rPr lang="es-CO" smtClean="0"/>
              <a:t>‹Nº›</a:t>
            </a:fld>
            <a:endParaRPr lang="es-CO"/>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CO"/>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2A724DB-E73D-491F-8DD6-2808B25D2DFF}" type="datetimeFigureOut">
              <a:rPr lang="es-CO" smtClean="0"/>
              <a:t>25/03/2014</a:t>
            </a:fld>
            <a:endParaRPr lang="es-CO"/>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CO"/>
          </a:p>
        </p:txBody>
      </p:sp>
      <p:sp>
        <p:nvSpPr>
          <p:cNvPr id="7" name="Slide Number Placeholder 6"/>
          <p:cNvSpPr>
            <a:spLocks noGrp="1"/>
          </p:cNvSpPr>
          <p:nvPr>
            <p:ph type="sldNum" sz="quarter" idx="12"/>
          </p:nvPr>
        </p:nvSpPr>
        <p:spPr/>
        <p:txBody>
          <a:bodyPr/>
          <a:lstStyle/>
          <a:p>
            <a:fld id="{E0D3E760-ABC9-4164-AD7B-CCA22EFC612B}" type="slidenum">
              <a:rPr lang="es-CO" smtClean="0"/>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2A724DB-E73D-491F-8DD6-2808B25D2DFF}" type="datetimeFigureOut">
              <a:rPr lang="es-CO" smtClean="0"/>
              <a:t>25/03/2014</a:t>
            </a:fld>
            <a:endParaRPr lang="es-CO"/>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CO"/>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0D3E760-ABC9-4164-AD7B-CCA22EFC612B}"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es.wikipedia.org/w/index.php?title=Derecho_del_Menor&amp;action=edit&amp;redlink=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google.com.co/imgres?imgurl=http://www.sinmordaza.com/imagesnueva/noticias/grandes/49594_interes-general.jpg&amp;imgrefurl=http://www.sinmordaza.com/noticia/149760-conferencia-internacional-sobre-los-derechos-del-nino.html&amp;docid=KO7yH5ocns7fIM&amp;tbnid=wPe_gdNQBtKr9M&amp;w=544&amp;h=293&amp;ei=7pwnU6HaMKrB2QWK_YCwAg&amp;ved=0CAkQxiAwBw&amp;iact=c"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716016" y="2276872"/>
            <a:ext cx="3313355" cy="1702160"/>
          </a:xfrm>
        </p:spPr>
        <p:txBody>
          <a:bodyPr/>
          <a:lstStyle/>
          <a:p>
            <a:r>
              <a:rPr lang="es-CO" dirty="0" smtClean="0"/>
              <a:t>ADOPCIÓN IRREGULAR </a:t>
            </a:r>
            <a:endParaRPr lang="es-CO" dirty="0"/>
          </a:p>
        </p:txBody>
      </p:sp>
      <p:sp>
        <p:nvSpPr>
          <p:cNvPr id="3" name="2 Subtítulo"/>
          <p:cNvSpPr>
            <a:spLocks noGrp="1"/>
          </p:cNvSpPr>
          <p:nvPr>
            <p:ph type="subTitle" idx="1"/>
          </p:nvPr>
        </p:nvSpPr>
        <p:spPr/>
        <p:txBody>
          <a:bodyPr>
            <a:normAutofit/>
          </a:bodyPr>
          <a:lstStyle/>
          <a:p>
            <a:r>
              <a:rPr lang="es-CO" dirty="0" smtClean="0"/>
              <a:t>ANA MUÑOZ </a:t>
            </a:r>
          </a:p>
          <a:p>
            <a:r>
              <a:rPr lang="es-CO" dirty="0" smtClean="0"/>
              <a:t>DAVID IBARRA</a:t>
            </a:r>
          </a:p>
          <a:p>
            <a:r>
              <a:rPr lang="es-CO" dirty="0" smtClean="0"/>
              <a:t>ANDREA POSADA A</a:t>
            </a:r>
            <a:endParaRPr lang="es-CO" dirty="0"/>
          </a:p>
          <a:p>
            <a:endParaRPr lang="es-CO" dirty="0"/>
          </a:p>
        </p:txBody>
      </p:sp>
      <p:pic>
        <p:nvPicPr>
          <p:cNvPr id="4" name="Picture 2" descr="C:\Users\User\AppData\Local\Microsoft\Windows\Temporary Internet Files\Content.IE5\FDCF05VX\MP900178845[1].jpg"/>
          <p:cNvPicPr>
            <a:picLocks noChangeAspect="1" noChangeArrowheads="1"/>
          </p:cNvPicPr>
          <p:nvPr/>
        </p:nvPicPr>
        <p:blipFill>
          <a:blip r:embed="rId2" cstate="print"/>
          <a:srcRect/>
          <a:stretch>
            <a:fillRect/>
          </a:stretch>
        </p:blipFill>
        <p:spPr bwMode="auto">
          <a:xfrm>
            <a:off x="611560" y="2207332"/>
            <a:ext cx="3657600" cy="2443336"/>
          </a:xfrm>
          <a:prstGeom prst="rect">
            <a:avLst/>
          </a:prstGeom>
          <a:noFill/>
        </p:spPr>
      </p:pic>
    </p:spTree>
    <p:extLst>
      <p:ext uri="{BB962C8B-B14F-4D97-AF65-F5344CB8AC3E}">
        <p14:creationId xmlns:p14="http://schemas.microsoft.com/office/powerpoint/2010/main" val="1446442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332656"/>
            <a:ext cx="7024744" cy="1143000"/>
          </a:xfrm>
        </p:spPr>
        <p:txBody>
          <a:bodyPr/>
          <a:lstStyle/>
          <a:p>
            <a:r>
              <a:rPr lang="es-CO" dirty="0" smtClean="0"/>
              <a:t>NORMATIVIDAD INTERNA </a:t>
            </a:r>
            <a:endParaRPr lang="es-CO" dirty="0"/>
          </a:p>
        </p:txBody>
      </p:sp>
      <p:sp>
        <p:nvSpPr>
          <p:cNvPr id="3" name="2 Marcador de contenido"/>
          <p:cNvSpPr>
            <a:spLocks noGrp="1"/>
          </p:cNvSpPr>
          <p:nvPr>
            <p:ph idx="1"/>
          </p:nvPr>
        </p:nvSpPr>
        <p:spPr>
          <a:xfrm>
            <a:off x="514045" y="1916832"/>
            <a:ext cx="5570123" cy="4248472"/>
          </a:xfrm>
        </p:spPr>
        <p:txBody>
          <a:bodyPr>
            <a:normAutofit/>
          </a:bodyPr>
          <a:lstStyle/>
          <a:p>
            <a:pPr marL="68580" indent="0" algn="just">
              <a:buNone/>
            </a:pPr>
            <a:r>
              <a:rPr lang="es-CO" b="1" dirty="0" smtClean="0"/>
              <a:t>Artículo 44 C.P</a:t>
            </a:r>
            <a:r>
              <a:rPr lang="es-CO" dirty="0" smtClean="0"/>
              <a:t>. </a:t>
            </a:r>
            <a:r>
              <a:rPr lang="es-CO" dirty="0"/>
              <a:t>derechos fundamentales de los </a:t>
            </a:r>
            <a:r>
              <a:rPr lang="es-CO" dirty="0" smtClean="0"/>
              <a:t>niños.</a:t>
            </a:r>
          </a:p>
          <a:p>
            <a:pPr algn="just"/>
            <a:endParaRPr lang="es-CO" dirty="0"/>
          </a:p>
          <a:p>
            <a:pPr lvl="1" algn="just"/>
            <a:r>
              <a:rPr lang="es-CO" dirty="0" smtClean="0"/>
              <a:t>El derecho a tener una familia y </a:t>
            </a:r>
            <a:r>
              <a:rPr lang="es-CO" dirty="0"/>
              <a:t>no ser separados de </a:t>
            </a:r>
            <a:r>
              <a:rPr lang="es-CO" dirty="0" smtClean="0"/>
              <a:t>ella… </a:t>
            </a:r>
            <a:r>
              <a:rPr lang="es-CO" dirty="0"/>
              <a:t>el cuidado y </a:t>
            </a:r>
            <a:r>
              <a:rPr lang="es-CO" dirty="0" smtClean="0"/>
              <a:t>amor….</a:t>
            </a:r>
            <a:r>
              <a:rPr lang="es-CO" dirty="0"/>
              <a:t> </a:t>
            </a:r>
            <a:endParaRPr lang="es-CO" dirty="0" smtClean="0"/>
          </a:p>
          <a:p>
            <a:pPr lvl="1" algn="just"/>
            <a:endParaRPr lang="es-CO" dirty="0" smtClean="0"/>
          </a:p>
          <a:p>
            <a:pPr lvl="1" algn="just"/>
            <a:r>
              <a:rPr lang="es-CO" dirty="0" smtClean="0"/>
              <a:t>Serán </a:t>
            </a:r>
            <a:r>
              <a:rPr lang="es-CO" dirty="0"/>
              <a:t>protegidos contra toda forma de </a:t>
            </a:r>
            <a:r>
              <a:rPr lang="es-CO" dirty="0" smtClean="0"/>
              <a:t>abandono</a:t>
            </a:r>
            <a:r>
              <a:rPr lang="es-CO" dirty="0"/>
              <a:t> </a:t>
            </a:r>
            <a:r>
              <a:rPr lang="es-CO" dirty="0" smtClean="0"/>
              <a:t>(….), </a:t>
            </a:r>
            <a:r>
              <a:rPr lang="es-CO" dirty="0"/>
              <a:t>secuestro, </a:t>
            </a:r>
            <a:r>
              <a:rPr lang="es-CO" dirty="0" smtClean="0"/>
              <a:t>venta….</a:t>
            </a:r>
          </a:p>
          <a:p>
            <a:pPr algn="just"/>
            <a:endParaRPr lang="es-CO" dirty="0"/>
          </a:p>
          <a:p>
            <a:pPr algn="just"/>
            <a:endParaRPr lang="es-CO" dirty="0"/>
          </a:p>
        </p:txBody>
      </p:sp>
      <p:pic>
        <p:nvPicPr>
          <p:cNvPr id="2050" name="Picture 2" descr="https://encrypted-tbn0.gstatic.com/images?q=tbn:ANd9GcSCBOuXOp8dO-OmH8_uJSKwPOUWkFFeHo4AAvJpdXMQfxoI-Y_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7151" y="3645024"/>
            <a:ext cx="2396708" cy="2781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512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7024744" cy="1143000"/>
          </a:xfrm>
        </p:spPr>
        <p:txBody>
          <a:bodyPr>
            <a:normAutofit/>
          </a:bodyPr>
          <a:lstStyle/>
          <a:p>
            <a:r>
              <a:rPr lang="es-CO" dirty="0"/>
              <a:t>NORMATIVIDAD INTERNA</a:t>
            </a:r>
          </a:p>
        </p:txBody>
      </p:sp>
      <p:sp>
        <p:nvSpPr>
          <p:cNvPr id="3" name="2 Marcador de contenido"/>
          <p:cNvSpPr>
            <a:spLocks noGrp="1"/>
          </p:cNvSpPr>
          <p:nvPr>
            <p:ph idx="1"/>
          </p:nvPr>
        </p:nvSpPr>
        <p:spPr>
          <a:xfrm>
            <a:off x="827584" y="2323652"/>
            <a:ext cx="7272808" cy="3841652"/>
          </a:xfrm>
        </p:spPr>
        <p:txBody>
          <a:bodyPr>
            <a:normAutofit/>
          </a:bodyPr>
          <a:lstStyle/>
          <a:p>
            <a:pPr marL="68580" indent="0" algn="just">
              <a:buNone/>
            </a:pPr>
            <a:r>
              <a:rPr lang="es-CO" b="1" i="1" dirty="0"/>
              <a:t>Ley 1098 de </a:t>
            </a:r>
            <a:r>
              <a:rPr lang="es-CO" b="1" i="1" dirty="0" smtClean="0"/>
              <a:t>2006</a:t>
            </a:r>
            <a:r>
              <a:rPr lang="es-CO" i="1" dirty="0" smtClean="0"/>
              <a:t>. Artículo 61. </a:t>
            </a:r>
            <a:r>
              <a:rPr lang="es-CO" dirty="0" smtClean="0"/>
              <a:t>La </a:t>
            </a:r>
            <a:r>
              <a:rPr lang="es-CO" dirty="0"/>
              <a:t>adopción </a:t>
            </a:r>
            <a:endParaRPr lang="es-CO" dirty="0" smtClean="0"/>
          </a:p>
          <a:p>
            <a:pPr algn="just"/>
            <a:endParaRPr lang="es-CO" dirty="0"/>
          </a:p>
          <a:p>
            <a:pPr lvl="1" algn="just"/>
            <a:r>
              <a:rPr lang="es-CO" dirty="0" smtClean="0"/>
              <a:t>Es principalmente </a:t>
            </a:r>
            <a:r>
              <a:rPr lang="es-CO" dirty="0"/>
              <a:t>y por excelencia, </a:t>
            </a:r>
            <a:r>
              <a:rPr lang="es-CO" b="1" dirty="0"/>
              <a:t>una medida de protección </a:t>
            </a:r>
            <a:r>
              <a:rPr lang="es-CO" dirty="0"/>
              <a:t>a través de la cual, bajo la suprema vigilancia del Estado, se establece de manera irrevocable, la relación paterno-filial entre personas que no la tienen por naturaleza</a:t>
            </a:r>
            <a:r>
              <a:rPr lang="es-CO" dirty="0" smtClean="0"/>
              <a:t>.</a:t>
            </a:r>
            <a:r>
              <a:rPr lang="es-CO" i="1" dirty="0"/>
              <a:t> </a:t>
            </a:r>
            <a:endParaRPr lang="es-CO" dirty="0"/>
          </a:p>
        </p:txBody>
      </p:sp>
    </p:spTree>
    <p:extLst>
      <p:ext uri="{BB962C8B-B14F-4D97-AF65-F5344CB8AC3E}">
        <p14:creationId xmlns:p14="http://schemas.microsoft.com/office/powerpoint/2010/main" val="4072933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04664"/>
            <a:ext cx="7024744" cy="1143000"/>
          </a:xfrm>
        </p:spPr>
        <p:txBody>
          <a:bodyPr/>
          <a:lstStyle/>
          <a:p>
            <a:r>
              <a:rPr lang="es-CO" dirty="0" smtClean="0"/>
              <a:t>NORMATIVIDAD INTERNA</a:t>
            </a:r>
            <a:endParaRPr lang="es-CO" dirty="0"/>
          </a:p>
        </p:txBody>
      </p:sp>
      <p:sp>
        <p:nvSpPr>
          <p:cNvPr id="3" name="2 Marcador de contenido"/>
          <p:cNvSpPr>
            <a:spLocks noGrp="1"/>
          </p:cNvSpPr>
          <p:nvPr>
            <p:ph idx="1"/>
          </p:nvPr>
        </p:nvSpPr>
        <p:spPr>
          <a:xfrm>
            <a:off x="1187624" y="2132856"/>
            <a:ext cx="7056784" cy="4104456"/>
          </a:xfrm>
        </p:spPr>
        <p:txBody>
          <a:bodyPr>
            <a:normAutofit fontScale="92500" lnSpcReduction="10000"/>
          </a:bodyPr>
          <a:lstStyle/>
          <a:p>
            <a:pPr marL="68580" indent="0" algn="just">
              <a:buNone/>
            </a:pPr>
            <a:r>
              <a:rPr lang="es-CO" b="1" i="1" dirty="0" smtClean="0"/>
              <a:t>Ley 1098 de 2006</a:t>
            </a:r>
          </a:p>
          <a:p>
            <a:pPr algn="just"/>
            <a:endParaRPr lang="es-CO" i="1" dirty="0" smtClean="0"/>
          </a:p>
          <a:p>
            <a:pPr algn="just"/>
            <a:r>
              <a:rPr lang="es-CO" i="1" dirty="0" smtClean="0"/>
              <a:t>La </a:t>
            </a:r>
            <a:r>
              <a:rPr lang="es-CO" i="1" dirty="0"/>
              <a:t>autoridad central en materia de </a:t>
            </a:r>
            <a:r>
              <a:rPr lang="es-CO" i="1" dirty="0" smtClean="0"/>
              <a:t>adopción: ICBF. </a:t>
            </a:r>
          </a:p>
          <a:p>
            <a:pPr algn="just"/>
            <a:endParaRPr lang="es-CO" i="1" dirty="0" smtClean="0"/>
          </a:p>
          <a:p>
            <a:pPr algn="just"/>
            <a:r>
              <a:rPr lang="es-CO" dirty="0"/>
              <a:t>Artículo 66. </a:t>
            </a:r>
            <a:r>
              <a:rPr lang="es-CO" i="1" dirty="0"/>
              <a:t>Del consentimiento. </a:t>
            </a:r>
            <a:r>
              <a:rPr lang="es-CO" i="1" dirty="0" smtClean="0"/>
              <a:t> </a:t>
            </a:r>
            <a:r>
              <a:rPr lang="es-CO" i="1" dirty="0"/>
              <a:t>información amplia </a:t>
            </a:r>
            <a:r>
              <a:rPr lang="es-CO" i="1" dirty="0" smtClean="0"/>
              <a:t>a quienes ejercen la patria potestad sobre </a:t>
            </a:r>
            <a:r>
              <a:rPr lang="es-CO" i="1" dirty="0"/>
              <a:t>sus consecuencias jurídicas y psicosociales. </a:t>
            </a:r>
            <a:endParaRPr lang="es-CO" i="1" dirty="0" smtClean="0"/>
          </a:p>
          <a:p>
            <a:pPr algn="just"/>
            <a:endParaRPr lang="es-CO" i="1" dirty="0"/>
          </a:p>
          <a:p>
            <a:pPr algn="just"/>
            <a:r>
              <a:rPr lang="es-CO" dirty="0"/>
              <a:t>Artículo 74. </a:t>
            </a:r>
            <a:r>
              <a:rPr lang="es-CO" i="1" dirty="0"/>
              <a:t>Prohibición de </a:t>
            </a:r>
            <a:r>
              <a:rPr lang="es-CO" i="1" dirty="0" smtClean="0"/>
              <a:t>pago.</a:t>
            </a:r>
            <a:endParaRPr lang="es-CO" dirty="0"/>
          </a:p>
        </p:txBody>
      </p:sp>
    </p:spTree>
    <p:extLst>
      <p:ext uri="{BB962C8B-B14F-4D97-AF65-F5344CB8AC3E}">
        <p14:creationId xmlns:p14="http://schemas.microsoft.com/office/powerpoint/2010/main" val="3513141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692696"/>
            <a:ext cx="7776864" cy="5544616"/>
          </a:xfrm>
        </p:spPr>
        <p:txBody>
          <a:bodyPr>
            <a:noAutofit/>
          </a:bodyPr>
          <a:lstStyle/>
          <a:p>
            <a:pPr marL="68580" indent="0">
              <a:buNone/>
            </a:pPr>
            <a:r>
              <a:rPr lang="es-CO" sz="2200" b="1" i="1" dirty="0" smtClean="0"/>
              <a:t>Ley 1098 de 2006. Artículo 68. Requisitos </a:t>
            </a:r>
            <a:r>
              <a:rPr lang="es-CO" sz="2200" b="1" i="1" dirty="0"/>
              <a:t>para adoptar. </a:t>
            </a:r>
          </a:p>
          <a:p>
            <a:pPr marL="68580" indent="0">
              <a:buNone/>
            </a:pPr>
            <a:endParaRPr lang="es-CO" sz="2200" b="1" dirty="0" smtClean="0"/>
          </a:p>
          <a:p>
            <a:pPr algn="just"/>
            <a:r>
              <a:rPr lang="es-CO" sz="2000" dirty="0" smtClean="0"/>
              <a:t>Quien</a:t>
            </a:r>
            <a:r>
              <a:rPr lang="es-CO" sz="2000" dirty="0"/>
              <a:t>, siendo capaz, haya cumplido 25 años de edad, tenga al menos 15 años más que el adoptable, y garantice idoneidad física, mental, moral y social suficiente </a:t>
            </a:r>
            <a:endParaRPr lang="es-CO" sz="2000" dirty="0" smtClean="0"/>
          </a:p>
          <a:p>
            <a:pPr algn="just"/>
            <a:r>
              <a:rPr lang="es-CO" sz="2000" dirty="0" smtClean="0"/>
              <a:t>Las </a:t>
            </a:r>
            <a:r>
              <a:rPr lang="es-CO" sz="2000" dirty="0"/>
              <a:t>personas solteras.</a:t>
            </a:r>
          </a:p>
          <a:p>
            <a:pPr algn="just"/>
            <a:r>
              <a:rPr lang="es-CO" sz="2000" dirty="0" smtClean="0"/>
              <a:t>Los </a:t>
            </a:r>
            <a:r>
              <a:rPr lang="es-CO" sz="2000" dirty="0"/>
              <a:t>cónyuges conjuntamente.</a:t>
            </a:r>
          </a:p>
          <a:p>
            <a:pPr algn="just"/>
            <a:r>
              <a:rPr lang="es-CO" sz="2000" dirty="0" smtClean="0"/>
              <a:t>Conjuntamente </a:t>
            </a:r>
            <a:r>
              <a:rPr lang="es-CO" sz="2000" dirty="0"/>
              <a:t>los compañeros permanentes, que demuestren una convivencia ininterrumpida de por lo menos dos (2) años. </a:t>
            </a:r>
            <a:endParaRPr lang="es-CO" sz="2000" dirty="0" smtClean="0"/>
          </a:p>
          <a:p>
            <a:pPr algn="just"/>
            <a:r>
              <a:rPr lang="es-CO" sz="2000" dirty="0" smtClean="0"/>
              <a:t>El </a:t>
            </a:r>
            <a:r>
              <a:rPr lang="es-CO" sz="2000" dirty="0"/>
              <a:t>guardador al pupilo o ex pupilo una vez aprobadas las cuentas de su administración.</a:t>
            </a:r>
          </a:p>
          <a:p>
            <a:pPr algn="just"/>
            <a:r>
              <a:rPr lang="es-CO" sz="2000" dirty="0" smtClean="0"/>
              <a:t>El </a:t>
            </a:r>
            <a:r>
              <a:rPr lang="es-CO" sz="2000" dirty="0"/>
              <a:t>cónyuge o compañero permanente, al hijo del cónyuge o compañero, que demuestre una convivencia ininterrumpida de por lo menos dos (2) años.</a:t>
            </a:r>
          </a:p>
          <a:p>
            <a:pPr algn="just"/>
            <a:endParaRPr lang="es-CO" sz="2200" dirty="0"/>
          </a:p>
        </p:txBody>
      </p:sp>
    </p:spTree>
    <p:extLst>
      <p:ext uri="{BB962C8B-B14F-4D97-AF65-F5344CB8AC3E}">
        <p14:creationId xmlns:p14="http://schemas.microsoft.com/office/powerpoint/2010/main" val="622594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80728"/>
            <a:ext cx="7024744" cy="1143000"/>
          </a:xfrm>
        </p:spPr>
        <p:txBody>
          <a:bodyPr>
            <a:normAutofit fontScale="90000"/>
          </a:bodyPr>
          <a:lstStyle/>
          <a:p>
            <a:pPr marL="68580" indent="0" algn="ctr"/>
            <a:r>
              <a:rPr lang="es-CO" dirty="0"/>
              <a:t>REGLAMENTACIÓN INTERNA ICBF</a:t>
            </a:r>
          </a:p>
        </p:txBody>
      </p:sp>
      <p:sp>
        <p:nvSpPr>
          <p:cNvPr id="3" name="2 Marcador de contenido"/>
          <p:cNvSpPr>
            <a:spLocks noGrp="1"/>
          </p:cNvSpPr>
          <p:nvPr>
            <p:ph idx="1"/>
          </p:nvPr>
        </p:nvSpPr>
        <p:spPr>
          <a:xfrm>
            <a:off x="789709" y="2323652"/>
            <a:ext cx="7454699" cy="3508977"/>
          </a:xfrm>
        </p:spPr>
        <p:txBody>
          <a:bodyPr/>
          <a:lstStyle/>
          <a:p>
            <a:endParaRPr lang="es-CO" dirty="0"/>
          </a:p>
          <a:p>
            <a:pPr marL="68580" indent="0">
              <a:buNone/>
            </a:pPr>
            <a:r>
              <a:rPr lang="es-CO" dirty="0" smtClean="0"/>
              <a:t>Resolución 06 </a:t>
            </a:r>
            <a:r>
              <a:rPr lang="es-CO" dirty="0"/>
              <a:t>de septiembre de </a:t>
            </a:r>
            <a:r>
              <a:rPr lang="es-CO" dirty="0" smtClean="0"/>
              <a:t>2010. </a:t>
            </a:r>
          </a:p>
          <a:p>
            <a:pPr marL="68580" indent="0">
              <a:buNone/>
            </a:pPr>
            <a:r>
              <a:rPr lang="es-CO" dirty="0" smtClean="0"/>
              <a:t>Por la cual se expide el lineamiento técnico para adopciones en </a:t>
            </a:r>
            <a:r>
              <a:rPr lang="es-CO" dirty="0"/>
              <a:t>C</a:t>
            </a:r>
            <a:r>
              <a:rPr lang="es-CO" dirty="0" smtClean="0"/>
              <a:t>olombia.</a:t>
            </a:r>
            <a:endParaRPr lang="es-CO" dirty="0"/>
          </a:p>
          <a:p>
            <a:endParaRPr lang="es-CO" dirty="0" smtClean="0"/>
          </a:p>
          <a:p>
            <a:pPr lvl="2"/>
            <a:r>
              <a:rPr lang="es-CO" dirty="0" smtClean="0"/>
              <a:t>Este </a:t>
            </a:r>
            <a:r>
              <a:rPr lang="es-CO" dirty="0"/>
              <a:t>documento indica la secuencia de los pasos a seguir y los insumos requeridos para la adopción en Colombia.</a:t>
            </a:r>
          </a:p>
        </p:txBody>
      </p:sp>
    </p:spTree>
    <p:extLst>
      <p:ext uri="{BB962C8B-B14F-4D97-AF65-F5344CB8AC3E}">
        <p14:creationId xmlns:p14="http://schemas.microsoft.com/office/powerpoint/2010/main" val="3960578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124744"/>
            <a:ext cx="7024744" cy="1143000"/>
          </a:xfrm>
        </p:spPr>
        <p:txBody>
          <a:bodyPr>
            <a:noAutofit/>
          </a:bodyPr>
          <a:lstStyle/>
          <a:p>
            <a:r>
              <a:rPr lang="es-CO" sz="3600" dirty="0"/>
              <a:t>PORQUE ES UN DELITO LA ADOPCIÓN IRREGULAR?</a:t>
            </a:r>
            <a:br>
              <a:rPr lang="es-CO" sz="3600" dirty="0"/>
            </a:br>
            <a:endParaRPr lang="es-CO" sz="3600" dirty="0"/>
          </a:p>
        </p:txBody>
      </p:sp>
      <p:sp>
        <p:nvSpPr>
          <p:cNvPr id="3" name="2 Marcador de contenido"/>
          <p:cNvSpPr>
            <a:spLocks noGrp="1"/>
          </p:cNvSpPr>
          <p:nvPr>
            <p:ph idx="1"/>
          </p:nvPr>
        </p:nvSpPr>
        <p:spPr>
          <a:xfrm>
            <a:off x="539552" y="1916832"/>
            <a:ext cx="7848872" cy="3508977"/>
          </a:xfrm>
        </p:spPr>
        <p:txBody>
          <a:bodyPr>
            <a:noAutofit/>
          </a:bodyPr>
          <a:lstStyle/>
          <a:p>
            <a:pPr algn="just"/>
            <a:r>
              <a:rPr lang="es-CO" sz="2200" dirty="0"/>
              <a:t>La </a:t>
            </a:r>
            <a:r>
              <a:rPr lang="es-CO" sz="2200" dirty="0" smtClean="0"/>
              <a:t>C.N consagra </a:t>
            </a:r>
            <a:r>
              <a:rPr lang="es-CO" sz="2200" dirty="0"/>
              <a:t>que todos los niños deben ser protegidos por la familia, la sociedad y el Estado “contra toda forma de abandono, violencia física o moral, secuestro, venta, abuso sexual, explotación laboral o económica y trabajos </a:t>
            </a:r>
            <a:r>
              <a:rPr lang="es-CO" sz="2200" dirty="0" smtClean="0"/>
              <a:t>riesgosos”. Por </a:t>
            </a:r>
            <a:r>
              <a:rPr lang="es-CO" sz="2200" dirty="0"/>
              <a:t>lo tanto; esta tipificación protege a la familia y a sus miembros, evitando que los niños sean víctimas de otros delitos derivados de la conducta de la adopción irregular, como por ejemplo del tráfico de niños, de la mendicidad, de los trabajos forzados, esclavitud, abuso sexual etc. </a:t>
            </a:r>
          </a:p>
          <a:p>
            <a:pPr algn="just"/>
            <a:endParaRPr lang="es-CO" dirty="0"/>
          </a:p>
        </p:txBody>
      </p:sp>
    </p:spTree>
    <p:extLst>
      <p:ext uri="{BB962C8B-B14F-4D97-AF65-F5344CB8AC3E}">
        <p14:creationId xmlns:p14="http://schemas.microsoft.com/office/powerpoint/2010/main" val="2221305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332656"/>
            <a:ext cx="7024744" cy="1143000"/>
          </a:xfrm>
        </p:spPr>
        <p:txBody>
          <a:bodyPr/>
          <a:lstStyle/>
          <a:p>
            <a:r>
              <a:rPr lang="es-CO" dirty="0" smtClean="0"/>
              <a:t>TIPO PENAL </a:t>
            </a:r>
            <a:endParaRPr lang="es-CO" dirty="0"/>
          </a:p>
        </p:txBody>
      </p:sp>
      <p:sp>
        <p:nvSpPr>
          <p:cNvPr id="3" name="2 Marcador de contenido"/>
          <p:cNvSpPr>
            <a:spLocks noGrp="1"/>
          </p:cNvSpPr>
          <p:nvPr>
            <p:ph idx="1"/>
          </p:nvPr>
        </p:nvSpPr>
        <p:spPr>
          <a:xfrm>
            <a:off x="899592" y="1772816"/>
            <a:ext cx="7416824" cy="3411741"/>
          </a:xfrm>
        </p:spPr>
        <p:txBody>
          <a:bodyPr>
            <a:noAutofit/>
          </a:bodyPr>
          <a:lstStyle/>
          <a:p>
            <a:pPr marL="68580" indent="0" algn="just">
              <a:buNone/>
            </a:pPr>
            <a:r>
              <a:rPr lang="es-CO" sz="2000" b="1" dirty="0"/>
              <a:t>DE LA ADOPCIÓN </a:t>
            </a:r>
            <a:r>
              <a:rPr lang="es-CO" sz="2000" b="1" dirty="0" smtClean="0"/>
              <a:t>IRREGULAR</a:t>
            </a:r>
          </a:p>
          <a:p>
            <a:pPr algn="just"/>
            <a:endParaRPr lang="es-CO" sz="2000" b="1" dirty="0"/>
          </a:p>
          <a:p>
            <a:pPr marL="68580" indent="0" algn="just">
              <a:buNone/>
            </a:pPr>
            <a:r>
              <a:rPr lang="es-CO" sz="2200" dirty="0"/>
              <a:t>Artículo 232. Adopción irregular. Al que promueva o realice la adopción del menor sin cumplir los requisitos legales correspondientes, o sin la respectiva licencia del Instituto Colombiano de Bienestar Familiar para adelantar programas de adopción, o utilizando prácticas irregulares lesivas para el menor, incurrirá en prisión de uno (1) a cinco (5) años.</a:t>
            </a:r>
          </a:p>
          <a:p>
            <a:pPr marL="68580" indent="0" algn="just">
              <a:buNone/>
            </a:pPr>
            <a:endParaRPr lang="es-CO" sz="1800" dirty="0"/>
          </a:p>
          <a:p>
            <a:endParaRPr lang="es-CO" sz="1800" dirty="0"/>
          </a:p>
        </p:txBody>
      </p:sp>
    </p:spTree>
    <p:extLst>
      <p:ext uri="{BB962C8B-B14F-4D97-AF65-F5344CB8AC3E}">
        <p14:creationId xmlns:p14="http://schemas.microsoft.com/office/powerpoint/2010/main" val="2607874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1124744"/>
            <a:ext cx="7344816" cy="3508977"/>
          </a:xfrm>
        </p:spPr>
        <p:txBody>
          <a:bodyPr>
            <a:normAutofit fontScale="92500"/>
          </a:bodyPr>
          <a:lstStyle/>
          <a:p>
            <a:pPr marL="68580" indent="0" algn="just">
              <a:buNone/>
            </a:pPr>
            <a:r>
              <a:rPr lang="es-CO" dirty="0"/>
              <a:t>La pena se aumentará de la mitad a las tres cuartas partes cuando</a:t>
            </a:r>
            <a:r>
              <a:rPr lang="es-CO" dirty="0" smtClean="0"/>
              <a:t>:</a:t>
            </a:r>
          </a:p>
          <a:p>
            <a:pPr marL="68580" indent="0" algn="just">
              <a:buNone/>
            </a:pPr>
            <a:r>
              <a:rPr lang="es-CO" dirty="0" smtClean="0"/>
              <a:t> </a:t>
            </a:r>
            <a:endParaRPr lang="es-CO" dirty="0"/>
          </a:p>
          <a:p>
            <a:pPr algn="just"/>
            <a:r>
              <a:rPr lang="es-CO" dirty="0"/>
              <a:t>1. La conducta se realice con ánimo de lucro</a:t>
            </a:r>
            <a:r>
              <a:rPr lang="es-CO" dirty="0" smtClean="0"/>
              <a:t>.</a:t>
            </a:r>
          </a:p>
          <a:p>
            <a:pPr algn="just"/>
            <a:endParaRPr lang="es-CO" dirty="0"/>
          </a:p>
          <a:p>
            <a:pPr algn="just"/>
            <a:r>
              <a:rPr lang="es-CO" dirty="0"/>
              <a:t>2. El copartícipe se aproveche de su investidura oficial o de su profesión para realizarla, caso en el cual se le impondrá, además, como pena, la pérdida del empleo o cargo público. </a:t>
            </a:r>
          </a:p>
          <a:p>
            <a:endParaRPr lang="es-CO" dirty="0"/>
          </a:p>
        </p:txBody>
      </p:sp>
    </p:spTree>
    <p:extLst>
      <p:ext uri="{BB962C8B-B14F-4D97-AF65-F5344CB8AC3E}">
        <p14:creationId xmlns:p14="http://schemas.microsoft.com/office/powerpoint/2010/main" val="765098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755576" y="116632"/>
            <a:ext cx="7024744" cy="1143000"/>
          </a:xfrm>
        </p:spPr>
        <p:txBody>
          <a:bodyPr/>
          <a:lstStyle/>
          <a:p>
            <a:r>
              <a:rPr lang="es-CO" dirty="0" smtClean="0"/>
              <a:t>DESCRIPCIÓN DEL TIPO</a:t>
            </a:r>
            <a:endParaRPr lang="es-CO" dirty="0"/>
          </a:p>
        </p:txBody>
      </p:sp>
      <p:graphicFrame>
        <p:nvGraphicFramePr>
          <p:cNvPr id="6" name="5 Tabla"/>
          <p:cNvGraphicFramePr>
            <a:graphicFrameLocks noGrp="1"/>
          </p:cNvGraphicFramePr>
          <p:nvPr>
            <p:extLst>
              <p:ext uri="{D42A27DB-BD31-4B8C-83A1-F6EECF244321}">
                <p14:modId xmlns:p14="http://schemas.microsoft.com/office/powerpoint/2010/main" val="1717908365"/>
              </p:ext>
            </p:extLst>
          </p:nvPr>
        </p:nvGraphicFramePr>
        <p:xfrm>
          <a:off x="971600" y="1412776"/>
          <a:ext cx="7344816" cy="5088255"/>
        </p:xfrm>
        <a:graphic>
          <a:graphicData uri="http://schemas.openxmlformats.org/drawingml/2006/table">
            <a:tbl>
              <a:tblPr firstRow="1" firstCol="1" bandRow="1">
                <a:tableStyleId>{5C22544A-7EE6-4342-B048-85BDC9FD1C3A}</a:tableStyleId>
              </a:tblPr>
              <a:tblGrid>
                <a:gridCol w="2134232"/>
                <a:gridCol w="2677020"/>
                <a:gridCol w="2533564"/>
              </a:tblGrid>
              <a:tr h="1900740">
                <a:tc>
                  <a:txBody>
                    <a:bodyPr/>
                    <a:lstStyle/>
                    <a:p>
                      <a:pPr>
                        <a:lnSpc>
                          <a:spcPct val="115000"/>
                        </a:lnSpc>
                        <a:spcAft>
                          <a:spcPts val="0"/>
                        </a:spcAft>
                      </a:pPr>
                      <a:r>
                        <a:rPr lang="es-CO" sz="1400" dirty="0">
                          <a:effectLst/>
                        </a:rPr>
                        <a:t>SUJETOS</a:t>
                      </a:r>
                      <a:endParaRPr lang="es-CO" sz="1400" dirty="0">
                        <a:effectLst/>
                        <a:latin typeface="Calibri"/>
                        <a:ea typeface="Times New Roman"/>
                        <a:cs typeface="Times New Roman"/>
                      </a:endParaRPr>
                    </a:p>
                  </a:txBody>
                  <a:tcPr marL="57202" marR="57202" marT="0" marB="0"/>
                </a:tc>
                <a:tc>
                  <a:txBody>
                    <a:bodyPr/>
                    <a:lstStyle/>
                    <a:p>
                      <a:pPr>
                        <a:lnSpc>
                          <a:spcPct val="115000"/>
                        </a:lnSpc>
                        <a:spcAft>
                          <a:spcPts val="0"/>
                        </a:spcAft>
                      </a:pPr>
                      <a:r>
                        <a:rPr lang="es-CO" sz="1400" dirty="0">
                          <a:effectLst/>
                        </a:rPr>
                        <a:t>Activo: Indeterminado singular</a:t>
                      </a:r>
                    </a:p>
                    <a:p>
                      <a:pPr>
                        <a:lnSpc>
                          <a:spcPct val="115000"/>
                        </a:lnSpc>
                        <a:spcAft>
                          <a:spcPts val="0"/>
                        </a:spcAft>
                      </a:pPr>
                      <a:r>
                        <a:rPr lang="es-CO" sz="1400" dirty="0">
                          <a:effectLst/>
                        </a:rPr>
                        <a:t>Cualquier persona.</a:t>
                      </a:r>
                    </a:p>
                    <a:p>
                      <a:pPr>
                        <a:lnSpc>
                          <a:spcPct val="115000"/>
                        </a:lnSpc>
                        <a:spcAft>
                          <a:spcPts val="0"/>
                        </a:spcAft>
                      </a:pPr>
                      <a:r>
                        <a:rPr lang="es-CO" sz="1400" dirty="0">
                          <a:effectLst/>
                        </a:rPr>
                        <a:t>Coparticipación de profesional o servidor público.</a:t>
                      </a:r>
                      <a:endParaRPr lang="es-CO" sz="1400" dirty="0">
                        <a:effectLst/>
                        <a:latin typeface="Calibri"/>
                        <a:ea typeface="Times New Roman"/>
                        <a:cs typeface="Times New Roman"/>
                      </a:endParaRPr>
                    </a:p>
                  </a:txBody>
                  <a:tcPr marL="57202" marR="57202" marT="0" marB="0"/>
                </a:tc>
                <a:tc>
                  <a:txBody>
                    <a:bodyPr/>
                    <a:lstStyle/>
                    <a:p>
                      <a:pPr>
                        <a:lnSpc>
                          <a:spcPct val="115000"/>
                        </a:lnSpc>
                        <a:spcAft>
                          <a:spcPts val="0"/>
                        </a:spcAft>
                      </a:pPr>
                      <a:r>
                        <a:rPr lang="es-CO" sz="1400">
                          <a:effectLst/>
                        </a:rPr>
                        <a:t>Pasivo: El Estado en cuya cabeza se encuentra la dirección y coordinación de los programas de adopción, los cuales ejecuta el ICBF e instituciones legalmente autorizadas.</a:t>
                      </a:r>
                      <a:endParaRPr lang="es-CO" sz="1400">
                        <a:effectLst/>
                        <a:latin typeface="Calibri"/>
                        <a:ea typeface="Times New Roman"/>
                        <a:cs typeface="Times New Roman"/>
                      </a:endParaRPr>
                    </a:p>
                  </a:txBody>
                  <a:tcPr marL="57202" marR="57202" marT="0" marB="0"/>
                </a:tc>
              </a:tr>
              <a:tr h="464012">
                <a:tc>
                  <a:txBody>
                    <a:bodyPr/>
                    <a:lstStyle/>
                    <a:p>
                      <a:pPr>
                        <a:lnSpc>
                          <a:spcPct val="115000"/>
                        </a:lnSpc>
                        <a:spcAft>
                          <a:spcPts val="0"/>
                        </a:spcAft>
                      </a:pPr>
                      <a:r>
                        <a:rPr lang="es-CO" sz="1400">
                          <a:effectLst/>
                        </a:rPr>
                        <a:t>CONDUCTA</a:t>
                      </a:r>
                    </a:p>
                    <a:p>
                      <a:pPr>
                        <a:lnSpc>
                          <a:spcPct val="115000"/>
                        </a:lnSpc>
                        <a:spcAft>
                          <a:spcPts val="0"/>
                        </a:spcAft>
                      </a:pPr>
                      <a:r>
                        <a:rPr lang="es-CO" sz="1400">
                          <a:effectLst/>
                        </a:rPr>
                        <a:t> </a:t>
                      </a:r>
                      <a:endParaRPr lang="es-CO" sz="1400">
                        <a:effectLst/>
                        <a:latin typeface="Calibri"/>
                        <a:ea typeface="Times New Roman"/>
                        <a:cs typeface="Times New Roman"/>
                      </a:endParaRPr>
                    </a:p>
                  </a:txBody>
                  <a:tcPr marL="57202" marR="57202" marT="0" marB="0"/>
                </a:tc>
                <a:tc gridSpan="2">
                  <a:txBody>
                    <a:bodyPr/>
                    <a:lstStyle/>
                    <a:p>
                      <a:pPr algn="just">
                        <a:lnSpc>
                          <a:spcPct val="115000"/>
                        </a:lnSpc>
                        <a:spcAft>
                          <a:spcPts val="0"/>
                        </a:spcAft>
                      </a:pPr>
                      <a:r>
                        <a:rPr lang="es-CO" sz="1400" dirty="0">
                          <a:effectLst/>
                        </a:rPr>
                        <a:t>Verbo  Rector:  Promover o realizar la adopción </a:t>
                      </a:r>
                      <a:endParaRPr lang="es-CO" sz="1400" dirty="0">
                        <a:effectLst/>
                        <a:latin typeface="Calibri"/>
                        <a:ea typeface="Times New Roman"/>
                        <a:cs typeface="Times New Roman"/>
                      </a:endParaRPr>
                    </a:p>
                  </a:txBody>
                  <a:tcPr marL="57202" marR="57202" marT="0" marB="0"/>
                </a:tc>
                <a:tc hMerge="1">
                  <a:txBody>
                    <a:bodyPr/>
                    <a:lstStyle/>
                    <a:p>
                      <a:endParaRPr lang="es-CO"/>
                    </a:p>
                  </a:txBody>
                  <a:tcPr/>
                </a:tc>
              </a:tr>
              <a:tr h="1182057">
                <a:tc>
                  <a:txBody>
                    <a:bodyPr/>
                    <a:lstStyle/>
                    <a:p>
                      <a:pPr algn="just">
                        <a:lnSpc>
                          <a:spcPct val="115000"/>
                        </a:lnSpc>
                        <a:spcAft>
                          <a:spcPts val="0"/>
                        </a:spcAft>
                      </a:pPr>
                      <a:r>
                        <a:rPr lang="es-CO" sz="1400" dirty="0">
                          <a:effectLst/>
                        </a:rPr>
                        <a:t>Modo:</a:t>
                      </a:r>
                    </a:p>
                    <a:p>
                      <a:pPr algn="just">
                        <a:lnSpc>
                          <a:spcPct val="115000"/>
                        </a:lnSpc>
                        <a:spcAft>
                          <a:spcPts val="0"/>
                        </a:spcAft>
                      </a:pPr>
                      <a:r>
                        <a:rPr lang="es-CO" sz="1400" dirty="0">
                          <a:effectLst/>
                        </a:rPr>
                        <a:t> </a:t>
                      </a:r>
                    </a:p>
                    <a:p>
                      <a:pPr algn="just">
                        <a:lnSpc>
                          <a:spcPct val="115000"/>
                        </a:lnSpc>
                        <a:spcAft>
                          <a:spcPts val="0"/>
                        </a:spcAft>
                      </a:pPr>
                      <a:r>
                        <a:rPr lang="es-CO" sz="1400" dirty="0">
                          <a:effectLst/>
                        </a:rPr>
                        <a:t>Utilización de prácticas irregulares o sin licencia del ICBF</a:t>
                      </a:r>
                      <a:endParaRPr lang="es-CO" sz="1400" dirty="0">
                        <a:effectLst/>
                        <a:latin typeface="Calibri"/>
                        <a:ea typeface="Times New Roman"/>
                        <a:cs typeface="Times New Roman"/>
                      </a:endParaRPr>
                    </a:p>
                  </a:txBody>
                  <a:tcPr marL="57202" marR="57202" marT="0" marB="0"/>
                </a:tc>
                <a:tc>
                  <a:txBody>
                    <a:bodyPr/>
                    <a:lstStyle/>
                    <a:p>
                      <a:pPr algn="just">
                        <a:lnSpc>
                          <a:spcPct val="115000"/>
                        </a:lnSpc>
                        <a:spcAft>
                          <a:spcPts val="0"/>
                        </a:spcAft>
                      </a:pPr>
                      <a:r>
                        <a:rPr lang="es-CO" sz="1400" dirty="0">
                          <a:effectLst/>
                        </a:rPr>
                        <a:t>Tiempo: No se presenta.</a:t>
                      </a:r>
                      <a:endParaRPr lang="es-CO" sz="1400" dirty="0">
                        <a:effectLst/>
                        <a:latin typeface="Calibri"/>
                        <a:ea typeface="Times New Roman"/>
                        <a:cs typeface="Times New Roman"/>
                      </a:endParaRPr>
                    </a:p>
                  </a:txBody>
                  <a:tcPr marL="57202" marR="57202" marT="0" marB="0"/>
                </a:tc>
                <a:tc>
                  <a:txBody>
                    <a:bodyPr/>
                    <a:lstStyle/>
                    <a:p>
                      <a:pPr algn="just">
                        <a:lnSpc>
                          <a:spcPct val="115000"/>
                        </a:lnSpc>
                        <a:spcAft>
                          <a:spcPts val="0"/>
                        </a:spcAft>
                      </a:pPr>
                      <a:r>
                        <a:rPr lang="es-CO" sz="1400">
                          <a:effectLst/>
                        </a:rPr>
                        <a:t>Lugar: No se presenta</a:t>
                      </a:r>
                    </a:p>
                    <a:p>
                      <a:pPr algn="just">
                        <a:lnSpc>
                          <a:spcPct val="115000"/>
                        </a:lnSpc>
                        <a:spcAft>
                          <a:spcPts val="0"/>
                        </a:spcAft>
                      </a:pPr>
                      <a:r>
                        <a:rPr lang="es-CO" sz="1400">
                          <a:effectLst/>
                        </a:rPr>
                        <a:t> </a:t>
                      </a:r>
                      <a:endParaRPr lang="es-CO" sz="1400">
                        <a:effectLst/>
                        <a:latin typeface="Calibri"/>
                        <a:ea typeface="Times New Roman"/>
                        <a:cs typeface="Times New Roman"/>
                      </a:endParaRPr>
                    </a:p>
                  </a:txBody>
                  <a:tcPr marL="57202" marR="57202" marT="0" marB="0"/>
                </a:tc>
              </a:tr>
              <a:tr h="1421742">
                <a:tc>
                  <a:txBody>
                    <a:bodyPr/>
                    <a:lstStyle/>
                    <a:p>
                      <a:pPr>
                        <a:lnSpc>
                          <a:spcPct val="115000"/>
                        </a:lnSpc>
                        <a:spcAft>
                          <a:spcPts val="0"/>
                        </a:spcAft>
                      </a:pPr>
                      <a:r>
                        <a:rPr lang="es-CO" sz="1400">
                          <a:effectLst/>
                        </a:rPr>
                        <a:t>BIEN JURÍDICO TUTELADO</a:t>
                      </a:r>
                    </a:p>
                    <a:p>
                      <a:pPr>
                        <a:lnSpc>
                          <a:spcPct val="115000"/>
                        </a:lnSpc>
                        <a:spcAft>
                          <a:spcPts val="0"/>
                        </a:spcAft>
                      </a:pPr>
                      <a:r>
                        <a:rPr lang="es-CO" sz="1400">
                          <a:effectLst/>
                        </a:rPr>
                        <a:t> </a:t>
                      </a:r>
                    </a:p>
                    <a:p>
                      <a:pPr algn="ctr">
                        <a:lnSpc>
                          <a:spcPct val="115000"/>
                        </a:lnSpc>
                        <a:spcAft>
                          <a:spcPts val="0"/>
                        </a:spcAft>
                      </a:pPr>
                      <a:r>
                        <a:rPr lang="es-CO" sz="1400">
                          <a:effectLst/>
                        </a:rPr>
                        <a:t>DELITOS CONTRA LA FAMILIA</a:t>
                      </a:r>
                      <a:endParaRPr lang="es-CO" sz="1400">
                        <a:effectLst/>
                        <a:latin typeface="Calibri"/>
                        <a:ea typeface="Times New Roman"/>
                        <a:cs typeface="Times New Roman"/>
                      </a:endParaRPr>
                    </a:p>
                  </a:txBody>
                  <a:tcPr marL="57202" marR="57202" marT="0" marB="0"/>
                </a:tc>
                <a:tc>
                  <a:txBody>
                    <a:bodyPr/>
                    <a:lstStyle/>
                    <a:p>
                      <a:pPr algn="just">
                        <a:lnSpc>
                          <a:spcPct val="115000"/>
                        </a:lnSpc>
                        <a:spcAft>
                          <a:spcPts val="0"/>
                        </a:spcAft>
                      </a:pPr>
                      <a:r>
                        <a:rPr lang="es-CO" sz="1400">
                          <a:effectLst/>
                        </a:rPr>
                        <a:t>Objeto Jurídico:</a:t>
                      </a:r>
                    </a:p>
                    <a:p>
                      <a:pPr algn="just">
                        <a:lnSpc>
                          <a:spcPct val="115000"/>
                        </a:lnSpc>
                        <a:spcAft>
                          <a:spcPts val="0"/>
                        </a:spcAft>
                      </a:pPr>
                      <a:r>
                        <a:rPr lang="es-CO" sz="1400">
                          <a:effectLst/>
                        </a:rPr>
                        <a:t>-La familia</a:t>
                      </a:r>
                    </a:p>
                    <a:p>
                      <a:pPr algn="just">
                        <a:lnSpc>
                          <a:spcPct val="115000"/>
                        </a:lnSpc>
                        <a:spcAft>
                          <a:spcPts val="0"/>
                        </a:spcAft>
                      </a:pPr>
                      <a:r>
                        <a:rPr lang="es-CO" sz="1400">
                          <a:effectLst/>
                        </a:rPr>
                        <a:t>-Derechos del menor</a:t>
                      </a:r>
                    </a:p>
                    <a:p>
                      <a:pPr algn="just">
                        <a:lnSpc>
                          <a:spcPct val="115000"/>
                        </a:lnSpc>
                        <a:spcAft>
                          <a:spcPts val="0"/>
                        </a:spcAft>
                      </a:pPr>
                      <a:r>
                        <a:rPr lang="es-CO" sz="1400">
                          <a:effectLst/>
                        </a:rPr>
                        <a:t>-Promoción, Prevención y custodia del menor por parte del Estado</a:t>
                      </a:r>
                      <a:endParaRPr lang="es-CO" sz="1400">
                        <a:effectLst/>
                        <a:latin typeface="Calibri"/>
                        <a:ea typeface="Times New Roman"/>
                        <a:cs typeface="Times New Roman"/>
                      </a:endParaRPr>
                    </a:p>
                  </a:txBody>
                  <a:tcPr marL="57202" marR="57202" marT="0" marB="0"/>
                </a:tc>
                <a:tc>
                  <a:txBody>
                    <a:bodyPr/>
                    <a:lstStyle/>
                    <a:p>
                      <a:pPr>
                        <a:lnSpc>
                          <a:spcPct val="115000"/>
                        </a:lnSpc>
                        <a:spcAft>
                          <a:spcPts val="0"/>
                        </a:spcAft>
                      </a:pPr>
                      <a:r>
                        <a:rPr lang="es-CO" sz="1400" dirty="0">
                          <a:effectLst/>
                        </a:rPr>
                        <a:t>Objeto material Fenomenológico: </a:t>
                      </a:r>
                    </a:p>
                    <a:p>
                      <a:pPr>
                        <a:lnSpc>
                          <a:spcPct val="115000"/>
                        </a:lnSpc>
                        <a:spcAft>
                          <a:spcPts val="0"/>
                        </a:spcAft>
                      </a:pPr>
                      <a:r>
                        <a:rPr lang="es-CO" sz="1400" dirty="0">
                          <a:effectLst/>
                        </a:rPr>
                        <a:t>Proceso de adopción   legal</a:t>
                      </a:r>
                      <a:endParaRPr lang="es-CO" sz="1400" dirty="0">
                        <a:effectLst/>
                        <a:latin typeface="Calibri"/>
                        <a:ea typeface="Times New Roman"/>
                        <a:cs typeface="Times New Roman"/>
                      </a:endParaRPr>
                    </a:p>
                  </a:txBody>
                  <a:tcPr marL="57202" marR="57202" marT="0" marB="0"/>
                </a:tc>
              </a:tr>
            </a:tbl>
          </a:graphicData>
        </a:graphic>
      </p:graphicFrame>
    </p:spTree>
    <p:extLst>
      <p:ext uri="{BB962C8B-B14F-4D97-AF65-F5344CB8AC3E}">
        <p14:creationId xmlns:p14="http://schemas.microsoft.com/office/powerpoint/2010/main" val="1624276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14865860"/>
              </p:ext>
            </p:extLst>
          </p:nvPr>
        </p:nvGraphicFramePr>
        <p:xfrm>
          <a:off x="755576" y="1052736"/>
          <a:ext cx="7704856" cy="5045322"/>
        </p:xfrm>
        <a:graphic>
          <a:graphicData uri="http://schemas.openxmlformats.org/drawingml/2006/table">
            <a:tbl>
              <a:tblPr firstRow="1" firstCol="1" bandRow="1">
                <a:tableStyleId>{5C22544A-7EE6-4342-B048-85BDC9FD1C3A}</a:tableStyleId>
              </a:tblPr>
              <a:tblGrid>
                <a:gridCol w="2238853"/>
                <a:gridCol w="2808246"/>
                <a:gridCol w="2657757"/>
              </a:tblGrid>
              <a:tr h="2121226">
                <a:tc>
                  <a:txBody>
                    <a:bodyPr/>
                    <a:lstStyle/>
                    <a:p>
                      <a:pPr algn="just">
                        <a:lnSpc>
                          <a:spcPct val="115000"/>
                        </a:lnSpc>
                        <a:spcAft>
                          <a:spcPts val="0"/>
                        </a:spcAft>
                      </a:pPr>
                      <a:r>
                        <a:rPr lang="es-CO" sz="1400" dirty="0">
                          <a:effectLst/>
                        </a:rPr>
                        <a:t>Agravante:</a:t>
                      </a:r>
                    </a:p>
                    <a:p>
                      <a:pPr algn="just">
                        <a:lnSpc>
                          <a:spcPct val="115000"/>
                        </a:lnSpc>
                        <a:spcAft>
                          <a:spcPts val="0"/>
                        </a:spcAft>
                      </a:pPr>
                      <a:r>
                        <a:rPr lang="es-CO" sz="1400" dirty="0">
                          <a:effectLst/>
                        </a:rPr>
                        <a:t> </a:t>
                      </a:r>
                    </a:p>
                    <a:p>
                      <a:pPr algn="just">
                        <a:lnSpc>
                          <a:spcPct val="115000"/>
                        </a:lnSpc>
                        <a:spcAft>
                          <a:spcPts val="0"/>
                        </a:spcAft>
                      </a:pPr>
                      <a:r>
                        <a:rPr lang="es-CO" sz="1400" dirty="0">
                          <a:effectLst/>
                        </a:rPr>
                        <a:t>Con ánimo de lucro</a:t>
                      </a:r>
                    </a:p>
                    <a:p>
                      <a:pPr algn="just">
                        <a:lnSpc>
                          <a:spcPct val="115000"/>
                        </a:lnSpc>
                        <a:spcAft>
                          <a:spcPts val="0"/>
                        </a:spcAft>
                      </a:pPr>
                      <a:r>
                        <a:rPr lang="es-CO" sz="1400" dirty="0">
                          <a:effectLst/>
                        </a:rPr>
                        <a:t> </a:t>
                      </a:r>
                    </a:p>
                    <a:p>
                      <a:pPr algn="just">
                        <a:lnSpc>
                          <a:spcPct val="115000"/>
                        </a:lnSpc>
                        <a:spcAft>
                          <a:spcPts val="0"/>
                        </a:spcAft>
                      </a:pPr>
                      <a:r>
                        <a:rPr lang="es-CO" sz="1400" dirty="0">
                          <a:effectLst/>
                        </a:rPr>
                        <a:t>Aprovechamiento  de la investidura oficial o de la profesión</a:t>
                      </a:r>
                      <a:endParaRPr lang="es-CO" sz="1400" dirty="0">
                        <a:effectLst/>
                        <a:latin typeface="Calibri"/>
                        <a:ea typeface="Times New Roman"/>
                        <a:cs typeface="Times New Roman"/>
                      </a:endParaRPr>
                    </a:p>
                  </a:txBody>
                  <a:tcPr marL="65819" marR="65819" marT="0" marB="0"/>
                </a:tc>
                <a:tc>
                  <a:txBody>
                    <a:bodyPr/>
                    <a:lstStyle/>
                    <a:p>
                      <a:pPr algn="just">
                        <a:lnSpc>
                          <a:spcPct val="115000"/>
                        </a:lnSpc>
                        <a:spcAft>
                          <a:spcPts val="0"/>
                        </a:spcAft>
                      </a:pPr>
                      <a:r>
                        <a:rPr lang="es-CO" sz="1400">
                          <a:effectLst/>
                        </a:rPr>
                        <a:t>Finalidad:</a:t>
                      </a:r>
                      <a:endParaRPr lang="es-CO" sz="1400">
                        <a:effectLst/>
                        <a:latin typeface="Calibri"/>
                        <a:ea typeface="Times New Roman"/>
                        <a:cs typeface="Times New Roman"/>
                      </a:endParaRPr>
                    </a:p>
                  </a:txBody>
                  <a:tcPr marL="65819" marR="65819" marT="0" marB="0"/>
                </a:tc>
                <a:tc>
                  <a:txBody>
                    <a:bodyPr/>
                    <a:lstStyle/>
                    <a:p>
                      <a:pPr algn="just">
                        <a:lnSpc>
                          <a:spcPct val="115000"/>
                        </a:lnSpc>
                        <a:spcAft>
                          <a:spcPts val="0"/>
                        </a:spcAft>
                      </a:pPr>
                      <a:r>
                        <a:rPr lang="es-CO" sz="1400">
                          <a:effectLst/>
                        </a:rPr>
                        <a:t>Tentativa: No admite</a:t>
                      </a:r>
                    </a:p>
                    <a:p>
                      <a:pPr algn="just">
                        <a:lnSpc>
                          <a:spcPct val="115000"/>
                        </a:lnSpc>
                        <a:spcAft>
                          <a:spcPts val="0"/>
                        </a:spcAft>
                      </a:pPr>
                      <a:r>
                        <a:rPr lang="es-CO" sz="1400">
                          <a:effectLst/>
                        </a:rPr>
                        <a:t> </a:t>
                      </a:r>
                      <a:endParaRPr lang="es-CO" sz="1400">
                        <a:effectLst/>
                        <a:latin typeface="Calibri"/>
                        <a:ea typeface="Times New Roman"/>
                        <a:cs typeface="Times New Roman"/>
                      </a:endParaRPr>
                    </a:p>
                  </a:txBody>
                  <a:tcPr marL="65819" marR="65819" marT="0" marB="0"/>
                </a:tc>
              </a:tr>
              <a:tr h="2121226">
                <a:tc gridSpan="3">
                  <a:txBody>
                    <a:bodyPr/>
                    <a:lstStyle/>
                    <a:p>
                      <a:pPr>
                        <a:lnSpc>
                          <a:spcPct val="115000"/>
                        </a:lnSpc>
                        <a:spcAft>
                          <a:spcPts val="0"/>
                        </a:spcAft>
                      </a:pPr>
                      <a:r>
                        <a:rPr lang="es-CO" sz="1400">
                          <a:effectLst/>
                        </a:rPr>
                        <a:t>ELEMENTOS NORMATIVOS</a:t>
                      </a:r>
                    </a:p>
                    <a:p>
                      <a:pPr>
                        <a:lnSpc>
                          <a:spcPct val="115000"/>
                        </a:lnSpc>
                        <a:spcAft>
                          <a:spcPts val="0"/>
                        </a:spcAft>
                      </a:pPr>
                      <a:r>
                        <a:rPr lang="es-CO" sz="1400">
                          <a:effectLst/>
                        </a:rPr>
                        <a:t> </a:t>
                      </a:r>
                    </a:p>
                    <a:p>
                      <a:pPr indent="-228600">
                        <a:lnSpc>
                          <a:spcPct val="115000"/>
                        </a:lnSpc>
                        <a:spcAft>
                          <a:spcPts val="0"/>
                        </a:spcAft>
                      </a:pPr>
                      <a:r>
                        <a:rPr lang="es-CO" sz="1400">
                          <a:effectLst/>
                        </a:rPr>
                        <a:t>     ·         Jurídicos:    Art. 61-76, 107-128 Código de Infancia y Adolescencia</a:t>
                      </a:r>
                    </a:p>
                    <a:p>
                      <a:pPr>
                        <a:lnSpc>
                          <a:spcPct val="115000"/>
                        </a:lnSpc>
                        <a:spcAft>
                          <a:spcPts val="0"/>
                        </a:spcAft>
                      </a:pPr>
                      <a:r>
                        <a:rPr lang="es-CO" sz="1400">
                          <a:effectLst/>
                        </a:rPr>
                        <a:t>                      Proceso de adopción</a:t>
                      </a:r>
                    </a:p>
                    <a:p>
                      <a:pPr>
                        <a:lnSpc>
                          <a:spcPct val="115000"/>
                        </a:lnSpc>
                        <a:spcAft>
                          <a:spcPts val="0"/>
                        </a:spcAft>
                      </a:pPr>
                      <a:r>
                        <a:rPr lang="es-CO" sz="1400">
                          <a:effectLst/>
                        </a:rPr>
                        <a:t>                      Requisitos legales</a:t>
                      </a:r>
                    </a:p>
                    <a:p>
                      <a:pPr>
                        <a:lnSpc>
                          <a:spcPct val="115000"/>
                        </a:lnSpc>
                        <a:spcAft>
                          <a:spcPts val="0"/>
                        </a:spcAft>
                      </a:pPr>
                      <a:r>
                        <a:rPr lang="es-CO" sz="1400">
                          <a:effectLst/>
                        </a:rPr>
                        <a:t>                      Licencia  del ICBF para adelantar programas de adopción.</a:t>
                      </a:r>
                    </a:p>
                    <a:p>
                      <a:pPr>
                        <a:lnSpc>
                          <a:spcPct val="115000"/>
                        </a:lnSpc>
                        <a:spcAft>
                          <a:spcPts val="0"/>
                        </a:spcAft>
                      </a:pPr>
                      <a:r>
                        <a:rPr lang="es-CO" sz="1400">
                          <a:effectLst/>
                        </a:rPr>
                        <a:t>                      Prácticas irregulares lesivas</a:t>
                      </a:r>
                      <a:endParaRPr lang="es-CO" sz="1400">
                        <a:effectLst/>
                        <a:latin typeface="Calibri"/>
                        <a:ea typeface="Times New Roman"/>
                        <a:cs typeface="Times New Roman"/>
                      </a:endParaRPr>
                    </a:p>
                  </a:txBody>
                  <a:tcPr marL="65819" marR="65819" marT="0" marB="0"/>
                </a:tc>
                <a:tc hMerge="1">
                  <a:txBody>
                    <a:bodyPr/>
                    <a:lstStyle/>
                    <a:p>
                      <a:endParaRPr lang="es-CO"/>
                    </a:p>
                  </a:txBody>
                  <a:tcPr/>
                </a:tc>
                <a:tc hMerge="1">
                  <a:txBody>
                    <a:bodyPr/>
                    <a:lstStyle/>
                    <a:p>
                      <a:endParaRPr lang="es-CO"/>
                    </a:p>
                  </a:txBody>
                  <a:tcPr/>
                </a:tc>
              </a:tr>
              <a:tr h="802870">
                <a:tc gridSpan="3">
                  <a:txBody>
                    <a:bodyPr/>
                    <a:lstStyle/>
                    <a:p>
                      <a:pPr algn="just">
                        <a:lnSpc>
                          <a:spcPts val="1385"/>
                        </a:lnSpc>
                        <a:spcAft>
                          <a:spcPts val="0"/>
                        </a:spcAft>
                      </a:pPr>
                      <a:r>
                        <a:rPr lang="es-CO" sz="1400" dirty="0">
                          <a:effectLst/>
                        </a:rPr>
                        <a:t>CARACTERÍSTICAS:</a:t>
                      </a:r>
                    </a:p>
                    <a:p>
                      <a:pPr indent="-228600" algn="just">
                        <a:lnSpc>
                          <a:spcPts val="1385"/>
                        </a:lnSpc>
                        <a:spcAft>
                          <a:spcPts val="0"/>
                        </a:spcAft>
                      </a:pPr>
                      <a:r>
                        <a:rPr lang="es-CO" sz="1400" dirty="0">
                          <a:effectLst/>
                        </a:rPr>
                        <a:t>     ·         Tipo de mera conducta</a:t>
                      </a:r>
                    </a:p>
                    <a:p>
                      <a:pPr indent="-228600" algn="just">
                        <a:lnSpc>
                          <a:spcPts val="1385"/>
                        </a:lnSpc>
                        <a:spcAft>
                          <a:spcPts val="0"/>
                        </a:spcAft>
                      </a:pPr>
                      <a:r>
                        <a:rPr lang="es-CO" sz="1400" dirty="0">
                          <a:effectLst/>
                        </a:rPr>
                        <a:t>     ·         Tipo de peligro</a:t>
                      </a:r>
                    </a:p>
                    <a:p>
                      <a:pPr indent="-228600" algn="just">
                        <a:lnSpc>
                          <a:spcPts val="1385"/>
                        </a:lnSpc>
                        <a:spcAft>
                          <a:spcPts val="0"/>
                        </a:spcAft>
                      </a:pPr>
                      <a:r>
                        <a:rPr lang="es-CO" sz="1400" dirty="0">
                          <a:effectLst/>
                        </a:rPr>
                        <a:t>     ·         Tipo </a:t>
                      </a:r>
                      <a:r>
                        <a:rPr lang="es-CO" sz="1400" dirty="0" err="1">
                          <a:effectLst/>
                        </a:rPr>
                        <a:t>pluri</a:t>
                      </a:r>
                      <a:r>
                        <a:rPr lang="es-CO" sz="1400" dirty="0">
                          <a:effectLst/>
                        </a:rPr>
                        <a:t>-ofensivo</a:t>
                      </a:r>
                      <a:endParaRPr lang="es-CO" sz="1400" dirty="0">
                        <a:effectLst/>
                        <a:latin typeface="Calibri"/>
                        <a:ea typeface="Times New Roman"/>
                        <a:cs typeface="Times New Roman"/>
                      </a:endParaRPr>
                    </a:p>
                  </a:txBody>
                  <a:tcPr marL="65819" marR="65819" marT="0" marB="0"/>
                </a:tc>
                <a:tc hMerge="1">
                  <a:txBody>
                    <a:bodyPr/>
                    <a:lstStyle/>
                    <a:p>
                      <a:endParaRPr lang="es-CO"/>
                    </a:p>
                  </a:txBody>
                  <a:tcPr/>
                </a:tc>
                <a:tc hMerge="1">
                  <a:txBody>
                    <a:bodyPr/>
                    <a:lstStyle/>
                    <a:p>
                      <a:endParaRPr lang="es-CO"/>
                    </a:p>
                  </a:txBody>
                  <a:tcPr/>
                </a:tc>
              </a:tr>
            </a:tbl>
          </a:graphicData>
        </a:graphic>
      </p:graphicFrame>
    </p:spTree>
    <p:extLst>
      <p:ext uri="{BB962C8B-B14F-4D97-AF65-F5344CB8AC3E}">
        <p14:creationId xmlns:p14="http://schemas.microsoft.com/office/powerpoint/2010/main" val="249128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764704"/>
            <a:ext cx="7024744" cy="1143000"/>
          </a:xfrm>
        </p:spPr>
        <p:txBody>
          <a:bodyPr>
            <a:noAutofit/>
          </a:bodyPr>
          <a:lstStyle/>
          <a:p>
            <a:pPr lvl="0"/>
            <a:r>
              <a:rPr lang="es-ES" sz="3700" dirty="0"/>
              <a:t>ANTECEDENTES</a:t>
            </a:r>
            <a:br>
              <a:rPr lang="es-ES" sz="3700" dirty="0"/>
            </a:br>
            <a:endParaRPr lang="es-CO" sz="3700" dirty="0"/>
          </a:p>
        </p:txBody>
      </p:sp>
      <p:sp>
        <p:nvSpPr>
          <p:cNvPr id="3" name="2 Marcador de contenido"/>
          <p:cNvSpPr>
            <a:spLocks noGrp="1"/>
          </p:cNvSpPr>
          <p:nvPr>
            <p:ph idx="1"/>
          </p:nvPr>
        </p:nvSpPr>
        <p:spPr>
          <a:xfrm>
            <a:off x="827584" y="1988840"/>
            <a:ext cx="6777317" cy="3508977"/>
          </a:xfrm>
        </p:spPr>
        <p:txBody>
          <a:bodyPr/>
          <a:lstStyle/>
          <a:p>
            <a:pPr marL="365760" lvl="1" indent="0" algn="just">
              <a:lnSpc>
                <a:spcPct val="80000"/>
              </a:lnSpc>
              <a:buNone/>
            </a:pPr>
            <a:r>
              <a:rPr lang="es-ES" dirty="0"/>
              <a:t>La figura de la adopción o prohijamiento como decían las antiguas leyes castellanas, adquirió gran auge histórico en el derecho romano. Pues cumplía la función que un </a:t>
            </a:r>
            <a:r>
              <a:rPr lang="es-ES" dirty="0" err="1"/>
              <a:t>paterfamilia</a:t>
            </a:r>
            <a:r>
              <a:rPr lang="es-ES" dirty="0"/>
              <a:t> no muriese sin herederos, quienes continuaban la administración de los bienes y de los cultos religiosos.</a:t>
            </a:r>
          </a:p>
          <a:p>
            <a:endParaRPr lang="es-CO" dirty="0"/>
          </a:p>
        </p:txBody>
      </p:sp>
      <p:pic>
        <p:nvPicPr>
          <p:cNvPr id="1026" name="Picture 2" descr="https://encrypted-tbn2.gstatic.com/images?q=tbn:ANd9GcQQ8pdOmq-l1NmG9Q4i1vfTmghZHiXVIBK8ELisO4Jqf7g6nVoJ"/>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4365104"/>
            <a:ext cx="24003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8570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332656"/>
            <a:ext cx="7024744" cy="1143000"/>
          </a:xfrm>
        </p:spPr>
        <p:txBody>
          <a:bodyPr>
            <a:normAutofit/>
          </a:bodyPr>
          <a:lstStyle/>
          <a:p>
            <a:r>
              <a:rPr lang="es-ES" sz="3700" dirty="0"/>
              <a:t>CAMBIO DE PENSAMIENTO </a:t>
            </a:r>
            <a:endParaRPr lang="es-CO" sz="3700" dirty="0"/>
          </a:p>
        </p:txBody>
      </p:sp>
      <p:sp>
        <p:nvSpPr>
          <p:cNvPr id="3" name="2 Marcador de contenido"/>
          <p:cNvSpPr>
            <a:spLocks noGrp="1"/>
          </p:cNvSpPr>
          <p:nvPr>
            <p:ph idx="1"/>
          </p:nvPr>
        </p:nvSpPr>
        <p:spPr>
          <a:xfrm>
            <a:off x="467544" y="1700808"/>
            <a:ext cx="7776864" cy="4536504"/>
          </a:xfrm>
        </p:spPr>
        <p:txBody>
          <a:bodyPr>
            <a:noAutofit/>
          </a:bodyPr>
          <a:lstStyle/>
          <a:p>
            <a:pPr marL="365760" lvl="1" indent="0" algn="just" fontAlgn="base">
              <a:buNone/>
            </a:pPr>
            <a:r>
              <a:rPr lang="es-ES" sz="1600" dirty="0"/>
              <a:t>La institución de la adopción cambio su concepción debido a las consecuencias catastróficas generadas por las guerras mundiales de principios de siglo. Por razones de solidaridad, se fomentó y promovió la figura de la adopción para poderle tender la mano a un sinnúmero de niños que quedaron en la orfandad a causa del encuentro bélico</a:t>
            </a:r>
            <a:r>
              <a:rPr lang="es-ES" sz="1600" dirty="0" smtClean="0"/>
              <a:t>.</a:t>
            </a:r>
          </a:p>
          <a:p>
            <a:pPr marL="365760" lvl="1" indent="0" algn="just" fontAlgn="base">
              <a:buNone/>
            </a:pPr>
            <a:endParaRPr lang="es-ES" sz="1600" dirty="0"/>
          </a:p>
          <a:p>
            <a:pPr marL="365760" lvl="1" indent="0" algn="just" fontAlgn="base">
              <a:buNone/>
            </a:pPr>
            <a:r>
              <a:rPr lang="es-ES" sz="1600" dirty="0"/>
              <a:t>Es así como surge la adopción tal y como la conocemos, de manera que se aplica mayormente a los menores de edad de manera tal que desaparecen todos los vínculos con su familia primitiva mientras que en virtud del acto jurídico, este queda bajo la potestad de sus padres quienes lo adoptaren</a:t>
            </a:r>
            <a:r>
              <a:rPr lang="es-ES" sz="1600" dirty="0" smtClean="0"/>
              <a:t>.</a:t>
            </a:r>
          </a:p>
          <a:p>
            <a:pPr marL="365760" lvl="1" indent="0" algn="just" fontAlgn="base">
              <a:buNone/>
            </a:pPr>
            <a:endParaRPr lang="es-ES" sz="1600" dirty="0"/>
          </a:p>
          <a:p>
            <a:pPr marL="365760" lvl="1" indent="0" algn="just" fontAlgn="base">
              <a:buNone/>
            </a:pPr>
            <a:r>
              <a:rPr lang="es-ES" sz="1600" dirty="0"/>
              <a:t>Los cuerpos de leyes de los Estados modernos le han venido dando a la adopción fines espirituales, morales y sociales de manera que comienza a desaparecer ese tipo de móvil "egoísta" que llevaba antiguamente a adoptar sino que se volvió una manifestación de solidaridad social y de benevolencia con los menos favorecidos de la sociedad.</a:t>
            </a:r>
            <a:endParaRPr lang="es-CO" sz="1600" dirty="0"/>
          </a:p>
        </p:txBody>
      </p:sp>
    </p:spTree>
    <p:extLst>
      <p:ext uri="{BB962C8B-B14F-4D97-AF65-F5344CB8AC3E}">
        <p14:creationId xmlns:p14="http://schemas.microsoft.com/office/powerpoint/2010/main" val="1721585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92696"/>
            <a:ext cx="7024744" cy="1143000"/>
          </a:xfrm>
        </p:spPr>
        <p:txBody>
          <a:bodyPr>
            <a:noAutofit/>
          </a:bodyPr>
          <a:lstStyle/>
          <a:p>
            <a:r>
              <a:rPr lang="es-ES" sz="3700" dirty="0"/>
              <a:t>¿PORQUE ES UN DELITO </a:t>
            </a:r>
            <a:br>
              <a:rPr lang="es-ES" sz="3700" dirty="0"/>
            </a:br>
            <a:r>
              <a:rPr lang="es-ES" sz="3700" dirty="0"/>
              <a:t>LA ADOPCIÓN IRREGULAR?</a:t>
            </a:r>
            <a:endParaRPr lang="es-CO" sz="3700" dirty="0"/>
          </a:p>
        </p:txBody>
      </p:sp>
      <p:sp>
        <p:nvSpPr>
          <p:cNvPr id="3" name="2 Marcador de contenido"/>
          <p:cNvSpPr>
            <a:spLocks noGrp="1"/>
          </p:cNvSpPr>
          <p:nvPr>
            <p:ph idx="1"/>
          </p:nvPr>
        </p:nvSpPr>
        <p:spPr>
          <a:xfrm>
            <a:off x="467544" y="1988840"/>
            <a:ext cx="7776864" cy="3841652"/>
          </a:xfrm>
        </p:spPr>
        <p:txBody>
          <a:bodyPr>
            <a:noAutofit/>
          </a:bodyPr>
          <a:lstStyle/>
          <a:p>
            <a:pPr algn="just"/>
            <a:r>
              <a:rPr lang="es-ES" sz="1600" dirty="0"/>
              <a:t>A lo largo del siglo XX se avanza en la protección jurídica del niño -que pasa de ser un elemento pasivo dentro de la familia regida por el Derecho Privado, a ser sujeto de derechos fundamentales que necesitan ser protegidos. El niño se convierte en un sujeto jurídico diferenciado y autónomo que posee un estatuto jurídico propio y que hace aparecer en la doctrina jurídica el nuevo concepto de </a:t>
            </a:r>
            <a:r>
              <a:rPr lang="es-ES" sz="1600" dirty="0">
                <a:hlinkClick r:id="rId2" tooltip="Derecho del Menor (aún no redactado)"/>
              </a:rPr>
              <a:t>Derechos de los Niños, Niñas y Adolescentes</a:t>
            </a:r>
            <a:r>
              <a:rPr lang="es-ES" sz="1600" dirty="0"/>
              <a:t> -desplazando la regulación hacia el ámbito público-. El mérito de esta nueva realidad se atribuye al Derecho Internacional como motor de los cambios en las legislaciones internas de los Estados para asegurar la protección de los menores. </a:t>
            </a:r>
          </a:p>
          <a:p>
            <a:pPr algn="just"/>
            <a:endParaRPr lang="es-ES" sz="1600" dirty="0"/>
          </a:p>
          <a:p>
            <a:pPr algn="just"/>
            <a:r>
              <a:rPr lang="es-ES" sz="1600" dirty="0"/>
              <a:t>La C.N.  consagra que todos los niños deben ser protegidos por la familia, la sociedad y el Estado “contra toda forma de abandono, violencia física o moral, secuestro, venta, abuso sexual, explotación laboral o económica y trabajos riesgosos.” y a su vez reconoce que la familia  es el núcleo fundamental de la sociedad y trata de brindarle una “protección integral”  frente a los peligros que vayan en contra de su armonía y unidad.</a:t>
            </a:r>
          </a:p>
          <a:p>
            <a:endParaRPr lang="es-CO" sz="1600" dirty="0"/>
          </a:p>
        </p:txBody>
      </p:sp>
    </p:spTree>
    <p:extLst>
      <p:ext uri="{BB962C8B-B14F-4D97-AF65-F5344CB8AC3E}">
        <p14:creationId xmlns:p14="http://schemas.microsoft.com/office/powerpoint/2010/main" val="870615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772816"/>
            <a:ext cx="7704856" cy="2808312"/>
          </a:xfrm>
        </p:spPr>
        <p:txBody>
          <a:bodyPr>
            <a:normAutofit fontScale="25000" lnSpcReduction="20000"/>
          </a:bodyPr>
          <a:lstStyle/>
          <a:p>
            <a:pPr marL="365760" lvl="1" indent="0" algn="just">
              <a:buNone/>
            </a:pPr>
            <a:r>
              <a:rPr lang="es-CO" sz="9600" b="1" dirty="0" smtClean="0"/>
              <a:t>CONVENCIÓN INTERNACIONAL DE LOS DERECHOS DE LOS NIÑOS</a:t>
            </a:r>
            <a:r>
              <a:rPr lang="es-CO" sz="9600" b="1" dirty="0"/>
              <a:t> </a:t>
            </a:r>
            <a:r>
              <a:rPr lang="es-CO" sz="9600" b="1" dirty="0" smtClean="0"/>
              <a:t>(Asamblea General de la s Naciones Unidas1989)</a:t>
            </a:r>
          </a:p>
          <a:p>
            <a:pPr marL="365760" lvl="1" indent="0" algn="just">
              <a:buNone/>
            </a:pPr>
            <a:endParaRPr lang="es-CO" sz="4400" b="1" dirty="0"/>
          </a:p>
          <a:p>
            <a:pPr marL="365760" lvl="1" indent="0" algn="just">
              <a:buNone/>
            </a:pPr>
            <a:r>
              <a:rPr lang="es-CO" sz="8000" b="1" dirty="0"/>
              <a:t>Artículo 3</a:t>
            </a:r>
            <a:r>
              <a:rPr lang="es-CO" sz="8000" dirty="0"/>
              <a:t>. Consideración primordial será el interés superior del niño</a:t>
            </a:r>
            <a:r>
              <a:rPr lang="es-CO" sz="8000" dirty="0" smtClean="0"/>
              <a:t>.</a:t>
            </a:r>
          </a:p>
          <a:p>
            <a:pPr marL="365760" lvl="1" indent="0" algn="just">
              <a:buNone/>
            </a:pPr>
            <a:endParaRPr lang="es-CO" sz="8000" dirty="0"/>
          </a:p>
          <a:p>
            <a:pPr marL="365760" lvl="1" indent="0" algn="just">
              <a:buNone/>
            </a:pPr>
            <a:r>
              <a:rPr lang="es-CO" sz="8000" b="1" dirty="0"/>
              <a:t>Artículo 21. </a:t>
            </a:r>
            <a:r>
              <a:rPr lang="es-CO" sz="8000" dirty="0"/>
              <a:t>Autorización por las autoridades competentes, con arreglo a las leyes y a los procedimientos aplicables </a:t>
            </a:r>
          </a:p>
          <a:p>
            <a:pPr marL="365760" lvl="1" indent="0" algn="just">
              <a:buNone/>
            </a:pPr>
            <a:endParaRPr lang="es-CO" sz="6400" b="1" dirty="0"/>
          </a:p>
          <a:p>
            <a:pPr marL="365760" lvl="1" indent="0" algn="just">
              <a:buNone/>
            </a:pPr>
            <a:r>
              <a:rPr lang="es-CO" sz="6400" dirty="0" smtClean="0"/>
              <a:t>. </a:t>
            </a:r>
          </a:p>
          <a:p>
            <a:pPr marL="365760" lvl="1" indent="0" algn="just">
              <a:buNone/>
            </a:pPr>
            <a:endParaRPr lang="es-CO" sz="6400" dirty="0"/>
          </a:p>
          <a:p>
            <a:pPr lvl="1" algn="just"/>
            <a:endParaRPr lang="es-CO" sz="5500" dirty="0" smtClean="0"/>
          </a:p>
          <a:p>
            <a:pPr algn="just"/>
            <a:endParaRPr lang="es-CO" dirty="0"/>
          </a:p>
        </p:txBody>
      </p:sp>
      <p:sp>
        <p:nvSpPr>
          <p:cNvPr id="5" name="1 Título"/>
          <p:cNvSpPr txBox="1">
            <a:spLocks/>
          </p:cNvSpPr>
          <p:nvPr/>
        </p:nvSpPr>
        <p:spPr>
          <a:xfrm>
            <a:off x="1115616" y="404664"/>
            <a:ext cx="7024744" cy="1143000"/>
          </a:xfrm>
          <a:prstGeom prst="rect">
            <a:avLst/>
          </a:prstGeom>
        </p:spPr>
        <p:txBody>
          <a:bodyPr vert="horz" lIns="91440" tIns="45720" rIns="91440" bIns="45720" rtlCol="0" anchor="b">
            <a:normAutofit fontScale="92500" lnSpcReduction="10000"/>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CO" dirty="0" smtClean="0"/>
              <a:t>BLOQUE DE CONSTITUCIONALIDAD</a:t>
            </a:r>
            <a:endParaRPr lang="es-CO" dirty="0"/>
          </a:p>
        </p:txBody>
      </p:sp>
      <p:pic>
        <p:nvPicPr>
          <p:cNvPr id="3074" name="Picture 2" descr="https://encrypted-tbn0.gstatic.com/images?q=tbn:ANd9GcRfX_auC_Rg0h-dHpBkKnNOrqUm_H_bfPlkCSKPfoxwCXprtbs6aQkotZc">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3239" y="5013176"/>
            <a:ext cx="2477121" cy="13299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251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1268760"/>
            <a:ext cx="7344816" cy="5139933"/>
          </a:xfrm>
        </p:spPr>
        <p:txBody>
          <a:bodyPr>
            <a:normAutofit fontScale="32500" lnSpcReduction="20000"/>
          </a:bodyPr>
          <a:lstStyle/>
          <a:p>
            <a:pPr marL="365760" lvl="1" indent="0" algn="just">
              <a:buNone/>
            </a:pPr>
            <a:endParaRPr lang="es-CO" sz="6400" dirty="0"/>
          </a:p>
          <a:p>
            <a:pPr marL="365760" lvl="1" indent="0" algn="just">
              <a:buNone/>
            </a:pPr>
            <a:r>
              <a:rPr lang="es-CO" sz="6800" dirty="0"/>
              <a:t>Consentimiento a la adopción sobre la base del asesoramiento que pueda ser necesario </a:t>
            </a:r>
            <a:r>
              <a:rPr lang="es-CO" sz="6800" dirty="0" smtClean="0"/>
              <a:t>Reconocerán </a:t>
            </a:r>
            <a:r>
              <a:rPr lang="es-CO" sz="6800" dirty="0"/>
              <a:t>que la adopción en otro país puede ser considerada como otro medio de cuidar del niño, en el caso de que éste no pueda ser colocado en un hogar de guarda o entregado a una familia adoptiva o no pueda ser atendido de manera adecuada en el país de origen</a:t>
            </a:r>
          </a:p>
          <a:p>
            <a:pPr marL="365760" lvl="1" indent="0" algn="just">
              <a:buNone/>
            </a:pPr>
            <a:endParaRPr lang="es-CO" sz="6800" dirty="0"/>
          </a:p>
          <a:p>
            <a:pPr marL="365760" lvl="1" indent="0" algn="just">
              <a:buNone/>
            </a:pPr>
            <a:r>
              <a:rPr lang="es-CO" sz="6800" dirty="0"/>
              <a:t>Adoptarán todas las medidas apropiadas para garantizar que, en el caso de adopción en otro país, la colocación no dé lugar a beneficios financieros indebidos.</a:t>
            </a:r>
          </a:p>
          <a:p>
            <a:endParaRPr lang="es-CO" dirty="0"/>
          </a:p>
        </p:txBody>
      </p:sp>
    </p:spTree>
    <p:extLst>
      <p:ext uri="{BB962C8B-B14F-4D97-AF65-F5344CB8AC3E}">
        <p14:creationId xmlns:p14="http://schemas.microsoft.com/office/powerpoint/2010/main" val="3477089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404664"/>
            <a:ext cx="7024744" cy="1143000"/>
          </a:xfrm>
        </p:spPr>
        <p:txBody>
          <a:bodyPr>
            <a:normAutofit fontScale="90000"/>
          </a:bodyPr>
          <a:lstStyle/>
          <a:p>
            <a:r>
              <a:rPr lang="es-CO" dirty="0" smtClean="0"/>
              <a:t>BLOQUE DE CONSTITUCIONALIDAD </a:t>
            </a:r>
            <a:endParaRPr lang="es-CO" dirty="0"/>
          </a:p>
        </p:txBody>
      </p:sp>
      <p:sp>
        <p:nvSpPr>
          <p:cNvPr id="3" name="2 Marcador de contenido"/>
          <p:cNvSpPr>
            <a:spLocks noGrp="1"/>
          </p:cNvSpPr>
          <p:nvPr>
            <p:ph idx="1"/>
          </p:nvPr>
        </p:nvSpPr>
        <p:spPr>
          <a:xfrm>
            <a:off x="971600" y="1988840"/>
            <a:ext cx="7281373" cy="4320480"/>
          </a:xfrm>
        </p:spPr>
        <p:txBody>
          <a:bodyPr/>
          <a:lstStyle/>
          <a:p>
            <a:pPr marL="365760" lvl="1" indent="0" algn="just">
              <a:buNone/>
            </a:pPr>
            <a:r>
              <a:rPr lang="es-CO" sz="2000" b="1" dirty="0" smtClean="0"/>
              <a:t>CONVENIO RELATIVO A LA PROTECCIÓN DEL NIÑO Y A LA COOPERACIÓN EN MATERIA DE ADOPCIÓN INTERNACIONAL SUSCRITO EN LA HAYA (1993)</a:t>
            </a:r>
          </a:p>
          <a:p>
            <a:endParaRPr lang="es-CO" dirty="0" smtClean="0"/>
          </a:p>
          <a:p>
            <a:pPr algn="ctr"/>
            <a:r>
              <a:rPr lang="es-ES" dirty="0" smtClean="0"/>
              <a:t>Establecer </a:t>
            </a:r>
            <a:r>
              <a:rPr lang="es-ES" dirty="0"/>
              <a:t>garantías para que las adopciones internacionales tengan lugar en consideración al interés superior del niño y al respeto a los derechos fundamentales que le reconoce el Derecho internacional</a:t>
            </a:r>
            <a:endParaRPr lang="es-CO" dirty="0"/>
          </a:p>
        </p:txBody>
      </p:sp>
    </p:spTree>
    <p:extLst>
      <p:ext uri="{BB962C8B-B14F-4D97-AF65-F5344CB8AC3E}">
        <p14:creationId xmlns:p14="http://schemas.microsoft.com/office/powerpoint/2010/main" val="1233583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124744"/>
            <a:ext cx="6777317" cy="5499973"/>
          </a:xfrm>
        </p:spPr>
        <p:txBody>
          <a:bodyPr>
            <a:normAutofit/>
          </a:bodyPr>
          <a:lstStyle/>
          <a:p>
            <a:r>
              <a:rPr lang="es-ES" b="1" dirty="0" smtClean="0"/>
              <a:t>EL CONSENTIMIENTO. </a:t>
            </a:r>
          </a:p>
          <a:p>
            <a:endParaRPr lang="es-ES" dirty="0"/>
          </a:p>
          <a:p>
            <a:pPr marL="68580" indent="0" algn="just">
              <a:buNone/>
            </a:pPr>
            <a:r>
              <a:rPr lang="es-ES" sz="2200" dirty="0" smtClean="0"/>
              <a:t>De </a:t>
            </a:r>
            <a:r>
              <a:rPr lang="es-ES" sz="2200" dirty="0"/>
              <a:t>la madre, cuando sea exigido, se ha dado únicamente después del nacimiento del niño; y se han asegurado, teniendo en cuenta la edad y el grado de madurez del </a:t>
            </a:r>
            <a:r>
              <a:rPr lang="es-ES" sz="2200" dirty="0" smtClean="0"/>
              <a:t>niño, los </a:t>
            </a:r>
            <a:r>
              <a:rPr lang="es-ES" sz="2200" dirty="0"/>
              <a:t>deseos y opiniones del </a:t>
            </a:r>
            <a:r>
              <a:rPr lang="es-ES" sz="2200" dirty="0" smtClean="0"/>
              <a:t>mismo y que el consentimiento ha sido </a:t>
            </a:r>
            <a:r>
              <a:rPr lang="es-ES" sz="2200" dirty="0"/>
              <a:t>dado </a:t>
            </a:r>
            <a:r>
              <a:rPr lang="es-ES" sz="2200" dirty="0" smtClean="0"/>
              <a:t>libremente</a:t>
            </a:r>
            <a:r>
              <a:rPr lang="es-ES" sz="2200" dirty="0"/>
              <a:t>.</a:t>
            </a:r>
            <a:endParaRPr lang="es-CO" sz="2200" dirty="0"/>
          </a:p>
        </p:txBody>
      </p:sp>
    </p:spTree>
    <p:extLst>
      <p:ext uri="{BB962C8B-B14F-4D97-AF65-F5344CB8AC3E}">
        <p14:creationId xmlns:p14="http://schemas.microsoft.com/office/powerpoint/2010/main" val="537135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764704"/>
            <a:ext cx="7024744" cy="1143000"/>
          </a:xfrm>
        </p:spPr>
        <p:txBody>
          <a:bodyPr>
            <a:normAutofit fontScale="90000"/>
          </a:bodyPr>
          <a:lstStyle/>
          <a:p>
            <a:r>
              <a:rPr lang="es-CO" dirty="0" smtClean="0"/>
              <a:t>BLOQUE DE CONSTITUCIONALIDAD</a:t>
            </a:r>
            <a:endParaRPr lang="es-CO" dirty="0"/>
          </a:p>
        </p:txBody>
      </p:sp>
      <p:sp>
        <p:nvSpPr>
          <p:cNvPr id="3" name="2 Marcador de contenido"/>
          <p:cNvSpPr>
            <a:spLocks noGrp="1"/>
          </p:cNvSpPr>
          <p:nvPr>
            <p:ph idx="1"/>
          </p:nvPr>
        </p:nvSpPr>
        <p:spPr>
          <a:xfrm>
            <a:off x="1043492" y="2708920"/>
            <a:ext cx="7128908" cy="3600400"/>
          </a:xfrm>
        </p:spPr>
        <p:txBody>
          <a:bodyPr>
            <a:normAutofit/>
          </a:bodyPr>
          <a:lstStyle/>
          <a:p>
            <a:pPr algn="ctr"/>
            <a:r>
              <a:rPr lang="es-CO" sz="2800" b="1" dirty="0"/>
              <a:t>Artículo </a:t>
            </a:r>
            <a:r>
              <a:rPr lang="es-CO" sz="2800" b="1" dirty="0" smtClean="0"/>
              <a:t>72 ley 1098 de 2006</a:t>
            </a:r>
            <a:r>
              <a:rPr lang="es-CO" sz="2800" dirty="0" smtClean="0"/>
              <a:t>. </a:t>
            </a:r>
          </a:p>
          <a:p>
            <a:pPr marL="68580" indent="0" algn="ctr">
              <a:buNone/>
            </a:pPr>
            <a:r>
              <a:rPr lang="es-CO" dirty="0"/>
              <a:t>La </a:t>
            </a:r>
            <a:r>
              <a:rPr lang="es-CO" dirty="0"/>
              <a:t>adopción internacional se regirá por los Tratados y Convenios Internacionales ratificados por Colombia sobre esta materia</a:t>
            </a:r>
            <a:r>
              <a:rPr lang="es-CO" dirty="0"/>
              <a:t>.</a:t>
            </a:r>
          </a:p>
          <a:p>
            <a:pPr algn="just"/>
            <a:endParaRPr lang="es-CO" dirty="0"/>
          </a:p>
          <a:p>
            <a:endParaRPr lang="es-CO" dirty="0"/>
          </a:p>
        </p:txBody>
      </p:sp>
    </p:spTree>
    <p:extLst>
      <p:ext uri="{BB962C8B-B14F-4D97-AF65-F5344CB8AC3E}">
        <p14:creationId xmlns:p14="http://schemas.microsoft.com/office/powerpoint/2010/main" val="20777778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422</TotalTime>
  <Words>1190</Words>
  <Application>Microsoft Office PowerPoint</Application>
  <PresentationFormat>Presentación en pantalla (4:3)</PresentationFormat>
  <Paragraphs>125</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Austin</vt:lpstr>
      <vt:lpstr>ADOPCIÓN IRREGULAR </vt:lpstr>
      <vt:lpstr>ANTECEDENTES </vt:lpstr>
      <vt:lpstr>CAMBIO DE PENSAMIENTO </vt:lpstr>
      <vt:lpstr>¿PORQUE ES UN DELITO  LA ADOPCIÓN IRREGULAR?</vt:lpstr>
      <vt:lpstr>Presentación de PowerPoint</vt:lpstr>
      <vt:lpstr>Presentación de PowerPoint</vt:lpstr>
      <vt:lpstr>BLOQUE DE CONSTITUCIONALIDAD </vt:lpstr>
      <vt:lpstr>Presentación de PowerPoint</vt:lpstr>
      <vt:lpstr>BLOQUE DE CONSTITUCIONALIDAD</vt:lpstr>
      <vt:lpstr>NORMATIVIDAD INTERNA </vt:lpstr>
      <vt:lpstr>NORMATIVIDAD INTERNA</vt:lpstr>
      <vt:lpstr>NORMATIVIDAD INTERNA</vt:lpstr>
      <vt:lpstr>Presentación de PowerPoint</vt:lpstr>
      <vt:lpstr>REGLAMENTACIÓN INTERNA ICBF</vt:lpstr>
      <vt:lpstr>PORQUE ES UN DELITO LA ADOPCIÓN IRREGULAR? </vt:lpstr>
      <vt:lpstr>TIPO PENAL </vt:lpstr>
      <vt:lpstr>Presentación de PowerPoint</vt:lpstr>
      <vt:lpstr>DESCRIPCIÓN DEL TIPO</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ADOPCIÓN IRREGULAR</dc:title>
  <dc:creator>andrea</dc:creator>
  <cp:lastModifiedBy>andrea</cp:lastModifiedBy>
  <cp:revision>37</cp:revision>
  <dcterms:created xsi:type="dcterms:W3CDTF">2014-03-10T16:32:41Z</dcterms:created>
  <dcterms:modified xsi:type="dcterms:W3CDTF">2014-03-25T12:50:05Z</dcterms:modified>
</cp:coreProperties>
</file>